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3_0.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0F_0.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2"/>
  </p:notesMasterIdLst>
  <p:sldIdLst>
    <p:sldId id="256" r:id="rId5"/>
    <p:sldId id="257" r:id="rId6"/>
    <p:sldId id="259" r:id="rId7"/>
    <p:sldId id="263" r:id="rId8"/>
    <p:sldId id="264" r:id="rId9"/>
    <p:sldId id="265" r:id="rId10"/>
    <p:sldId id="278" r:id="rId11"/>
    <p:sldId id="266" r:id="rId12"/>
    <p:sldId id="267" r:id="rId13"/>
    <p:sldId id="268" r:id="rId14"/>
    <p:sldId id="269" r:id="rId15"/>
    <p:sldId id="270" r:id="rId16"/>
    <p:sldId id="271" r:id="rId17"/>
    <p:sldId id="272" r:id="rId18"/>
    <p:sldId id="274" r:id="rId19"/>
    <p:sldId id="273" r:id="rId20"/>
    <p:sldId id="276" r:id="rId21"/>
  </p:sldIdLst>
  <p:sldSz cx="18288000" cy="10287000"/>
  <p:notesSz cx="6858000" cy="9144000"/>
  <p:embeddedFontLst>
    <p:embeddedFont>
      <p:font typeface="Arimo" panose="020B0604020202020204" charset="0"/>
      <p:regular r:id="rId23"/>
    </p:embeddedFont>
    <p:embeddedFont>
      <p:font typeface="Calibri" panose="020F0502020204030204" pitchFamily="34" charset="0"/>
      <p:regular r:id="rId24"/>
      <p:bold r:id="rId25"/>
      <p:italic r:id="rId26"/>
      <p:boldItalic r:id="rId27"/>
    </p:embeddedFont>
    <p:embeddedFont>
      <p:font typeface="National 2" panose="020B0504030502020203" pitchFamily="34" charset="0"/>
      <p:regular r:id="rId28"/>
      <p:bold r:id="rId29"/>
      <p:italic r:id="rId30"/>
      <p:boldItalic r:id="rId31"/>
    </p:embeddedFont>
    <p:embeddedFont>
      <p:font typeface="National 2 Medium" panose="020B0604030502020203" pitchFamily="34"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90D21B-3FC8-A2A3-A7A7-9255FD907604}" name="Chloe N. Poston" initials="CNP" userId="S::f005mr1@dartmouth.edu::2c79977e-b305-45b5-a057-3fb4ca1e1ca8" providerId="AD"/>
  <p188:author id="{71AD2F98-C8BE-5D4C-1DA0-FC3EE9807CBC}" name="Kristi L. Clemens" initials="KLC" userId="S::d32181w@dartmouth.edu::1e2cc25a-fec0-4d46-aef2-1f59bfd0eb9f" providerId="AD"/>
  <p188:author id="{908E47D4-2AFD-73FC-1528-7D3542736609}" name="John E. Grandi" initials="JEG" userId="S::f006q8w@dartmouth.edu::bad46e04-d1bb-45c3-b9c7-c635945e68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ED761C-04AD-4AB2-A1FA-01B6DD36B000}" v="13" dt="2023-05-18T18:28:48.3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autoAdjust="0"/>
    <p:restoredTop sz="71915" autoAdjust="0"/>
  </p:normalViewPr>
  <p:slideViewPr>
    <p:cSldViewPr>
      <p:cViewPr varScale="1">
        <p:scale>
          <a:sx n="63" d="100"/>
          <a:sy n="63" d="100"/>
        </p:scale>
        <p:origin x="96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103_0.xml><?xml version="1.0" encoding="utf-8"?>
<p188:cmLst xmlns:a="http://schemas.openxmlformats.org/drawingml/2006/main" xmlns:r="http://schemas.openxmlformats.org/officeDocument/2006/relationships" xmlns:p188="http://schemas.microsoft.com/office/powerpoint/2018/8/main">
  <p188:cm id="{245E6842-BD8F-4CF7-8A54-6D8DB23A20C9}" authorId="{908E47D4-2AFD-73FC-1528-7D3542736609}" created="2023-05-26T17:52:50.955">
    <ac:deMkLst xmlns:ac="http://schemas.microsoft.com/office/drawing/2013/main/command">
      <pc:docMk xmlns:pc="http://schemas.microsoft.com/office/powerpoint/2013/main/command"/>
      <pc:sldMk xmlns:pc="http://schemas.microsoft.com/office/powerpoint/2013/main/command" cId="0" sldId="259"/>
      <ac:grpSpMk id="10" creationId="{00000000-0000-0000-0000-000000000000}"/>
    </ac:deMkLst>
    <p188:txBody>
      <a:bodyPr/>
      <a:lstStyle/>
      <a:p>
        <a:r>
          <a:rPr lang="en-US"/>
          <a:t>Do we do enough of this to include?</a:t>
        </a:r>
      </a:p>
    </p188:txBody>
  </p188:cm>
</p188:cmLst>
</file>

<file path=ppt/comments/modernComment_10F_0.xml><?xml version="1.0" encoding="utf-8"?>
<p188:cmLst xmlns:a="http://schemas.openxmlformats.org/drawingml/2006/main" xmlns:r="http://schemas.openxmlformats.org/officeDocument/2006/relationships" xmlns:p188="http://schemas.microsoft.com/office/powerpoint/2018/8/main">
  <p188:cm id="{75E9832B-6C23-3E49-A768-BBDFEEDD5051}" authorId="{5590D21B-3FC8-A2A3-A7A7-9255FD907604}" created="2022-06-23T02:28:36.746">
    <pc:sldMkLst xmlns:pc="http://schemas.microsoft.com/office/powerpoint/2013/main/command">
      <pc:docMk/>
      <pc:sldMk cId="0" sldId="271"/>
    </pc:sldMkLst>
    <p188:replyLst>
      <p188:reply id="{45108250-8374-3E40-AB9B-413B28D4D59C}" authorId="{5590D21B-3FC8-A2A3-A7A7-9255FD907604}" created="2022-06-23T12:22:45.357">
        <p188:txBody>
          <a:bodyPr/>
          <a:lstStyle/>
          <a:p>
            <a:r>
              <a:rPr lang="en-US"/>
              <a:t>[@Kristi L. Clemens] Can you list all of the responsible employees here? 
</a:t>
            </a:r>
          </a:p>
        </p188:txBody>
      </p188:reply>
      <p188:reply id="{EBAC5391-6632-4A73-9E5F-ABF03ADD6526}" authorId="{71AD2F98-C8BE-5D4C-1DA0-FC3EE9807CBC}" created="2022-06-23T13:37:16.657">
        <p188:txBody>
          <a:bodyPr/>
          <a:lstStyle/>
          <a:p>
            <a:r>
              <a:rPr lang="en-US"/>
              <a:t>Added some explanatory language in the notes and changed the examples a bit.</a:t>
            </a:r>
          </a:p>
        </p188:txBody>
      </p188:reply>
    </p188:replyLst>
    <p188:txBody>
      <a:bodyPr/>
      <a:lstStyle/>
      <a:p>
        <a:r>
          <a:rPr lang="en-US"/>
          <a:t>Kristi, list all responsible employees rather than examples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1"/>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1"/>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1"/>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1"/>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pPr lvl="0"/>
            <a:r>
              <a:rPr lang="en-US" dirty="0"/>
              <a:t>Introduce yourself and other OIDE teammates (if joining). Explain that you are from the “IDE” which stands for the Division of Institutional Diversity and Equity and “we’d like to spend a little time telling you about what we do.”</a:t>
            </a:r>
          </a:p>
          <a:p>
            <a:pPr lvl="0"/>
            <a:endParaRPr lang="en-US" dirty="0"/>
          </a:p>
          <a:p>
            <a:pPr lvl="0"/>
            <a:r>
              <a:rPr lang="en-US" dirty="0"/>
              <a:t>Development notes: insert logo when finalized. Still pending as of 5/25/2022.</a:t>
            </a:r>
          </a:p>
        </p:txBody>
      </p:sp>
      <p:sp>
        <p:nvSpPr>
          <p:cNvPr id="6" name="Footer Placeholder 5"/>
          <p:cNvSpPr>
            <a:spLocks noGrp="1"/>
          </p:cNvSpPr>
          <p:nvPr>
            <p:ph type="ftr" sz="quarter" idx="4"/>
          </p:nvPr>
        </p:nvSpPr>
        <p:spPr>
          <a:xfrm>
            <a:off x="0" y="6502401"/>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1"/>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1"/>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pPr lvl="0"/>
            <a:r>
              <a:rPr lang="en-US"/>
              <a:t>Note to the group that the Title IX Coordinators fill some of the most visible roles on the Equity and Compliance team. Point out that these are some of the major functions they carry out to provide our community with needed support in an incredibly challenging, but important, area. </a:t>
            </a:r>
          </a:p>
        </p:txBody>
      </p:sp>
      <p:sp>
        <p:nvSpPr>
          <p:cNvPr id="6" name="Footer Placeholder 5"/>
          <p:cNvSpPr>
            <a:spLocks noGrp="1"/>
          </p:cNvSpPr>
          <p:nvPr>
            <p:ph type="ftr" sz="quarter" idx="4"/>
          </p:nvPr>
        </p:nvSpPr>
        <p:spPr>
          <a:xfrm>
            <a:off x="0" y="6502401"/>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1"/>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1"/>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pPr lvl="0"/>
            <a:r>
              <a:rPr lang="en-US" dirty="0"/>
              <a:t>Recognize that even new employees can support our shared mission by completing the Self ID form and completing the Building Supportive Communities training as soon as it is assigned to them. Review the information and note that even though all community members can support *all* of our Office's efforts, this training will emphasize their role in supporting sexual respect. The next few slides go over Responsible Employees and Confidential Resources more deeply. So, let’s start with Responsible Employees since that covers a larger group, including many of us.</a:t>
            </a:r>
          </a:p>
        </p:txBody>
      </p:sp>
      <p:sp>
        <p:nvSpPr>
          <p:cNvPr id="6" name="Footer Placeholder 5"/>
          <p:cNvSpPr>
            <a:spLocks noGrp="1"/>
          </p:cNvSpPr>
          <p:nvPr>
            <p:ph type="ftr" sz="quarter" idx="4"/>
          </p:nvPr>
        </p:nvSpPr>
        <p:spPr>
          <a:xfrm>
            <a:off x="0" y="6502401"/>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1"/>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1"/>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pPr lvl="0"/>
            <a:r>
              <a:rPr lang="en-US"/>
              <a:t>Review the information. Please clarify to the group that the requirement for responsible employees is specific to when you’re carrying out your Dartmouth role and when someone looks to you to be a responsible employee or someone who offers protection, support, or problem-solving. Responsible employees are not expected to report incidents they learn of passively or outside of their Dartmouth role. An example of a legally-required disclosure is when you receive a disclosure of this kind of violation against a minor. Segue to next slide by indicating that a few examples will help us understand who the Responsible Employees are. </a:t>
            </a:r>
          </a:p>
        </p:txBody>
      </p:sp>
      <p:sp>
        <p:nvSpPr>
          <p:cNvPr id="6" name="Footer Placeholder 5"/>
          <p:cNvSpPr>
            <a:spLocks noGrp="1"/>
          </p:cNvSpPr>
          <p:nvPr>
            <p:ph type="ftr" sz="quarter" idx="4"/>
          </p:nvPr>
        </p:nvSpPr>
        <p:spPr>
          <a:xfrm>
            <a:off x="0" y="6502401"/>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1"/>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1"/>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pPr lvl="0"/>
            <a:r>
              <a:rPr lang="en-US" dirty="0"/>
              <a:t>Most employees and some student leaders are considered Responsible Employees, unless they are designated as Confidential, such as a counselor or medical professional  If you have responsibility for another person, as a mentor, educator, or supervisor, you are a Responsible Employee.</a:t>
            </a:r>
          </a:p>
          <a:p>
            <a:pPr lvl="0"/>
            <a:endParaRPr lang="en-US" dirty="0"/>
          </a:p>
          <a:p>
            <a:pPr lvl="0"/>
            <a:r>
              <a:rPr lang="en-US" dirty="0"/>
              <a:t>Present this list of examples to  the group. Recommend that if they are unsure if they are a Responsible Employee or not, they can consider whether or not a student might look to them for help in solving a problem. Also, they can feel free to contact either of the Title IX Coordinators to help them figure out if they are a Responsible Employee. Segue into the next slide by noting how simple the Responsible Employee process is.</a:t>
            </a:r>
          </a:p>
        </p:txBody>
      </p:sp>
      <p:sp>
        <p:nvSpPr>
          <p:cNvPr id="6" name="Footer Placeholder 5"/>
          <p:cNvSpPr>
            <a:spLocks noGrp="1"/>
          </p:cNvSpPr>
          <p:nvPr>
            <p:ph type="ftr" sz="quarter" idx="4"/>
          </p:nvPr>
        </p:nvSpPr>
        <p:spPr>
          <a:xfrm>
            <a:off x="0" y="6502401"/>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1"/>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1"/>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pPr lvl="0"/>
            <a:r>
              <a:rPr lang="en-US"/>
              <a:t>Briefly review this process with the group. Explain that the core role of the Responsible Employee is as a messenger who ensures that information gets where it needs to go, for example, to Confidential Resources or Title IX Coordinators who are the keepers of the reporting process. Segue into the next slide about Confidential Resources by recognizing that the Confidential Resource role is more specialized. </a:t>
            </a:r>
          </a:p>
        </p:txBody>
      </p:sp>
      <p:sp>
        <p:nvSpPr>
          <p:cNvPr id="6" name="Footer Placeholder 5"/>
          <p:cNvSpPr>
            <a:spLocks noGrp="1"/>
          </p:cNvSpPr>
          <p:nvPr>
            <p:ph type="ftr" sz="quarter" idx="4"/>
          </p:nvPr>
        </p:nvSpPr>
        <p:spPr>
          <a:xfrm>
            <a:off x="0" y="6502401"/>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1"/>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14</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1"/>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pPr lvl="0"/>
            <a:r>
              <a:rPr lang="en-US"/>
              <a:t>Note to the group that we’re going to spend a few minutes on Confidential Resources to recognize their critical and unique role in supporting a respectful Dartmouth community. Explain that there are three major offices that house confidential resources for Dartmouth and that you will review them, briefly, one at a time.</a:t>
            </a:r>
          </a:p>
          <a:p>
            <a:pPr lvl="0"/>
            <a:endParaRPr lang="en-US"/>
          </a:p>
          <a:p>
            <a:pPr lvl="0"/>
            <a:r>
              <a:rPr lang="en-US"/>
              <a:t>Point out that everyone who works in the Health Center, including the athletic trainers, is a confidential resource.</a:t>
            </a:r>
          </a:p>
          <a:p>
            <a:pPr lvl="0"/>
            <a:endParaRPr lang="en-US"/>
          </a:p>
          <a:p>
            <a:pPr lvl="0"/>
            <a:r>
              <a:rPr lang="en-US"/>
              <a:t>Note that not everyone who works in the Tucker Center is a confidential resource.</a:t>
            </a:r>
          </a:p>
          <a:p>
            <a:pPr lvl="0"/>
            <a:endParaRPr lang="en-US"/>
          </a:p>
          <a:p>
            <a:pPr lvl="0"/>
            <a:r>
              <a:rPr lang="en-US"/>
              <a:t>Point out that WISE staff actually cannot be subpoenaed; that is how rigorous their confidentiality is. Time allowing, mention that Bailey Ray is the contact who comes to campus every Monday. </a:t>
            </a:r>
          </a:p>
          <a:p>
            <a:pPr lvl="0"/>
            <a:endParaRPr lang="en-US"/>
          </a:p>
          <a:p>
            <a:pPr lvl="0"/>
            <a:r>
              <a:rPr lang="en-US"/>
              <a:t>Segue into the last slide by thanking the group for their time and attention.</a:t>
            </a:r>
          </a:p>
        </p:txBody>
      </p:sp>
      <p:sp>
        <p:nvSpPr>
          <p:cNvPr id="6" name="Footer Placeholder 5"/>
          <p:cNvSpPr>
            <a:spLocks noGrp="1"/>
          </p:cNvSpPr>
          <p:nvPr>
            <p:ph type="ftr" sz="quarter" idx="4"/>
          </p:nvPr>
        </p:nvSpPr>
        <p:spPr>
          <a:xfrm>
            <a:off x="0" y="6502401"/>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1"/>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15</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1619164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199904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1"/>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pPr lvl="0"/>
            <a:r>
              <a:rPr lang="en-US"/>
              <a:t>Briefly review the topics listed in order of how they will be addressed throughout the training.</a:t>
            </a:r>
          </a:p>
          <a:p>
            <a:pPr lvl="0"/>
            <a:endParaRPr lang="en-US"/>
          </a:p>
          <a:p>
            <a:pPr lvl="0"/>
            <a:r>
              <a:rPr lang="en-US"/>
              <a:t>Suggestion: “I’d like to begin by briefly reviewing a little road map of our talk today.” Set up the next slide with something like, " a good place to start is by reviewing how our office supports the Dartmouth community.</a:t>
            </a:r>
          </a:p>
        </p:txBody>
      </p:sp>
      <p:sp>
        <p:nvSpPr>
          <p:cNvPr id="6" name="Footer Placeholder 5"/>
          <p:cNvSpPr>
            <a:spLocks noGrp="1"/>
          </p:cNvSpPr>
          <p:nvPr>
            <p:ph type="ftr" sz="quarter" idx="4"/>
          </p:nvPr>
        </p:nvSpPr>
        <p:spPr>
          <a:xfrm>
            <a:off x="0" y="6502401"/>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1"/>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1"/>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pPr lvl="0"/>
            <a:r>
              <a:rPr lang="en-US"/>
              <a:t>Review each team’s responsibilities from the two slides and invite/address questions. Note that these responsibilities easily overlap. Point out very briefly that Title IX relates to sex or gender discrimination, but you’ll cover that more deeply later.  Point out that there are two overarching areas that support both teams, specifically Training and Professional Development and Data Analysis and Reporting. Point out that in this training we will only cover a little general information about how OIDE supports the Dartmouth community due to time constraints but invite people to view our website for more details. Segue into next section with: let's briefly discuss some of the specific areas our Diversity and Inclusion team covers.</a:t>
            </a:r>
          </a:p>
        </p:txBody>
      </p:sp>
      <p:sp>
        <p:nvSpPr>
          <p:cNvPr id="6" name="Footer Placeholder 5"/>
          <p:cNvSpPr>
            <a:spLocks noGrp="1"/>
          </p:cNvSpPr>
          <p:nvPr>
            <p:ph type="ftr" sz="quarter" idx="4"/>
          </p:nvPr>
        </p:nvSpPr>
        <p:spPr>
          <a:xfrm>
            <a:off x="0" y="6502401"/>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1"/>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1"/>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pPr lvl="0"/>
            <a:r>
              <a:rPr lang="en-US"/>
              <a:t>Segue slide. Note to the group that, in the interest of time, this training will focus on only a couple of the functions it serves. These were chosen because they are the most front-facing areas. Segue with something like: a great place to start is by reviewing the governing laws and polices.</a:t>
            </a:r>
          </a:p>
        </p:txBody>
      </p:sp>
      <p:sp>
        <p:nvSpPr>
          <p:cNvPr id="6" name="Footer Placeholder 5"/>
          <p:cNvSpPr>
            <a:spLocks noGrp="1"/>
          </p:cNvSpPr>
          <p:nvPr>
            <p:ph type="ftr" sz="quarter" idx="4"/>
          </p:nvPr>
        </p:nvSpPr>
        <p:spPr>
          <a:xfrm>
            <a:off x="0" y="6502401"/>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1"/>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1"/>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pPr lvl="0"/>
            <a:r>
              <a:rPr lang="en-US"/>
              <a:t>Point out to the group that Dartmouth is very dedicated to ensuring that members of its community have access to all it has to offer. This slide presents the laws that protect people with different abilities.</a:t>
            </a:r>
          </a:p>
          <a:p>
            <a:pPr lvl="0"/>
            <a:r>
              <a:rPr lang="en-US"/>
              <a:t>Review the information and segue into the next segment on the NDAP. Suggestion: As you can see, Dartmouth takes discrimination very seriously and has recently passed a provisional policy to address it with other protected statuses.</a:t>
            </a:r>
          </a:p>
        </p:txBody>
      </p:sp>
      <p:sp>
        <p:nvSpPr>
          <p:cNvPr id="6" name="Footer Placeholder 5"/>
          <p:cNvSpPr>
            <a:spLocks noGrp="1"/>
          </p:cNvSpPr>
          <p:nvPr>
            <p:ph type="ftr" sz="quarter" idx="4"/>
          </p:nvPr>
        </p:nvSpPr>
        <p:spPr>
          <a:xfrm>
            <a:off x="0" y="6502401"/>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1"/>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1"/>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pPr lvl="0"/>
            <a:r>
              <a:rPr lang="en-US"/>
              <a:t>Review the information noting that the OIDE’s Equity and Compliance team responds to complaints under this policy. </a:t>
            </a:r>
          </a:p>
          <a:p>
            <a:pPr lvl="0"/>
            <a:r>
              <a:rPr lang="en-US"/>
              <a:t>*Engagement Opportunity!*</a:t>
            </a:r>
          </a:p>
          <a:p>
            <a:pPr lvl="0"/>
            <a:r>
              <a:rPr lang="en-US"/>
              <a:t>Segue into the next slide with something like: is there a status that you would expect to see here but isn't? [sex/gender] Invite participants to identify what's missing and use that to segue into the next slide on Title IX.</a:t>
            </a:r>
          </a:p>
          <a:p>
            <a:pPr lvl="0"/>
            <a:endParaRPr lang="en-US"/>
          </a:p>
          <a:p>
            <a:pPr lvl="0"/>
            <a:r>
              <a:rPr lang="en-US"/>
              <a:t>Alternatively, you could point out the missing status and segue into the next slide.</a:t>
            </a:r>
          </a:p>
        </p:txBody>
      </p:sp>
      <p:sp>
        <p:nvSpPr>
          <p:cNvPr id="6" name="Footer Placeholder 5"/>
          <p:cNvSpPr>
            <a:spLocks noGrp="1"/>
          </p:cNvSpPr>
          <p:nvPr>
            <p:ph type="ftr" sz="quarter" idx="4"/>
          </p:nvPr>
        </p:nvSpPr>
        <p:spPr>
          <a:xfrm>
            <a:off x="0" y="6502401"/>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1"/>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1"/>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pPr lvl="0"/>
            <a:r>
              <a:rPr lang="en-US"/>
              <a:t>Segue slide. Note to the group that, in the interest of time, this training will focus on only a couple of the functions it serves. These were chosen because they are the most front-facing areas. Segue with something like: a great place to start is by reviewing the governing laws and polices.</a:t>
            </a:r>
          </a:p>
        </p:txBody>
      </p:sp>
      <p:sp>
        <p:nvSpPr>
          <p:cNvPr id="6" name="Footer Placeholder 5"/>
          <p:cNvSpPr>
            <a:spLocks noGrp="1"/>
          </p:cNvSpPr>
          <p:nvPr>
            <p:ph type="ftr" sz="quarter" idx="4"/>
          </p:nvPr>
        </p:nvSpPr>
        <p:spPr>
          <a:xfrm>
            <a:off x="0" y="6502401"/>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1"/>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extLst>
      <p:ext uri="{BB962C8B-B14F-4D97-AF65-F5344CB8AC3E}">
        <p14:creationId xmlns:p14="http://schemas.microsoft.com/office/powerpoint/2010/main" val="1879734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1"/>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pPr lvl="0"/>
            <a:r>
              <a:rPr lang="en-US"/>
              <a:t>Briefly review this definition, noting that it applies to all of us. Point out that Dartmouth is so committed to supporting the values at the center of this law that it created a relevant policy.  Segue into next slide.</a:t>
            </a:r>
          </a:p>
        </p:txBody>
      </p:sp>
      <p:sp>
        <p:nvSpPr>
          <p:cNvPr id="6" name="Footer Placeholder 5"/>
          <p:cNvSpPr>
            <a:spLocks noGrp="1"/>
          </p:cNvSpPr>
          <p:nvPr>
            <p:ph type="ftr" sz="quarter" idx="4"/>
          </p:nvPr>
        </p:nvSpPr>
        <p:spPr>
          <a:xfrm>
            <a:off x="0" y="6502401"/>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1"/>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1"/>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pPr lvl="0"/>
            <a:r>
              <a:rPr lang="en-US"/>
              <a:t>Review the information and emphasize the prohibition against retaliation. Before moving on to the next slide, specify that exertion of power is inherent to our roles as Dartmouth employees making it an automatic misapplication of power for any employee to engage in a relationship with an undergraduate student.</a:t>
            </a:r>
          </a:p>
          <a:p>
            <a:pPr lvl="0"/>
            <a:endParaRPr lang="en-US"/>
          </a:p>
          <a:p>
            <a:pPr lvl="0"/>
            <a:r>
              <a:rPr lang="en-US"/>
              <a:t>Segue into the next slide by noting how the Equity and Compliance team has specialized Title IX coordinators. </a:t>
            </a:r>
          </a:p>
        </p:txBody>
      </p:sp>
      <p:sp>
        <p:nvSpPr>
          <p:cNvPr id="6" name="Footer Placeholder 5"/>
          <p:cNvSpPr>
            <a:spLocks noGrp="1"/>
          </p:cNvSpPr>
          <p:nvPr>
            <p:ph type="ftr" sz="quarter" idx="4"/>
          </p:nvPr>
        </p:nvSpPr>
        <p:spPr>
          <a:xfrm>
            <a:off x="0" y="6502401"/>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1"/>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0F_0.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mailto:TitleIX@dartmouth.edu" TargetMode="External"/><Relationship Id="rId3" Type="http://schemas.openxmlformats.org/officeDocument/2006/relationships/image" Target="../media/image2.png"/><Relationship Id="rId7" Type="http://schemas.openxmlformats.org/officeDocument/2006/relationships/image" Target="../media/image9.svg"/><Relationship Id="rId12" Type="http://schemas.openxmlformats.org/officeDocument/2006/relationships/hyperlink" Target="mailto:equal.opportunity.accessibility.and.title.ix.@dartmouth.edu"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hyperlink" Target="http://www.sexual-respect.dartmouth.edu/" TargetMode="External"/><Relationship Id="rId5" Type="http://schemas.openxmlformats.org/officeDocument/2006/relationships/image" Target="../media/image7.svg"/><Relationship Id="rId10" Type="http://schemas.openxmlformats.org/officeDocument/2006/relationships/hyperlink" Target="https://www.eoatix.dartmouth.edu/" TargetMode="External"/><Relationship Id="rId4" Type="http://schemas.openxmlformats.org/officeDocument/2006/relationships/image" Target="../media/image6.png"/><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microsoft.com/office/2018/10/relationships/comments" Target="../comments/modernComment_103_0.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2312B"/>
        </a:solidFill>
        <a:effectLst/>
      </p:bgPr>
    </p:bg>
    <p:spTree>
      <p:nvGrpSpPr>
        <p:cNvPr id="1" name=""/>
        <p:cNvGrpSpPr/>
        <p:nvPr/>
      </p:nvGrpSpPr>
      <p:grpSpPr>
        <a:xfrm>
          <a:off x="0" y="0"/>
          <a:ext cx="0" cy="0"/>
          <a:chOff x="0" y="0"/>
          <a:chExt cx="0" cy="0"/>
        </a:xfrm>
      </p:grpSpPr>
      <p:grpSp>
        <p:nvGrpSpPr>
          <p:cNvPr id="2" name="Group 2"/>
          <p:cNvGrpSpPr/>
          <p:nvPr/>
        </p:nvGrpSpPr>
        <p:grpSpPr>
          <a:xfrm>
            <a:off x="10190119" y="2053358"/>
            <a:ext cx="6512407" cy="6903317"/>
            <a:chOff x="0" y="0"/>
            <a:chExt cx="8683210" cy="9204423"/>
          </a:xfrm>
        </p:grpSpPr>
        <p:pic>
          <p:nvPicPr>
            <p:cNvPr id="3" name="Picture 3"/>
            <p:cNvPicPr>
              <a:picLocks noChangeAspect="1"/>
            </p:cNvPicPr>
            <p:nvPr/>
          </p:nvPicPr>
          <p:blipFill>
            <a:blip r:embed="rId3"/>
            <a:srcRect l="18554" r="18554"/>
            <a:stretch>
              <a:fillRect/>
            </a:stretch>
          </p:blipFill>
          <p:spPr>
            <a:xfrm>
              <a:off x="0" y="0"/>
              <a:ext cx="8683210" cy="9204423"/>
            </a:xfrm>
            <a:prstGeom prst="rect">
              <a:avLst/>
            </a:prstGeom>
          </p:spPr>
        </p:pic>
      </p:grpSp>
      <p:grpSp>
        <p:nvGrpSpPr>
          <p:cNvPr id="4" name="Group 4"/>
          <p:cNvGrpSpPr/>
          <p:nvPr/>
        </p:nvGrpSpPr>
        <p:grpSpPr>
          <a:xfrm>
            <a:off x="10190119" y="450519"/>
            <a:ext cx="7365109" cy="578181"/>
            <a:chOff x="0" y="0"/>
            <a:chExt cx="9820145" cy="770908"/>
          </a:xfrm>
        </p:grpSpPr>
        <p:pic>
          <p:nvPicPr>
            <p:cNvPr id="5" name="Picture 5"/>
            <p:cNvPicPr>
              <a:picLocks noChangeAspect="1"/>
            </p:cNvPicPr>
            <p:nvPr/>
          </p:nvPicPr>
          <p:blipFill>
            <a:blip r:embed="rId4"/>
            <a:srcRect/>
            <a:stretch>
              <a:fillRect/>
            </a:stretch>
          </p:blipFill>
          <p:spPr>
            <a:xfrm>
              <a:off x="0" y="0"/>
              <a:ext cx="753797" cy="770908"/>
            </a:xfrm>
            <a:prstGeom prst="rect">
              <a:avLst/>
            </a:prstGeom>
          </p:spPr>
        </p:pic>
        <p:sp>
          <p:nvSpPr>
            <p:cNvPr id="6" name="TextBox 6"/>
            <p:cNvSpPr txBox="1"/>
            <p:nvPr/>
          </p:nvSpPr>
          <p:spPr>
            <a:xfrm>
              <a:off x="912311" y="120345"/>
              <a:ext cx="8907834" cy="484151"/>
            </a:xfrm>
            <a:prstGeom prst="rect">
              <a:avLst/>
            </a:prstGeom>
          </p:spPr>
          <p:txBody>
            <a:bodyPr lIns="0" tIns="0" rIns="0" bIns="0" rtlCol="0" anchor="t">
              <a:spAutoFit/>
            </a:bodyPr>
            <a:lstStyle/>
            <a:p>
              <a:pPr>
                <a:lnSpc>
                  <a:spcPts val="3080"/>
                </a:lnSpc>
              </a:pPr>
              <a:r>
                <a:rPr lang="en-US" sz="2000" dirty="0">
                  <a:solidFill>
                    <a:srgbClr val="FFFFFF"/>
                  </a:solidFill>
                  <a:latin typeface="National 2" panose="020B0504030502020203" pitchFamily="34" charset="0"/>
                </a:rPr>
                <a:t>Equal Opportunity, Accessibility and Title IX</a:t>
              </a:r>
            </a:p>
          </p:txBody>
        </p:sp>
      </p:grpSp>
      <p:sp>
        <p:nvSpPr>
          <p:cNvPr id="7" name="TextBox 7"/>
          <p:cNvSpPr txBox="1"/>
          <p:nvPr/>
        </p:nvSpPr>
        <p:spPr>
          <a:xfrm>
            <a:off x="11458449" y="8870950"/>
            <a:ext cx="5800851" cy="387350"/>
          </a:xfrm>
          <a:prstGeom prst="rect">
            <a:avLst/>
          </a:prstGeom>
        </p:spPr>
        <p:txBody>
          <a:bodyPr lIns="0" tIns="0" rIns="0" bIns="0" rtlCol="0" anchor="t">
            <a:spAutoFit/>
          </a:bodyPr>
          <a:lstStyle/>
          <a:p>
            <a:pPr algn="r">
              <a:lnSpc>
                <a:spcPts val="2800"/>
              </a:lnSpc>
            </a:pPr>
            <a:endParaRPr/>
          </a:p>
        </p:txBody>
      </p:sp>
      <p:grpSp>
        <p:nvGrpSpPr>
          <p:cNvPr id="8" name="Group 8"/>
          <p:cNvGrpSpPr/>
          <p:nvPr/>
        </p:nvGrpSpPr>
        <p:grpSpPr>
          <a:xfrm>
            <a:off x="1028700" y="2130383"/>
            <a:ext cx="8395060" cy="6585933"/>
            <a:chOff x="0" y="-142875"/>
            <a:chExt cx="11193413" cy="8781243"/>
          </a:xfrm>
        </p:grpSpPr>
        <p:sp>
          <p:nvSpPr>
            <p:cNvPr id="9" name="TextBox 9"/>
            <p:cNvSpPr txBox="1"/>
            <p:nvPr/>
          </p:nvSpPr>
          <p:spPr>
            <a:xfrm>
              <a:off x="0" y="-142875"/>
              <a:ext cx="11193413" cy="7523426"/>
            </a:xfrm>
            <a:prstGeom prst="rect">
              <a:avLst/>
            </a:prstGeom>
          </p:spPr>
          <p:txBody>
            <a:bodyPr lIns="0" tIns="0" rIns="0" bIns="0" rtlCol="0" anchor="t">
              <a:spAutoFit/>
            </a:bodyPr>
            <a:lstStyle/>
            <a:p>
              <a:pPr>
                <a:lnSpc>
                  <a:spcPts val="11000"/>
                </a:lnSpc>
              </a:pPr>
              <a:r>
                <a:rPr lang="en-US" sz="10000" b="1" dirty="0">
                  <a:solidFill>
                    <a:srgbClr val="FFFFFF"/>
                  </a:solidFill>
                  <a:latin typeface="National 2" panose="020B0504030502020203" pitchFamily="34" charset="0"/>
                </a:rPr>
                <a:t>Equal Opportunity, Accessibility and Title IX</a:t>
              </a:r>
            </a:p>
          </p:txBody>
        </p:sp>
        <p:sp>
          <p:nvSpPr>
            <p:cNvPr id="10" name="TextBox 10"/>
            <p:cNvSpPr txBox="1"/>
            <p:nvPr/>
          </p:nvSpPr>
          <p:spPr>
            <a:xfrm>
              <a:off x="0" y="7747013"/>
              <a:ext cx="11193413" cy="891355"/>
            </a:xfrm>
            <a:prstGeom prst="rect">
              <a:avLst/>
            </a:prstGeom>
          </p:spPr>
          <p:txBody>
            <a:bodyPr lIns="0" tIns="0" rIns="0" bIns="0" rtlCol="0" anchor="t">
              <a:spAutoFit/>
            </a:bodyPr>
            <a:lstStyle/>
            <a:p>
              <a:pPr marL="0" lvl="0" indent="0" algn="l">
                <a:lnSpc>
                  <a:spcPts val="5599"/>
                </a:lnSpc>
                <a:spcBef>
                  <a:spcPct val="0"/>
                </a:spcBef>
              </a:pPr>
              <a:r>
                <a:rPr lang="en-US" sz="3999" dirty="0">
                  <a:solidFill>
                    <a:srgbClr val="FFFFFF"/>
                  </a:solidFill>
                  <a:latin typeface="National 2" panose="020B0504030502020203" pitchFamily="34" charset="0"/>
                </a:rPr>
                <a:t>New Employee Orientation 2023 </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2312B"/>
        </a:solidFill>
        <a:effectLst/>
      </p:bgPr>
    </p:bg>
    <p:spTree>
      <p:nvGrpSpPr>
        <p:cNvPr id="1" name=""/>
        <p:cNvGrpSpPr/>
        <p:nvPr/>
      </p:nvGrpSpPr>
      <p:grpSpPr>
        <a:xfrm>
          <a:off x="0" y="0"/>
          <a:ext cx="0" cy="0"/>
          <a:chOff x="0" y="0"/>
          <a:chExt cx="0" cy="0"/>
        </a:xfrm>
      </p:grpSpPr>
      <p:grpSp>
        <p:nvGrpSpPr>
          <p:cNvPr id="2" name="Group 2"/>
          <p:cNvGrpSpPr/>
          <p:nvPr/>
        </p:nvGrpSpPr>
        <p:grpSpPr>
          <a:xfrm>
            <a:off x="1697320" y="4898449"/>
            <a:ext cx="3388048" cy="4359851"/>
            <a:chOff x="0" y="0"/>
            <a:chExt cx="3133810" cy="4032689"/>
          </a:xfrm>
        </p:grpSpPr>
        <p:sp>
          <p:nvSpPr>
            <p:cNvPr id="3" name="Freeform 3"/>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00693E"/>
            </a:solidFill>
          </p:spPr>
          <p:txBody>
            <a:bodyPr/>
            <a:lstStyle/>
            <a:p>
              <a:endParaRPr lang="en-US"/>
            </a:p>
          </p:txBody>
        </p:sp>
      </p:grpSp>
      <p:sp>
        <p:nvSpPr>
          <p:cNvPr id="4" name="TextBox 4"/>
          <p:cNvSpPr txBox="1"/>
          <p:nvPr/>
        </p:nvSpPr>
        <p:spPr>
          <a:xfrm>
            <a:off x="2065166" y="5096988"/>
            <a:ext cx="2657633" cy="2927350"/>
          </a:xfrm>
          <a:prstGeom prst="rect">
            <a:avLst/>
          </a:prstGeom>
        </p:spPr>
        <p:txBody>
          <a:bodyPr lIns="0" tIns="0" rIns="0" bIns="0" rtlCol="0" anchor="t">
            <a:spAutoFit/>
          </a:bodyPr>
          <a:lstStyle/>
          <a:p>
            <a:pPr marL="0" lvl="0" indent="0" algn="ctr">
              <a:lnSpc>
                <a:spcPts val="4550"/>
              </a:lnSpc>
              <a:spcBef>
                <a:spcPct val="0"/>
              </a:spcBef>
            </a:pPr>
            <a:r>
              <a:rPr lang="en-US" sz="3500" dirty="0">
                <a:solidFill>
                  <a:srgbClr val="FFFFFF"/>
                </a:solidFill>
                <a:latin typeface="National 2" panose="020B0504030502020203" pitchFamily="34" charset="0"/>
              </a:rPr>
              <a:t>Serve as neutral sources of support and information </a:t>
            </a:r>
          </a:p>
        </p:txBody>
      </p:sp>
      <p:grpSp>
        <p:nvGrpSpPr>
          <p:cNvPr id="5" name="Group 5"/>
          <p:cNvGrpSpPr/>
          <p:nvPr/>
        </p:nvGrpSpPr>
        <p:grpSpPr>
          <a:xfrm>
            <a:off x="5532424" y="4898449"/>
            <a:ext cx="3388048" cy="4359851"/>
            <a:chOff x="0" y="0"/>
            <a:chExt cx="3133810" cy="4032689"/>
          </a:xfrm>
        </p:grpSpPr>
        <p:sp>
          <p:nvSpPr>
            <p:cNvPr id="6" name="Freeform 6"/>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00693E"/>
            </a:solidFill>
          </p:spPr>
          <p:txBody>
            <a:bodyPr/>
            <a:lstStyle/>
            <a:p>
              <a:endParaRPr lang="en-US"/>
            </a:p>
          </p:txBody>
        </p:sp>
      </p:grpSp>
      <p:sp>
        <p:nvSpPr>
          <p:cNvPr id="7" name="TextBox 7"/>
          <p:cNvSpPr txBox="1"/>
          <p:nvPr/>
        </p:nvSpPr>
        <p:spPr>
          <a:xfrm>
            <a:off x="5897632" y="5096988"/>
            <a:ext cx="2657633" cy="4100353"/>
          </a:xfrm>
          <a:prstGeom prst="rect">
            <a:avLst/>
          </a:prstGeom>
        </p:spPr>
        <p:txBody>
          <a:bodyPr lIns="0" tIns="0" rIns="0" bIns="0" rtlCol="0" anchor="t">
            <a:spAutoFit/>
          </a:bodyPr>
          <a:lstStyle/>
          <a:p>
            <a:pPr marL="0" lvl="0" indent="0" algn="ctr">
              <a:lnSpc>
                <a:spcPts val="4550"/>
              </a:lnSpc>
              <a:spcBef>
                <a:spcPct val="0"/>
              </a:spcBef>
            </a:pPr>
            <a:r>
              <a:rPr lang="en-US" sz="3500" dirty="0">
                <a:solidFill>
                  <a:srgbClr val="FFFFFF"/>
                </a:solidFill>
                <a:latin typeface="National 2" panose="020B0504030502020203" pitchFamily="34" charset="0"/>
              </a:rPr>
              <a:t>Ensure compliance with Sexual and Gender-Based Misconduct Policy </a:t>
            </a:r>
          </a:p>
        </p:txBody>
      </p:sp>
      <p:grpSp>
        <p:nvGrpSpPr>
          <p:cNvPr id="8" name="Group 8"/>
          <p:cNvGrpSpPr/>
          <p:nvPr/>
        </p:nvGrpSpPr>
        <p:grpSpPr>
          <a:xfrm>
            <a:off x="9367528" y="4898449"/>
            <a:ext cx="3388048" cy="4359851"/>
            <a:chOff x="0" y="0"/>
            <a:chExt cx="3133810" cy="4032689"/>
          </a:xfrm>
        </p:grpSpPr>
        <p:sp>
          <p:nvSpPr>
            <p:cNvPr id="9" name="Freeform 9"/>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00693E"/>
            </a:solidFill>
          </p:spPr>
          <p:txBody>
            <a:bodyPr/>
            <a:lstStyle/>
            <a:p>
              <a:endParaRPr lang="en-US"/>
            </a:p>
          </p:txBody>
        </p:sp>
      </p:grpSp>
      <p:sp>
        <p:nvSpPr>
          <p:cNvPr id="10" name="TextBox 10"/>
          <p:cNvSpPr txBox="1"/>
          <p:nvPr/>
        </p:nvSpPr>
        <p:spPr>
          <a:xfrm>
            <a:off x="1697320" y="2581208"/>
            <a:ext cx="14893360" cy="1867712"/>
          </a:xfrm>
          <a:prstGeom prst="rect">
            <a:avLst/>
          </a:prstGeom>
        </p:spPr>
        <p:txBody>
          <a:bodyPr lIns="0" tIns="0" rIns="0" bIns="0" rtlCol="0" anchor="t">
            <a:spAutoFit/>
          </a:bodyPr>
          <a:lstStyle/>
          <a:p>
            <a:pPr marL="0" lvl="0" indent="0" algn="ctr">
              <a:lnSpc>
                <a:spcPts val="4791"/>
              </a:lnSpc>
              <a:spcBef>
                <a:spcPct val="0"/>
              </a:spcBef>
            </a:pPr>
            <a:r>
              <a:rPr lang="en-US" sz="3686" dirty="0">
                <a:solidFill>
                  <a:srgbClr val="FFFFFF"/>
                </a:solidFill>
                <a:latin typeface="National 2" panose="020B0504030502020203" pitchFamily="34" charset="0"/>
              </a:rPr>
              <a:t>Manage procedures for preventing- and responding to- sexual assault, sexual and gender-based harassment, and other forms of sexual misconduct.</a:t>
            </a:r>
          </a:p>
        </p:txBody>
      </p:sp>
      <p:grpSp>
        <p:nvGrpSpPr>
          <p:cNvPr id="11" name="Group 11"/>
          <p:cNvGrpSpPr/>
          <p:nvPr/>
        </p:nvGrpSpPr>
        <p:grpSpPr>
          <a:xfrm>
            <a:off x="13202632" y="4898449"/>
            <a:ext cx="3388048" cy="4359851"/>
            <a:chOff x="0" y="0"/>
            <a:chExt cx="3133810" cy="4032689"/>
          </a:xfrm>
        </p:grpSpPr>
        <p:sp>
          <p:nvSpPr>
            <p:cNvPr id="12" name="Freeform 12"/>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00693E"/>
            </a:solidFill>
          </p:spPr>
          <p:txBody>
            <a:bodyPr/>
            <a:lstStyle/>
            <a:p>
              <a:endParaRPr lang="en-US"/>
            </a:p>
          </p:txBody>
        </p:sp>
      </p:grpSp>
      <p:sp>
        <p:nvSpPr>
          <p:cNvPr id="13" name="TextBox 13"/>
          <p:cNvSpPr txBox="1"/>
          <p:nvPr/>
        </p:nvSpPr>
        <p:spPr>
          <a:xfrm>
            <a:off x="2195282" y="1250485"/>
            <a:ext cx="14094227" cy="1102866"/>
          </a:xfrm>
          <a:prstGeom prst="rect">
            <a:avLst/>
          </a:prstGeom>
        </p:spPr>
        <p:txBody>
          <a:bodyPr lIns="0" tIns="0" rIns="0" bIns="0" rtlCol="0" anchor="t">
            <a:spAutoFit/>
          </a:bodyPr>
          <a:lstStyle/>
          <a:p>
            <a:pPr marL="0" lvl="0" indent="0" algn="ctr">
              <a:lnSpc>
                <a:spcPts val="8640"/>
              </a:lnSpc>
              <a:spcBef>
                <a:spcPct val="0"/>
              </a:spcBef>
            </a:pPr>
            <a:r>
              <a:rPr lang="en-US" sz="7200" b="1" dirty="0">
                <a:solidFill>
                  <a:srgbClr val="FFFFFF"/>
                </a:solidFill>
                <a:latin typeface="National 2 Medium" panose="020B0604030502020203" pitchFamily="34" charset="0"/>
              </a:rPr>
              <a:t>Role of the Title IX Coordinator</a:t>
            </a:r>
          </a:p>
        </p:txBody>
      </p:sp>
      <p:grpSp>
        <p:nvGrpSpPr>
          <p:cNvPr id="14" name="Group 14"/>
          <p:cNvGrpSpPr/>
          <p:nvPr/>
        </p:nvGrpSpPr>
        <p:grpSpPr>
          <a:xfrm>
            <a:off x="10265315" y="421588"/>
            <a:ext cx="7365109" cy="578181"/>
            <a:chOff x="0" y="0"/>
            <a:chExt cx="9820145" cy="770908"/>
          </a:xfrm>
        </p:grpSpPr>
        <p:pic>
          <p:nvPicPr>
            <p:cNvPr id="15" name="Picture 15"/>
            <p:cNvPicPr>
              <a:picLocks noChangeAspect="1"/>
            </p:cNvPicPr>
            <p:nvPr/>
          </p:nvPicPr>
          <p:blipFill>
            <a:blip r:embed="rId3"/>
            <a:srcRect/>
            <a:stretch>
              <a:fillRect/>
            </a:stretch>
          </p:blipFill>
          <p:spPr>
            <a:xfrm>
              <a:off x="0" y="0"/>
              <a:ext cx="753797" cy="770908"/>
            </a:xfrm>
            <a:prstGeom prst="rect">
              <a:avLst/>
            </a:prstGeom>
          </p:spPr>
        </p:pic>
        <p:sp>
          <p:nvSpPr>
            <p:cNvPr id="16" name="TextBox 16"/>
            <p:cNvSpPr txBox="1"/>
            <p:nvPr/>
          </p:nvSpPr>
          <p:spPr>
            <a:xfrm>
              <a:off x="912311" y="120345"/>
              <a:ext cx="8907834" cy="484151"/>
            </a:xfrm>
            <a:prstGeom prst="rect">
              <a:avLst/>
            </a:prstGeom>
          </p:spPr>
          <p:txBody>
            <a:bodyPr lIns="0" tIns="0" rIns="0" bIns="0" rtlCol="0" anchor="t">
              <a:spAutoFit/>
            </a:bodyPr>
            <a:lstStyle/>
            <a:p>
              <a:pPr>
                <a:lnSpc>
                  <a:spcPts val="3080"/>
                </a:lnSpc>
              </a:pPr>
              <a:r>
                <a:rPr lang="en-US" sz="2000" dirty="0">
                  <a:solidFill>
                    <a:srgbClr val="FFFFFF"/>
                  </a:solidFill>
                  <a:latin typeface="National 2" panose="020B0504030502020203" pitchFamily="34" charset="0"/>
                </a:rPr>
                <a:t>Equal Opportunity, Accessibility and Title IX</a:t>
              </a:r>
            </a:p>
          </p:txBody>
        </p:sp>
      </p:grpSp>
      <p:sp>
        <p:nvSpPr>
          <p:cNvPr id="17" name="TextBox 17"/>
          <p:cNvSpPr txBox="1"/>
          <p:nvPr/>
        </p:nvSpPr>
        <p:spPr>
          <a:xfrm>
            <a:off x="9730097" y="5096988"/>
            <a:ext cx="2657633" cy="2927350"/>
          </a:xfrm>
          <a:prstGeom prst="rect">
            <a:avLst/>
          </a:prstGeom>
        </p:spPr>
        <p:txBody>
          <a:bodyPr lIns="0" tIns="0" rIns="0" bIns="0" rtlCol="0" anchor="t">
            <a:spAutoFit/>
          </a:bodyPr>
          <a:lstStyle/>
          <a:p>
            <a:pPr marL="0" lvl="0" indent="0" algn="ctr">
              <a:lnSpc>
                <a:spcPts val="4550"/>
              </a:lnSpc>
              <a:spcBef>
                <a:spcPct val="0"/>
              </a:spcBef>
            </a:pPr>
            <a:r>
              <a:rPr lang="en-US" sz="3500" dirty="0">
                <a:solidFill>
                  <a:srgbClr val="FFFFFF"/>
                </a:solidFill>
                <a:latin typeface="National 2" panose="020B0504030502020203" pitchFamily="34" charset="0"/>
              </a:rPr>
              <a:t>Manage formal and informal resolution processes </a:t>
            </a:r>
          </a:p>
        </p:txBody>
      </p:sp>
      <p:sp>
        <p:nvSpPr>
          <p:cNvPr id="18" name="TextBox 18"/>
          <p:cNvSpPr txBox="1"/>
          <p:nvPr/>
        </p:nvSpPr>
        <p:spPr>
          <a:xfrm>
            <a:off x="13631876" y="5096988"/>
            <a:ext cx="2657633" cy="3498850"/>
          </a:xfrm>
          <a:prstGeom prst="rect">
            <a:avLst/>
          </a:prstGeom>
        </p:spPr>
        <p:txBody>
          <a:bodyPr lIns="0" tIns="0" rIns="0" bIns="0" rtlCol="0" anchor="t">
            <a:spAutoFit/>
          </a:bodyPr>
          <a:lstStyle/>
          <a:p>
            <a:pPr marL="0" lvl="0" indent="0" algn="ctr">
              <a:lnSpc>
                <a:spcPts val="4550"/>
              </a:lnSpc>
              <a:spcBef>
                <a:spcPct val="0"/>
              </a:spcBef>
            </a:pPr>
            <a:r>
              <a:rPr lang="en-US" sz="3500" dirty="0">
                <a:solidFill>
                  <a:srgbClr val="FFFFFF"/>
                </a:solidFill>
                <a:latin typeface="National 2" panose="020B0504030502020203" pitchFamily="34" charset="0"/>
              </a:rPr>
              <a:t>Report on overarching trends related to sexual misconduct</a:t>
            </a:r>
          </a:p>
        </p:txBody>
      </p:sp>
      <p:sp>
        <p:nvSpPr>
          <p:cNvPr id="19" name="TextBox 19"/>
          <p:cNvSpPr txBox="1"/>
          <p:nvPr/>
        </p:nvSpPr>
        <p:spPr>
          <a:xfrm>
            <a:off x="5678109" y="9364890"/>
            <a:ext cx="6931782" cy="500522"/>
          </a:xfrm>
          <a:prstGeom prst="rect">
            <a:avLst/>
          </a:prstGeom>
        </p:spPr>
        <p:txBody>
          <a:bodyPr wrap="square" lIns="0" tIns="0" rIns="0" bIns="0" rtlCol="0" anchor="t">
            <a:spAutoFit/>
          </a:bodyPr>
          <a:lstStyle/>
          <a:p>
            <a:pPr algn="ctr">
              <a:lnSpc>
                <a:spcPts val="4060"/>
              </a:lnSpc>
            </a:pPr>
            <a:r>
              <a:rPr lang="en-US" sz="2900" dirty="0">
                <a:solidFill>
                  <a:srgbClr val="FFFFFF"/>
                </a:solidFill>
                <a:latin typeface="National 2" panose="020B0504030502020203" pitchFamily="34" charset="0"/>
              </a:rPr>
              <a:t>https://sexual-</a:t>
            </a:r>
            <a:r>
              <a:rPr lang="en-US" sz="2900" dirty="0" err="1">
                <a:solidFill>
                  <a:srgbClr val="FFFFFF"/>
                </a:solidFill>
                <a:latin typeface="National 2" panose="020B0504030502020203" pitchFamily="34" charset="0"/>
              </a:rPr>
              <a:t>respect.dartmouth.edu</a:t>
            </a:r>
            <a:endParaRPr lang="en-US" sz="2900" dirty="0">
              <a:solidFill>
                <a:srgbClr val="FFFFFF"/>
              </a:solidFill>
              <a:latin typeface="National 2" panose="020B0504030502020203"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2312B"/>
        </a:solidFill>
        <a:effectLst/>
      </p:bgPr>
    </p:bg>
    <p:spTree>
      <p:nvGrpSpPr>
        <p:cNvPr id="1" name=""/>
        <p:cNvGrpSpPr/>
        <p:nvPr/>
      </p:nvGrpSpPr>
      <p:grpSpPr>
        <a:xfrm>
          <a:off x="0" y="0"/>
          <a:ext cx="0" cy="0"/>
          <a:chOff x="0" y="0"/>
          <a:chExt cx="0" cy="0"/>
        </a:xfrm>
      </p:grpSpPr>
      <p:grpSp>
        <p:nvGrpSpPr>
          <p:cNvPr id="2" name="Group 2"/>
          <p:cNvGrpSpPr/>
          <p:nvPr/>
        </p:nvGrpSpPr>
        <p:grpSpPr>
          <a:xfrm>
            <a:off x="10265315" y="421588"/>
            <a:ext cx="7365109" cy="578181"/>
            <a:chOff x="0" y="0"/>
            <a:chExt cx="9820145" cy="770908"/>
          </a:xfrm>
        </p:grpSpPr>
        <p:pic>
          <p:nvPicPr>
            <p:cNvPr id="3" name="Picture 3"/>
            <p:cNvPicPr>
              <a:picLocks noChangeAspect="1"/>
            </p:cNvPicPr>
            <p:nvPr/>
          </p:nvPicPr>
          <p:blipFill>
            <a:blip r:embed="rId3"/>
            <a:srcRect/>
            <a:stretch>
              <a:fillRect/>
            </a:stretch>
          </p:blipFill>
          <p:spPr>
            <a:xfrm>
              <a:off x="0" y="0"/>
              <a:ext cx="753797" cy="770908"/>
            </a:xfrm>
            <a:prstGeom prst="rect">
              <a:avLst/>
            </a:prstGeom>
          </p:spPr>
        </p:pic>
        <p:sp>
          <p:nvSpPr>
            <p:cNvPr id="4" name="TextBox 4"/>
            <p:cNvSpPr txBox="1"/>
            <p:nvPr/>
          </p:nvSpPr>
          <p:spPr>
            <a:xfrm>
              <a:off x="912311" y="120345"/>
              <a:ext cx="8907834" cy="484151"/>
            </a:xfrm>
            <a:prstGeom prst="rect">
              <a:avLst/>
            </a:prstGeom>
          </p:spPr>
          <p:txBody>
            <a:bodyPr wrap="square" lIns="0" tIns="0" rIns="0" bIns="0" rtlCol="0" anchor="t">
              <a:spAutoFit/>
            </a:bodyPr>
            <a:lstStyle/>
            <a:p>
              <a:pPr>
                <a:lnSpc>
                  <a:spcPts val="3080"/>
                </a:lnSpc>
              </a:pPr>
              <a:r>
                <a:rPr lang="en-US" sz="2000" dirty="0">
                  <a:solidFill>
                    <a:srgbClr val="FFFFFF"/>
                  </a:solidFill>
                  <a:latin typeface="National 2" panose="020B0504030502020203" pitchFamily="34" charset="0"/>
                </a:rPr>
                <a:t>Equal Opportunity, Accessibility and Title IX</a:t>
              </a:r>
            </a:p>
          </p:txBody>
        </p:sp>
      </p:grpSp>
      <p:sp>
        <p:nvSpPr>
          <p:cNvPr id="5" name="TextBox 5"/>
          <p:cNvSpPr txBox="1"/>
          <p:nvPr/>
        </p:nvSpPr>
        <p:spPr>
          <a:xfrm>
            <a:off x="406938" y="1200847"/>
            <a:ext cx="17474121" cy="1807482"/>
          </a:xfrm>
          <a:prstGeom prst="rect">
            <a:avLst/>
          </a:prstGeom>
        </p:spPr>
        <p:txBody>
          <a:bodyPr lIns="0" tIns="0" rIns="0" bIns="0" rtlCol="0" anchor="t">
            <a:spAutoFit/>
          </a:bodyPr>
          <a:lstStyle/>
          <a:p>
            <a:pPr marL="0" lvl="0" indent="0" algn="ctr">
              <a:lnSpc>
                <a:spcPts val="7200"/>
              </a:lnSpc>
              <a:spcBef>
                <a:spcPct val="0"/>
              </a:spcBef>
            </a:pPr>
            <a:r>
              <a:rPr lang="en-US" sz="5900" b="1" dirty="0">
                <a:solidFill>
                  <a:srgbClr val="F7F7F7"/>
                </a:solidFill>
                <a:latin typeface="National 2 Medium" panose="020B0604030502020203" pitchFamily="34" charset="0"/>
              </a:rPr>
              <a:t>Your Role in Preventing &amp; Addressing Misconduct</a:t>
            </a:r>
          </a:p>
        </p:txBody>
      </p:sp>
      <p:grpSp>
        <p:nvGrpSpPr>
          <p:cNvPr id="6" name="Group 6"/>
          <p:cNvGrpSpPr/>
          <p:nvPr/>
        </p:nvGrpSpPr>
        <p:grpSpPr>
          <a:xfrm>
            <a:off x="6748566" y="2943543"/>
            <a:ext cx="4790868" cy="5960317"/>
            <a:chOff x="0" y="0"/>
            <a:chExt cx="6387823" cy="7947089"/>
          </a:xfrm>
        </p:grpSpPr>
        <p:grpSp>
          <p:nvGrpSpPr>
            <p:cNvPr id="7" name="Group 7"/>
            <p:cNvGrpSpPr/>
            <p:nvPr/>
          </p:nvGrpSpPr>
          <p:grpSpPr>
            <a:xfrm>
              <a:off x="0" y="0"/>
              <a:ext cx="6387823" cy="7947089"/>
              <a:chOff x="0" y="0"/>
              <a:chExt cx="3525957" cy="4386642"/>
            </a:xfrm>
          </p:grpSpPr>
          <p:sp>
            <p:nvSpPr>
              <p:cNvPr id="8" name="Freeform 8"/>
              <p:cNvSpPr/>
              <p:nvPr/>
            </p:nvSpPr>
            <p:spPr>
              <a:xfrm>
                <a:off x="0" y="0"/>
                <a:ext cx="3525957" cy="4386642"/>
              </a:xfrm>
              <a:custGeom>
                <a:avLst/>
                <a:gdLst/>
                <a:ahLst/>
                <a:cxnLst/>
                <a:rect l="l" t="t" r="r" b="b"/>
                <a:pathLst>
                  <a:path w="3525957" h="4386642">
                    <a:moveTo>
                      <a:pt x="3401497" y="4386642"/>
                    </a:moveTo>
                    <a:lnTo>
                      <a:pt x="124460" y="4386642"/>
                    </a:lnTo>
                    <a:cubicBezTo>
                      <a:pt x="55880" y="4386642"/>
                      <a:pt x="0" y="4330762"/>
                      <a:pt x="0" y="4262182"/>
                    </a:cubicBezTo>
                    <a:lnTo>
                      <a:pt x="0" y="124460"/>
                    </a:lnTo>
                    <a:cubicBezTo>
                      <a:pt x="0" y="55880"/>
                      <a:pt x="55880" y="0"/>
                      <a:pt x="124460" y="0"/>
                    </a:cubicBezTo>
                    <a:lnTo>
                      <a:pt x="3401497" y="0"/>
                    </a:lnTo>
                    <a:cubicBezTo>
                      <a:pt x="3470077" y="0"/>
                      <a:pt x="3525957" y="55880"/>
                      <a:pt x="3525957" y="124460"/>
                    </a:cubicBezTo>
                    <a:lnTo>
                      <a:pt x="3525957" y="4262182"/>
                    </a:lnTo>
                    <a:cubicBezTo>
                      <a:pt x="3525957" y="4330762"/>
                      <a:pt x="3470077" y="4386642"/>
                      <a:pt x="3401497" y="4386642"/>
                    </a:cubicBezTo>
                    <a:close/>
                  </a:path>
                </a:pathLst>
              </a:custGeom>
              <a:solidFill>
                <a:srgbClr val="F7F7F7"/>
              </a:solidFill>
            </p:spPr>
            <p:txBody>
              <a:bodyPr/>
              <a:lstStyle/>
              <a:p>
                <a:endParaRPr lang="en-US"/>
              </a:p>
            </p:txBody>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3643" y="387646"/>
              <a:ext cx="5780537" cy="2059316"/>
            </a:xfrm>
            <a:prstGeom prst="rect">
              <a:avLst/>
            </a:prstGeom>
          </p:spPr>
        </p:pic>
        <p:sp>
          <p:nvSpPr>
            <p:cNvPr id="10" name="TextBox 10"/>
            <p:cNvSpPr txBox="1"/>
            <p:nvPr/>
          </p:nvSpPr>
          <p:spPr>
            <a:xfrm>
              <a:off x="473295" y="2680703"/>
              <a:ext cx="5441236" cy="4721378"/>
            </a:xfrm>
            <a:prstGeom prst="rect">
              <a:avLst/>
            </a:prstGeom>
          </p:spPr>
          <p:txBody>
            <a:bodyPr lIns="0" tIns="0" rIns="0" bIns="0" rtlCol="0" anchor="t">
              <a:spAutoFit/>
            </a:bodyPr>
            <a:lstStyle/>
            <a:p>
              <a:pPr marL="0" lvl="0" indent="0" algn="ctr">
                <a:lnSpc>
                  <a:spcPts val="5596"/>
                </a:lnSpc>
                <a:spcBef>
                  <a:spcPct val="0"/>
                </a:spcBef>
              </a:pPr>
              <a:r>
                <a:rPr lang="en-US" sz="3997" dirty="0">
                  <a:solidFill>
                    <a:srgbClr val="000000"/>
                  </a:solidFill>
                  <a:latin typeface="National 2" panose="020B0504030502020203" pitchFamily="34" charset="0"/>
                </a:rPr>
                <a:t>Refer sex or gender-related disclosures to the Title IX Coordinator</a:t>
              </a:r>
            </a:p>
          </p:txBody>
        </p:sp>
        <p:sp>
          <p:nvSpPr>
            <p:cNvPr id="11" name="TextBox 11"/>
            <p:cNvSpPr txBox="1"/>
            <p:nvPr/>
          </p:nvSpPr>
          <p:spPr>
            <a:xfrm>
              <a:off x="691643" y="406657"/>
              <a:ext cx="5343838" cy="1656351"/>
            </a:xfrm>
            <a:prstGeom prst="rect">
              <a:avLst/>
            </a:prstGeom>
          </p:spPr>
          <p:txBody>
            <a:bodyPr lIns="0" tIns="0" rIns="0" bIns="0" rtlCol="0" anchor="t">
              <a:spAutoFit/>
            </a:bodyPr>
            <a:lstStyle/>
            <a:p>
              <a:pPr algn="ctr">
                <a:lnSpc>
                  <a:spcPts val="5496"/>
                </a:lnSpc>
              </a:pPr>
              <a:r>
                <a:rPr lang="en-US" sz="3501" dirty="0">
                  <a:solidFill>
                    <a:srgbClr val="FFFFFF"/>
                  </a:solidFill>
                  <a:latin typeface="National 2" panose="020B0504030502020203" pitchFamily="34" charset="0"/>
                </a:rPr>
                <a:t>Responsible</a:t>
              </a:r>
            </a:p>
            <a:p>
              <a:pPr marL="0" lvl="1" indent="0" algn="ctr">
                <a:lnSpc>
                  <a:spcPts val="4376"/>
                </a:lnSpc>
              </a:pPr>
              <a:r>
                <a:rPr lang="en-US" sz="3501" dirty="0">
                  <a:solidFill>
                    <a:srgbClr val="FFFFFF"/>
                  </a:solidFill>
                  <a:latin typeface="National 2" panose="020B0504030502020203" pitchFamily="34" charset="0"/>
                </a:rPr>
                <a:t>Employees</a:t>
              </a:r>
            </a:p>
          </p:txBody>
        </p:sp>
      </p:grpSp>
      <p:grpSp>
        <p:nvGrpSpPr>
          <p:cNvPr id="12" name="Group 12"/>
          <p:cNvGrpSpPr/>
          <p:nvPr/>
        </p:nvGrpSpPr>
        <p:grpSpPr>
          <a:xfrm>
            <a:off x="12038777" y="2943543"/>
            <a:ext cx="4554038" cy="5960317"/>
            <a:chOff x="0" y="0"/>
            <a:chExt cx="6072050" cy="7947089"/>
          </a:xfrm>
        </p:grpSpPr>
        <p:grpSp>
          <p:nvGrpSpPr>
            <p:cNvPr id="13" name="Group 13"/>
            <p:cNvGrpSpPr/>
            <p:nvPr/>
          </p:nvGrpSpPr>
          <p:grpSpPr>
            <a:xfrm>
              <a:off x="0" y="0"/>
              <a:ext cx="6072050" cy="7947089"/>
              <a:chOff x="0" y="0"/>
              <a:chExt cx="3525957" cy="4614767"/>
            </a:xfrm>
          </p:grpSpPr>
          <p:sp>
            <p:nvSpPr>
              <p:cNvPr id="14" name="Freeform 14"/>
              <p:cNvSpPr/>
              <p:nvPr/>
            </p:nvSpPr>
            <p:spPr>
              <a:xfrm>
                <a:off x="0" y="0"/>
                <a:ext cx="3525957" cy="4614767"/>
              </a:xfrm>
              <a:custGeom>
                <a:avLst/>
                <a:gdLst/>
                <a:ahLst/>
                <a:cxnLst/>
                <a:rect l="l" t="t" r="r" b="b"/>
                <a:pathLst>
                  <a:path w="3525957" h="4614767">
                    <a:moveTo>
                      <a:pt x="3401497" y="4614767"/>
                    </a:moveTo>
                    <a:lnTo>
                      <a:pt x="124460" y="4614767"/>
                    </a:lnTo>
                    <a:cubicBezTo>
                      <a:pt x="55880" y="4614767"/>
                      <a:pt x="0" y="4558886"/>
                      <a:pt x="0" y="4490307"/>
                    </a:cubicBezTo>
                    <a:lnTo>
                      <a:pt x="0" y="124460"/>
                    </a:lnTo>
                    <a:cubicBezTo>
                      <a:pt x="0" y="55880"/>
                      <a:pt x="55880" y="0"/>
                      <a:pt x="124460" y="0"/>
                    </a:cubicBezTo>
                    <a:lnTo>
                      <a:pt x="3401497" y="0"/>
                    </a:lnTo>
                    <a:cubicBezTo>
                      <a:pt x="3470077" y="0"/>
                      <a:pt x="3525957" y="55880"/>
                      <a:pt x="3525957" y="124460"/>
                    </a:cubicBezTo>
                    <a:lnTo>
                      <a:pt x="3525957" y="4490307"/>
                    </a:lnTo>
                    <a:cubicBezTo>
                      <a:pt x="3525957" y="4558887"/>
                      <a:pt x="3470077" y="4614767"/>
                      <a:pt x="3401497" y="4614767"/>
                    </a:cubicBezTo>
                    <a:close/>
                  </a:path>
                </a:pathLst>
              </a:custGeom>
              <a:solidFill>
                <a:srgbClr val="F7F7F7"/>
              </a:solidFill>
            </p:spPr>
            <p:txBody>
              <a:bodyPr/>
              <a:lstStyle/>
              <a:p>
                <a:endParaRPr lang="en-US"/>
              </a:p>
            </p:txBody>
          </p:sp>
        </p:grpSp>
        <p:sp>
          <p:nvSpPr>
            <p:cNvPr id="15" name="TextBox 15"/>
            <p:cNvSpPr txBox="1"/>
            <p:nvPr/>
          </p:nvSpPr>
          <p:spPr>
            <a:xfrm>
              <a:off x="403606" y="2530655"/>
              <a:ext cx="5172256" cy="3991610"/>
            </a:xfrm>
            <a:prstGeom prst="rect">
              <a:avLst/>
            </a:prstGeom>
          </p:spPr>
          <p:txBody>
            <a:bodyPr lIns="0" tIns="0" rIns="0" bIns="0" rtlCol="0" anchor="t">
              <a:spAutoFit/>
            </a:bodyPr>
            <a:lstStyle/>
            <a:p>
              <a:pPr algn="ctr">
                <a:lnSpc>
                  <a:spcPts val="5880"/>
                </a:lnSpc>
              </a:pPr>
              <a:r>
                <a:rPr lang="en-US" sz="4200" dirty="0">
                  <a:solidFill>
                    <a:srgbClr val="000000"/>
                  </a:solidFill>
                  <a:latin typeface="National 2" panose="020B0504030502020203" pitchFamily="34" charset="0"/>
                </a:rPr>
                <a:t>Share information only as needed</a:t>
              </a:r>
            </a:p>
            <a:p>
              <a:pPr marL="0" lvl="0" indent="0" algn="ctr">
                <a:lnSpc>
                  <a:spcPts val="5880"/>
                </a:lnSpc>
                <a:spcBef>
                  <a:spcPct val="0"/>
                </a:spcBef>
              </a:pPr>
              <a:endParaRPr lang="en-US" sz="4200" dirty="0">
                <a:solidFill>
                  <a:srgbClr val="000000"/>
                </a:solidFill>
                <a:latin typeface="National 2 1"/>
              </a:endParaRPr>
            </a:p>
          </p:txBody>
        </p:sp>
        <p:sp>
          <p:nvSpPr>
            <p:cNvPr id="16" name="TextBox 16"/>
            <p:cNvSpPr txBox="1"/>
            <p:nvPr/>
          </p:nvSpPr>
          <p:spPr>
            <a:xfrm>
              <a:off x="2290783" y="1480628"/>
              <a:ext cx="1415162" cy="930294"/>
            </a:xfrm>
            <a:prstGeom prst="rect">
              <a:avLst/>
            </a:prstGeom>
          </p:spPr>
          <p:txBody>
            <a:bodyPr lIns="0" tIns="0" rIns="0" bIns="0" rtlCol="0" anchor="t">
              <a:spAutoFit/>
            </a:bodyPr>
            <a:lstStyle/>
            <a:p>
              <a:pPr marL="0" lvl="1" indent="0" algn="ctr">
                <a:lnSpc>
                  <a:spcPts val="5651"/>
                </a:lnSpc>
                <a:spcBef>
                  <a:spcPct val="0"/>
                </a:spcBef>
              </a:pPr>
              <a:r>
                <a:rPr lang="en-US" sz="3599" u="none">
                  <a:solidFill>
                    <a:srgbClr val="FFFFFF"/>
                  </a:solidFill>
                  <a:latin typeface="National 2 1"/>
                </a:rPr>
                <a:t>2</a:t>
              </a:r>
            </a:p>
          </p:txBody>
        </p:sp>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2342" y="368484"/>
              <a:ext cx="5494784" cy="1957517"/>
            </a:xfrm>
            <a:prstGeom prst="rect">
              <a:avLst/>
            </a:prstGeom>
          </p:spPr>
        </p:pic>
        <p:sp>
          <p:nvSpPr>
            <p:cNvPr id="18" name="TextBox 18"/>
            <p:cNvSpPr txBox="1"/>
            <p:nvPr/>
          </p:nvSpPr>
          <p:spPr>
            <a:xfrm>
              <a:off x="496189" y="481443"/>
              <a:ext cx="5079673" cy="1400896"/>
            </a:xfrm>
            <a:prstGeom prst="rect">
              <a:avLst/>
            </a:prstGeom>
          </p:spPr>
          <p:txBody>
            <a:bodyPr lIns="0" tIns="0" rIns="0" bIns="0" rtlCol="0" anchor="t">
              <a:spAutoFit/>
            </a:bodyPr>
            <a:lstStyle/>
            <a:p>
              <a:pPr algn="ctr">
                <a:lnSpc>
                  <a:spcPts val="4160"/>
                </a:lnSpc>
              </a:pPr>
              <a:r>
                <a:rPr lang="en-US" sz="3328" dirty="0">
                  <a:solidFill>
                    <a:srgbClr val="FFFFFF"/>
                  </a:solidFill>
                  <a:latin typeface="National 2" panose="020B0504030502020203" pitchFamily="34" charset="0"/>
                </a:rPr>
                <a:t>Confidential</a:t>
              </a:r>
            </a:p>
            <a:p>
              <a:pPr marL="0" lvl="1" indent="0" algn="ctr">
                <a:lnSpc>
                  <a:spcPts val="4160"/>
                </a:lnSpc>
              </a:pPr>
              <a:r>
                <a:rPr lang="en-US" sz="3328" dirty="0">
                  <a:solidFill>
                    <a:srgbClr val="FFFFFF"/>
                  </a:solidFill>
                  <a:latin typeface="National 2" panose="020B0504030502020203" pitchFamily="34" charset="0"/>
                </a:rPr>
                <a:t>Resources</a:t>
              </a:r>
            </a:p>
          </p:txBody>
        </p:sp>
      </p:grpSp>
      <p:grpSp>
        <p:nvGrpSpPr>
          <p:cNvPr id="19" name="Group 19"/>
          <p:cNvGrpSpPr/>
          <p:nvPr/>
        </p:nvGrpSpPr>
        <p:grpSpPr>
          <a:xfrm>
            <a:off x="1693818" y="2943543"/>
            <a:ext cx="4554038" cy="5960317"/>
            <a:chOff x="0" y="0"/>
            <a:chExt cx="6072050" cy="7947089"/>
          </a:xfrm>
        </p:grpSpPr>
        <p:grpSp>
          <p:nvGrpSpPr>
            <p:cNvPr id="20" name="Group 20"/>
            <p:cNvGrpSpPr/>
            <p:nvPr/>
          </p:nvGrpSpPr>
          <p:grpSpPr>
            <a:xfrm>
              <a:off x="0" y="0"/>
              <a:ext cx="6072050" cy="7947089"/>
              <a:chOff x="0" y="0"/>
              <a:chExt cx="3525957" cy="4614767"/>
            </a:xfrm>
          </p:grpSpPr>
          <p:sp>
            <p:nvSpPr>
              <p:cNvPr id="21" name="Freeform 21"/>
              <p:cNvSpPr/>
              <p:nvPr/>
            </p:nvSpPr>
            <p:spPr>
              <a:xfrm>
                <a:off x="0" y="0"/>
                <a:ext cx="3525957" cy="4614767"/>
              </a:xfrm>
              <a:custGeom>
                <a:avLst/>
                <a:gdLst/>
                <a:ahLst/>
                <a:cxnLst/>
                <a:rect l="l" t="t" r="r" b="b"/>
                <a:pathLst>
                  <a:path w="3525957" h="4614767">
                    <a:moveTo>
                      <a:pt x="3401497" y="4614767"/>
                    </a:moveTo>
                    <a:lnTo>
                      <a:pt x="124460" y="4614767"/>
                    </a:lnTo>
                    <a:cubicBezTo>
                      <a:pt x="55880" y="4614767"/>
                      <a:pt x="0" y="4558886"/>
                      <a:pt x="0" y="4490307"/>
                    </a:cubicBezTo>
                    <a:lnTo>
                      <a:pt x="0" y="124460"/>
                    </a:lnTo>
                    <a:cubicBezTo>
                      <a:pt x="0" y="55880"/>
                      <a:pt x="55880" y="0"/>
                      <a:pt x="124460" y="0"/>
                    </a:cubicBezTo>
                    <a:lnTo>
                      <a:pt x="3401497" y="0"/>
                    </a:lnTo>
                    <a:cubicBezTo>
                      <a:pt x="3470077" y="0"/>
                      <a:pt x="3525957" y="55880"/>
                      <a:pt x="3525957" y="124460"/>
                    </a:cubicBezTo>
                    <a:lnTo>
                      <a:pt x="3525957" y="4490307"/>
                    </a:lnTo>
                    <a:cubicBezTo>
                      <a:pt x="3525957" y="4558887"/>
                      <a:pt x="3470077" y="4614767"/>
                      <a:pt x="3401497" y="4614767"/>
                    </a:cubicBezTo>
                    <a:close/>
                  </a:path>
                </a:pathLst>
              </a:custGeom>
              <a:solidFill>
                <a:srgbClr val="F7F7F7"/>
              </a:solidFill>
            </p:spPr>
            <p:txBody>
              <a:bodyPr/>
              <a:lstStyle/>
              <a:p>
                <a:endParaRPr lang="en-US"/>
              </a:p>
            </p:txBody>
          </p:sp>
        </p:grpSp>
        <p:sp>
          <p:nvSpPr>
            <p:cNvPr id="22" name="TextBox 22"/>
            <p:cNvSpPr txBox="1"/>
            <p:nvPr/>
          </p:nvSpPr>
          <p:spPr>
            <a:xfrm>
              <a:off x="521087" y="2530655"/>
              <a:ext cx="5172256" cy="4982210"/>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000000"/>
                  </a:solidFill>
                  <a:latin typeface="National 2" panose="020B0504030502020203" pitchFamily="34" charset="0"/>
                </a:rPr>
                <a:t>Complete mandatory Title IX training and promote respect</a:t>
              </a:r>
            </a:p>
          </p:txBody>
        </p:sp>
        <p:sp>
          <p:nvSpPr>
            <p:cNvPr id="23" name="TextBox 23"/>
            <p:cNvSpPr txBox="1"/>
            <p:nvPr/>
          </p:nvSpPr>
          <p:spPr>
            <a:xfrm>
              <a:off x="992377" y="1490153"/>
              <a:ext cx="5079673" cy="867813"/>
            </a:xfrm>
            <a:prstGeom prst="rect">
              <a:avLst/>
            </a:prstGeom>
          </p:spPr>
          <p:txBody>
            <a:bodyPr lIns="0" tIns="0" rIns="0" bIns="0" rtlCol="0" anchor="t">
              <a:spAutoFit/>
            </a:bodyPr>
            <a:lstStyle/>
            <a:p>
              <a:pPr marL="0" lvl="1" indent="0" algn="ctr">
                <a:lnSpc>
                  <a:spcPts val="5225"/>
                </a:lnSpc>
                <a:spcBef>
                  <a:spcPct val="0"/>
                </a:spcBef>
              </a:pPr>
              <a:r>
                <a:rPr lang="en-US" sz="3328">
                  <a:solidFill>
                    <a:srgbClr val="FFFFFF"/>
                  </a:solidFill>
                  <a:latin typeface="National 2 1"/>
                </a:rPr>
                <a:t>All Employees</a:t>
              </a:r>
            </a:p>
          </p:txBody>
        </p:sp>
        <p:pic>
          <p:nvPicPr>
            <p:cNvPr id="24" name="Picture 2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8633" y="368484"/>
              <a:ext cx="5494784" cy="1957517"/>
            </a:xfrm>
            <a:prstGeom prst="rect">
              <a:avLst/>
            </a:prstGeom>
          </p:spPr>
        </p:pic>
        <p:sp>
          <p:nvSpPr>
            <p:cNvPr id="25" name="TextBox 25"/>
            <p:cNvSpPr txBox="1"/>
            <p:nvPr/>
          </p:nvSpPr>
          <p:spPr>
            <a:xfrm>
              <a:off x="609987" y="813323"/>
              <a:ext cx="5079673" cy="810991"/>
            </a:xfrm>
            <a:prstGeom prst="rect">
              <a:avLst/>
            </a:prstGeom>
          </p:spPr>
          <p:txBody>
            <a:bodyPr lIns="0" tIns="0" rIns="0" bIns="0" rtlCol="0" anchor="t">
              <a:spAutoFit/>
            </a:bodyPr>
            <a:lstStyle/>
            <a:p>
              <a:pPr marL="0" lvl="1" indent="0" algn="ctr">
                <a:lnSpc>
                  <a:spcPts val="5225"/>
                </a:lnSpc>
                <a:spcBef>
                  <a:spcPct val="0"/>
                </a:spcBef>
              </a:pPr>
              <a:r>
                <a:rPr lang="en-US" sz="3328" dirty="0">
                  <a:solidFill>
                    <a:srgbClr val="FFFFFF"/>
                  </a:solidFill>
                  <a:latin typeface="National 2" panose="020B0504030502020203" pitchFamily="34" charset="0"/>
                </a:rPr>
                <a:t>All Employees</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2312B"/>
        </a:solidFill>
        <a:effectLst/>
      </p:bgPr>
    </p:bg>
    <p:spTree>
      <p:nvGrpSpPr>
        <p:cNvPr id="1" name=""/>
        <p:cNvGrpSpPr/>
        <p:nvPr/>
      </p:nvGrpSpPr>
      <p:grpSpPr>
        <a:xfrm>
          <a:off x="0" y="0"/>
          <a:ext cx="0" cy="0"/>
          <a:chOff x="0" y="0"/>
          <a:chExt cx="0" cy="0"/>
        </a:xfrm>
      </p:grpSpPr>
      <p:sp>
        <p:nvSpPr>
          <p:cNvPr id="2" name="TextBox 2"/>
          <p:cNvSpPr txBox="1"/>
          <p:nvPr/>
        </p:nvSpPr>
        <p:spPr>
          <a:xfrm>
            <a:off x="2390113" y="3956696"/>
            <a:ext cx="13507774" cy="3286125"/>
          </a:xfrm>
          <a:prstGeom prst="rect">
            <a:avLst/>
          </a:prstGeom>
        </p:spPr>
        <p:txBody>
          <a:bodyPr lIns="0" tIns="0" rIns="0" bIns="0" rtlCol="0" anchor="t">
            <a:spAutoFit/>
          </a:bodyPr>
          <a:lstStyle/>
          <a:p>
            <a:pPr marL="0" lvl="0" indent="0" algn="ctr">
              <a:lnSpc>
                <a:spcPts val="6249"/>
              </a:lnSpc>
              <a:spcBef>
                <a:spcPct val="0"/>
              </a:spcBef>
            </a:pPr>
            <a:r>
              <a:rPr lang="en-US" sz="5208" i="1" dirty="0">
                <a:solidFill>
                  <a:srgbClr val="FFFFFF"/>
                </a:solidFill>
                <a:latin typeface="National 2" panose="020B0504030502020203" pitchFamily="34" charset="0"/>
              </a:rPr>
              <a:t>“Employees in a leadership or supervisory position or who have significant responsibility for the welfare of Students, Faculty or Staff. "</a:t>
            </a:r>
          </a:p>
        </p:txBody>
      </p:sp>
      <p:sp>
        <p:nvSpPr>
          <p:cNvPr id="3" name="TextBox 3"/>
          <p:cNvSpPr txBox="1"/>
          <p:nvPr/>
        </p:nvSpPr>
        <p:spPr>
          <a:xfrm>
            <a:off x="3410528" y="7793111"/>
            <a:ext cx="11466944" cy="505523"/>
          </a:xfrm>
          <a:prstGeom prst="rect">
            <a:avLst/>
          </a:prstGeom>
        </p:spPr>
        <p:txBody>
          <a:bodyPr wrap="square" lIns="0" tIns="0" rIns="0" bIns="0" rtlCol="0" anchor="t">
            <a:spAutoFit/>
          </a:bodyPr>
          <a:lstStyle/>
          <a:p>
            <a:pPr marL="0" lvl="0" indent="0" algn="ctr">
              <a:lnSpc>
                <a:spcPts val="4200"/>
              </a:lnSpc>
              <a:spcBef>
                <a:spcPct val="0"/>
              </a:spcBef>
            </a:pPr>
            <a:r>
              <a:rPr lang="en-US" sz="3000" dirty="0">
                <a:solidFill>
                  <a:srgbClr val="FFFFFF"/>
                </a:solidFill>
                <a:latin typeface="National 2" panose="020B0504030502020203" pitchFamily="34" charset="0"/>
              </a:rPr>
              <a:t>Dartmouth College Sexual and Gender-Based Misconduct Policy</a:t>
            </a:r>
          </a:p>
        </p:txBody>
      </p:sp>
      <p:sp>
        <p:nvSpPr>
          <p:cNvPr id="4" name="TextBox 4"/>
          <p:cNvSpPr txBox="1"/>
          <p:nvPr/>
        </p:nvSpPr>
        <p:spPr>
          <a:xfrm>
            <a:off x="685800" y="2019015"/>
            <a:ext cx="16546161" cy="1000274"/>
          </a:xfrm>
          <a:prstGeom prst="rect">
            <a:avLst/>
          </a:prstGeom>
        </p:spPr>
        <p:txBody>
          <a:bodyPr lIns="0" tIns="0" rIns="0" bIns="0" rtlCol="0" anchor="t">
            <a:spAutoFit/>
          </a:bodyPr>
          <a:lstStyle/>
          <a:p>
            <a:pPr marL="0" lvl="0" indent="0" algn="ctr">
              <a:lnSpc>
                <a:spcPts val="7840"/>
              </a:lnSpc>
              <a:spcBef>
                <a:spcPct val="0"/>
              </a:spcBef>
            </a:pPr>
            <a:r>
              <a:rPr lang="en-US" sz="6533" b="1" dirty="0">
                <a:solidFill>
                  <a:srgbClr val="F7F7F7"/>
                </a:solidFill>
                <a:latin typeface="National 2 Medium" panose="020B0604030502020203" pitchFamily="34" charset="0"/>
              </a:rPr>
              <a:t>Definition of Responsible Employees</a:t>
            </a:r>
          </a:p>
        </p:txBody>
      </p:sp>
      <p:grpSp>
        <p:nvGrpSpPr>
          <p:cNvPr id="5" name="Group 5"/>
          <p:cNvGrpSpPr/>
          <p:nvPr/>
        </p:nvGrpSpPr>
        <p:grpSpPr>
          <a:xfrm>
            <a:off x="10265315" y="421588"/>
            <a:ext cx="7365109" cy="578181"/>
            <a:chOff x="0" y="0"/>
            <a:chExt cx="9820145" cy="770908"/>
          </a:xfrm>
        </p:grpSpPr>
        <p:pic>
          <p:nvPicPr>
            <p:cNvPr id="6" name="Picture 6"/>
            <p:cNvPicPr>
              <a:picLocks noChangeAspect="1"/>
            </p:cNvPicPr>
            <p:nvPr/>
          </p:nvPicPr>
          <p:blipFill>
            <a:blip r:embed="rId3"/>
            <a:srcRect/>
            <a:stretch>
              <a:fillRect/>
            </a:stretch>
          </p:blipFill>
          <p:spPr>
            <a:xfrm>
              <a:off x="0" y="0"/>
              <a:ext cx="753797" cy="770908"/>
            </a:xfrm>
            <a:prstGeom prst="rect">
              <a:avLst/>
            </a:prstGeom>
          </p:spPr>
        </p:pic>
        <p:sp>
          <p:nvSpPr>
            <p:cNvPr id="7" name="TextBox 7"/>
            <p:cNvSpPr txBox="1"/>
            <p:nvPr/>
          </p:nvSpPr>
          <p:spPr>
            <a:xfrm>
              <a:off x="912311" y="120345"/>
              <a:ext cx="8907834" cy="484150"/>
            </a:xfrm>
            <a:prstGeom prst="rect">
              <a:avLst/>
            </a:prstGeom>
          </p:spPr>
          <p:txBody>
            <a:bodyPr lIns="0" tIns="0" rIns="0" bIns="0" rtlCol="0" anchor="t">
              <a:spAutoFit/>
            </a:bodyPr>
            <a:lstStyle/>
            <a:p>
              <a:pPr>
                <a:lnSpc>
                  <a:spcPts val="3080"/>
                </a:lnSpc>
              </a:pPr>
              <a:r>
                <a:rPr lang="en-US" sz="2000" dirty="0">
                  <a:solidFill>
                    <a:srgbClr val="FFFFFF"/>
                  </a:solidFill>
                  <a:latin typeface="National 2" panose="020B0504030502020203" pitchFamily="34" charset="0"/>
                </a:rPr>
                <a:t>Equal Opportunity, Accessibility and Title IX</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2312B"/>
        </a:solidFill>
        <a:effectLst/>
      </p:bgPr>
    </p:bg>
    <p:spTree>
      <p:nvGrpSpPr>
        <p:cNvPr id="1" name=""/>
        <p:cNvGrpSpPr/>
        <p:nvPr/>
      </p:nvGrpSpPr>
      <p:grpSpPr>
        <a:xfrm>
          <a:off x="0" y="0"/>
          <a:ext cx="0" cy="0"/>
          <a:chOff x="0" y="0"/>
          <a:chExt cx="0" cy="0"/>
        </a:xfrm>
      </p:grpSpPr>
      <p:grpSp>
        <p:nvGrpSpPr>
          <p:cNvPr id="2" name="Group 2"/>
          <p:cNvGrpSpPr/>
          <p:nvPr/>
        </p:nvGrpSpPr>
        <p:grpSpPr>
          <a:xfrm>
            <a:off x="1524000" y="3467100"/>
            <a:ext cx="3388048" cy="4359851"/>
            <a:chOff x="0" y="0"/>
            <a:chExt cx="3133810" cy="4032689"/>
          </a:xfrm>
        </p:grpSpPr>
        <p:sp>
          <p:nvSpPr>
            <p:cNvPr id="3" name="Freeform 3"/>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00693E"/>
            </a:solidFill>
          </p:spPr>
          <p:txBody>
            <a:bodyPr/>
            <a:lstStyle/>
            <a:p>
              <a:endParaRPr lang="en-US"/>
            </a:p>
          </p:txBody>
        </p:sp>
      </p:grpSp>
      <p:grpSp>
        <p:nvGrpSpPr>
          <p:cNvPr id="4" name="Group 4"/>
          <p:cNvGrpSpPr/>
          <p:nvPr/>
        </p:nvGrpSpPr>
        <p:grpSpPr>
          <a:xfrm>
            <a:off x="9218239" y="3467099"/>
            <a:ext cx="3388048" cy="4359851"/>
            <a:chOff x="0" y="0"/>
            <a:chExt cx="3133810" cy="4032689"/>
          </a:xfrm>
        </p:grpSpPr>
        <p:sp>
          <p:nvSpPr>
            <p:cNvPr id="5" name="Freeform 5"/>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00693E"/>
            </a:solidFill>
          </p:spPr>
          <p:txBody>
            <a:bodyPr/>
            <a:lstStyle/>
            <a:p>
              <a:endParaRPr lang="en-US"/>
            </a:p>
          </p:txBody>
        </p:sp>
      </p:grpSp>
      <p:grpSp>
        <p:nvGrpSpPr>
          <p:cNvPr id="6" name="Group 6"/>
          <p:cNvGrpSpPr/>
          <p:nvPr/>
        </p:nvGrpSpPr>
        <p:grpSpPr>
          <a:xfrm>
            <a:off x="13029312" y="3467100"/>
            <a:ext cx="3388048" cy="4359851"/>
            <a:chOff x="0" y="0"/>
            <a:chExt cx="3133810" cy="4032689"/>
          </a:xfrm>
        </p:grpSpPr>
        <p:sp>
          <p:nvSpPr>
            <p:cNvPr id="7" name="Freeform 7"/>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00693E"/>
            </a:solidFill>
          </p:spPr>
          <p:txBody>
            <a:bodyPr/>
            <a:lstStyle/>
            <a:p>
              <a:endParaRPr lang="en-US"/>
            </a:p>
          </p:txBody>
        </p:sp>
      </p:grpSp>
      <p:grpSp>
        <p:nvGrpSpPr>
          <p:cNvPr id="8" name="Group 8"/>
          <p:cNvGrpSpPr/>
          <p:nvPr/>
        </p:nvGrpSpPr>
        <p:grpSpPr>
          <a:xfrm>
            <a:off x="5359104" y="3467100"/>
            <a:ext cx="3388048" cy="4359851"/>
            <a:chOff x="0" y="0"/>
            <a:chExt cx="3133810" cy="4032689"/>
          </a:xfrm>
        </p:grpSpPr>
        <p:sp>
          <p:nvSpPr>
            <p:cNvPr id="9" name="Freeform 9"/>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00693E"/>
            </a:solidFill>
          </p:spPr>
          <p:txBody>
            <a:bodyPr/>
            <a:lstStyle/>
            <a:p>
              <a:endParaRPr lang="en-US"/>
            </a:p>
          </p:txBody>
        </p:sp>
      </p:grpSp>
      <p:sp>
        <p:nvSpPr>
          <p:cNvPr id="10" name="TextBox 10"/>
          <p:cNvSpPr txBox="1"/>
          <p:nvPr/>
        </p:nvSpPr>
        <p:spPr>
          <a:xfrm>
            <a:off x="1028700" y="1363567"/>
            <a:ext cx="16601724" cy="1000274"/>
          </a:xfrm>
          <a:prstGeom prst="rect">
            <a:avLst/>
          </a:prstGeom>
        </p:spPr>
        <p:txBody>
          <a:bodyPr lIns="0" tIns="0" rIns="0" bIns="0" rtlCol="0" anchor="t">
            <a:spAutoFit/>
          </a:bodyPr>
          <a:lstStyle/>
          <a:p>
            <a:pPr marL="0" lvl="0" indent="0" algn="ctr">
              <a:lnSpc>
                <a:spcPts val="7836"/>
              </a:lnSpc>
              <a:spcBef>
                <a:spcPct val="0"/>
              </a:spcBef>
            </a:pPr>
            <a:r>
              <a:rPr lang="en-US" sz="6530" b="1" dirty="0">
                <a:solidFill>
                  <a:srgbClr val="FFFFFF"/>
                </a:solidFill>
                <a:latin typeface="National 2 Medium" panose="020B0604030502020203" pitchFamily="34" charset="0"/>
              </a:rPr>
              <a:t>Responsible Employees </a:t>
            </a:r>
          </a:p>
        </p:txBody>
      </p:sp>
      <p:sp>
        <p:nvSpPr>
          <p:cNvPr id="11" name="TextBox 11"/>
          <p:cNvSpPr txBox="1"/>
          <p:nvPr/>
        </p:nvSpPr>
        <p:spPr>
          <a:xfrm>
            <a:off x="1686169" y="5139660"/>
            <a:ext cx="3063710" cy="998350"/>
          </a:xfrm>
          <a:prstGeom prst="rect">
            <a:avLst/>
          </a:prstGeom>
        </p:spPr>
        <p:txBody>
          <a:bodyPr lIns="0" tIns="0" rIns="0" bIns="0" rtlCol="0" anchor="t">
            <a:spAutoFit/>
          </a:bodyPr>
          <a:lstStyle/>
          <a:p>
            <a:pPr marL="0" lvl="0" indent="0" algn="ctr">
              <a:lnSpc>
                <a:spcPts val="4029"/>
              </a:lnSpc>
              <a:spcBef>
                <a:spcPct val="0"/>
              </a:spcBef>
            </a:pPr>
            <a:r>
              <a:rPr lang="en-US" sz="3099" dirty="0">
                <a:solidFill>
                  <a:srgbClr val="FFFFFF"/>
                </a:solidFill>
                <a:latin typeface="National 2" panose="020B0504030502020203" pitchFamily="34" charset="0"/>
              </a:rPr>
              <a:t>Title IX Coordinators</a:t>
            </a:r>
          </a:p>
        </p:txBody>
      </p:sp>
      <p:sp>
        <p:nvSpPr>
          <p:cNvPr id="12" name="TextBox 12"/>
          <p:cNvSpPr txBox="1"/>
          <p:nvPr/>
        </p:nvSpPr>
        <p:spPr>
          <a:xfrm>
            <a:off x="9473123" y="4819351"/>
            <a:ext cx="2715079" cy="1002647"/>
          </a:xfrm>
          <a:prstGeom prst="rect">
            <a:avLst/>
          </a:prstGeom>
        </p:spPr>
        <p:txBody>
          <a:bodyPr lIns="0" tIns="0" rIns="0" bIns="0" rtlCol="0" anchor="t">
            <a:spAutoFit/>
          </a:bodyPr>
          <a:lstStyle/>
          <a:p>
            <a:pPr marL="0" lvl="0" indent="0" algn="ctr">
              <a:lnSpc>
                <a:spcPts val="4030"/>
              </a:lnSpc>
              <a:spcBef>
                <a:spcPct val="0"/>
              </a:spcBef>
            </a:pPr>
            <a:r>
              <a:rPr lang="en-US" sz="3100" dirty="0">
                <a:solidFill>
                  <a:srgbClr val="FFFFFF"/>
                </a:solidFill>
                <a:latin typeface="National 2" panose="020B0504030502020203" pitchFamily="34" charset="0"/>
              </a:rPr>
              <a:t>Student Affairs Staff</a:t>
            </a:r>
          </a:p>
        </p:txBody>
      </p:sp>
      <p:sp>
        <p:nvSpPr>
          <p:cNvPr id="13" name="TextBox 13"/>
          <p:cNvSpPr txBox="1"/>
          <p:nvPr/>
        </p:nvSpPr>
        <p:spPr>
          <a:xfrm>
            <a:off x="13353781" y="4804697"/>
            <a:ext cx="2715079" cy="1511311"/>
          </a:xfrm>
          <a:prstGeom prst="rect">
            <a:avLst/>
          </a:prstGeom>
        </p:spPr>
        <p:txBody>
          <a:bodyPr lIns="0" tIns="0" rIns="0" bIns="0" rtlCol="0" anchor="t">
            <a:spAutoFit/>
          </a:bodyPr>
          <a:lstStyle/>
          <a:p>
            <a:pPr marL="0" lvl="0" indent="0" algn="ctr">
              <a:lnSpc>
                <a:spcPts val="4029"/>
              </a:lnSpc>
              <a:spcBef>
                <a:spcPct val="0"/>
              </a:spcBef>
            </a:pPr>
            <a:r>
              <a:rPr lang="en-US" sz="3099" dirty="0">
                <a:solidFill>
                  <a:srgbClr val="FFFFFF"/>
                </a:solidFill>
                <a:latin typeface="National 2" panose="020B0504030502020203" pitchFamily="34" charset="0"/>
              </a:rPr>
              <a:t>Undergraduate Advisors and  Tutors</a:t>
            </a:r>
          </a:p>
        </p:txBody>
      </p:sp>
      <p:sp>
        <p:nvSpPr>
          <p:cNvPr id="14" name="TextBox 14"/>
          <p:cNvSpPr txBox="1"/>
          <p:nvPr/>
        </p:nvSpPr>
        <p:spPr>
          <a:xfrm>
            <a:off x="5707604" y="4552285"/>
            <a:ext cx="2715079" cy="1515608"/>
          </a:xfrm>
          <a:prstGeom prst="rect">
            <a:avLst/>
          </a:prstGeom>
        </p:spPr>
        <p:txBody>
          <a:bodyPr lIns="0" tIns="0" rIns="0" bIns="0" rtlCol="0" anchor="t">
            <a:spAutoFit/>
          </a:bodyPr>
          <a:lstStyle/>
          <a:p>
            <a:pPr marL="0" lvl="0" indent="0" algn="ctr">
              <a:lnSpc>
                <a:spcPts val="4029"/>
              </a:lnSpc>
              <a:spcBef>
                <a:spcPct val="0"/>
              </a:spcBef>
            </a:pPr>
            <a:r>
              <a:rPr lang="en-US" sz="3099" dirty="0">
                <a:solidFill>
                  <a:srgbClr val="FFFFFF"/>
                </a:solidFill>
                <a:latin typeface="National 2" panose="020B0504030502020203" pitchFamily="34" charset="0"/>
              </a:rPr>
              <a:t>Faculty, Coaches, and Deans</a:t>
            </a:r>
          </a:p>
        </p:txBody>
      </p:sp>
      <p:grpSp>
        <p:nvGrpSpPr>
          <p:cNvPr id="15" name="Group 15"/>
          <p:cNvGrpSpPr/>
          <p:nvPr/>
        </p:nvGrpSpPr>
        <p:grpSpPr>
          <a:xfrm>
            <a:off x="10265315" y="421588"/>
            <a:ext cx="7365109" cy="578181"/>
            <a:chOff x="0" y="0"/>
            <a:chExt cx="9820145" cy="770908"/>
          </a:xfrm>
        </p:grpSpPr>
        <p:pic>
          <p:nvPicPr>
            <p:cNvPr id="16" name="Picture 16"/>
            <p:cNvPicPr>
              <a:picLocks noChangeAspect="1"/>
            </p:cNvPicPr>
            <p:nvPr/>
          </p:nvPicPr>
          <p:blipFill>
            <a:blip r:embed="rId4"/>
            <a:srcRect/>
            <a:stretch>
              <a:fillRect/>
            </a:stretch>
          </p:blipFill>
          <p:spPr>
            <a:xfrm>
              <a:off x="0" y="0"/>
              <a:ext cx="753797" cy="770908"/>
            </a:xfrm>
            <a:prstGeom prst="rect">
              <a:avLst/>
            </a:prstGeom>
          </p:spPr>
        </p:pic>
        <p:sp>
          <p:nvSpPr>
            <p:cNvPr id="17" name="TextBox 17"/>
            <p:cNvSpPr txBox="1"/>
            <p:nvPr/>
          </p:nvSpPr>
          <p:spPr>
            <a:xfrm>
              <a:off x="912311" y="120345"/>
              <a:ext cx="8907834" cy="484151"/>
            </a:xfrm>
            <a:prstGeom prst="rect">
              <a:avLst/>
            </a:prstGeom>
          </p:spPr>
          <p:txBody>
            <a:bodyPr lIns="0" tIns="0" rIns="0" bIns="0" rtlCol="0" anchor="t">
              <a:spAutoFit/>
            </a:bodyPr>
            <a:lstStyle/>
            <a:p>
              <a:pPr>
                <a:lnSpc>
                  <a:spcPts val="3080"/>
                </a:lnSpc>
              </a:pPr>
              <a:r>
                <a:rPr lang="en-US" sz="2000" dirty="0">
                  <a:solidFill>
                    <a:srgbClr val="FFFFFF"/>
                  </a:solidFill>
                  <a:latin typeface="National 2" panose="020B0504030502020203" pitchFamily="34" charset="0"/>
                </a:rPr>
                <a:t>Equal Opportunity, Accessibility and Title IX</a:t>
              </a:r>
            </a:p>
          </p:txBody>
        </p:sp>
      </p:grpSp>
    </p:spTree>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2312B"/>
        </a:solidFill>
        <a:effectLst/>
      </p:bgPr>
    </p:bg>
    <p:spTree>
      <p:nvGrpSpPr>
        <p:cNvPr id="1" name=""/>
        <p:cNvGrpSpPr/>
        <p:nvPr/>
      </p:nvGrpSpPr>
      <p:grpSpPr>
        <a:xfrm>
          <a:off x="0" y="0"/>
          <a:ext cx="0" cy="0"/>
          <a:chOff x="0" y="0"/>
          <a:chExt cx="0" cy="0"/>
        </a:xfrm>
      </p:grpSpPr>
      <p:sp>
        <p:nvSpPr>
          <p:cNvPr id="2" name="AutoShape 2"/>
          <p:cNvSpPr/>
          <p:nvPr/>
        </p:nvSpPr>
        <p:spPr>
          <a:xfrm>
            <a:off x="1190625" y="4010940"/>
            <a:ext cx="16068675" cy="0"/>
          </a:xfrm>
          <a:prstGeom prst="line">
            <a:avLst/>
          </a:prstGeom>
          <a:ln w="76200" cap="rnd">
            <a:solidFill>
              <a:srgbClr val="00693E"/>
            </a:solidFill>
            <a:prstDash val="solid"/>
            <a:headEnd type="none" w="sm" len="sm"/>
            <a:tailEnd type="none" w="sm" len="sm"/>
          </a:ln>
        </p:spPr>
        <p:txBody>
          <a:bodyPr/>
          <a:lstStyle/>
          <a:p>
            <a:endParaRPr lang="en-US"/>
          </a:p>
        </p:txBody>
      </p:sp>
      <p:grpSp>
        <p:nvGrpSpPr>
          <p:cNvPr id="3" name="Group 3"/>
          <p:cNvGrpSpPr/>
          <p:nvPr/>
        </p:nvGrpSpPr>
        <p:grpSpPr>
          <a:xfrm>
            <a:off x="1028700" y="3887115"/>
            <a:ext cx="323850" cy="323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693E"/>
            </a:solidFill>
          </p:spPr>
          <p:txBody>
            <a:bodyPr/>
            <a:lstStyle/>
            <a:p>
              <a:endParaRPr lang="en-US"/>
            </a:p>
          </p:txBody>
        </p:sp>
      </p:grpSp>
      <p:grpSp>
        <p:nvGrpSpPr>
          <p:cNvPr id="5" name="Group 5"/>
          <p:cNvGrpSpPr/>
          <p:nvPr/>
        </p:nvGrpSpPr>
        <p:grpSpPr>
          <a:xfrm>
            <a:off x="5317258" y="3877590"/>
            <a:ext cx="323850" cy="323850"/>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693E"/>
            </a:solidFill>
          </p:spPr>
          <p:txBody>
            <a:bodyPr/>
            <a:lstStyle/>
            <a:p>
              <a:endParaRPr lang="en-US"/>
            </a:p>
          </p:txBody>
        </p:sp>
      </p:grpSp>
      <p:grpSp>
        <p:nvGrpSpPr>
          <p:cNvPr id="7" name="Group 7"/>
          <p:cNvGrpSpPr/>
          <p:nvPr/>
        </p:nvGrpSpPr>
        <p:grpSpPr>
          <a:xfrm>
            <a:off x="9605817" y="3877590"/>
            <a:ext cx="323850" cy="32385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693E"/>
            </a:solidFill>
          </p:spPr>
          <p:txBody>
            <a:bodyPr/>
            <a:lstStyle/>
            <a:p>
              <a:endParaRPr lang="en-US"/>
            </a:p>
          </p:txBody>
        </p:sp>
      </p:grpSp>
      <p:grpSp>
        <p:nvGrpSpPr>
          <p:cNvPr id="9" name="Group 9"/>
          <p:cNvGrpSpPr/>
          <p:nvPr/>
        </p:nvGrpSpPr>
        <p:grpSpPr>
          <a:xfrm>
            <a:off x="13894375" y="3877590"/>
            <a:ext cx="323850" cy="32385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693E"/>
            </a:solidFill>
          </p:spPr>
          <p:txBody>
            <a:bodyPr/>
            <a:lstStyle/>
            <a:p>
              <a:endParaRPr lang="en-US"/>
            </a:p>
          </p:txBody>
        </p:sp>
      </p:grpSp>
      <p:sp>
        <p:nvSpPr>
          <p:cNvPr id="11" name="TextBox 11"/>
          <p:cNvSpPr txBox="1"/>
          <p:nvPr/>
        </p:nvSpPr>
        <p:spPr>
          <a:xfrm>
            <a:off x="1028700" y="1922823"/>
            <a:ext cx="16230600" cy="1165063"/>
          </a:xfrm>
          <a:prstGeom prst="rect">
            <a:avLst/>
          </a:prstGeom>
        </p:spPr>
        <p:txBody>
          <a:bodyPr lIns="0" tIns="0" rIns="0" bIns="0" rtlCol="0" anchor="t">
            <a:spAutoFit/>
          </a:bodyPr>
          <a:lstStyle/>
          <a:p>
            <a:pPr marL="0" lvl="0" indent="0" algn="ctr">
              <a:lnSpc>
                <a:spcPts val="9600"/>
              </a:lnSpc>
              <a:spcBef>
                <a:spcPct val="0"/>
              </a:spcBef>
            </a:pPr>
            <a:r>
              <a:rPr lang="en-US" sz="6600" b="1" dirty="0">
                <a:solidFill>
                  <a:srgbClr val="FFFFFF"/>
                </a:solidFill>
                <a:latin typeface="National 2 Medium" panose="020B0604030502020203" pitchFamily="34" charset="0"/>
              </a:rPr>
              <a:t>Process for Responsible Employees</a:t>
            </a:r>
          </a:p>
        </p:txBody>
      </p:sp>
      <p:sp>
        <p:nvSpPr>
          <p:cNvPr id="12" name="TextBox 12"/>
          <p:cNvSpPr txBox="1"/>
          <p:nvPr/>
        </p:nvSpPr>
        <p:spPr>
          <a:xfrm>
            <a:off x="1028700" y="4791990"/>
            <a:ext cx="3364925" cy="2927350"/>
          </a:xfrm>
          <a:prstGeom prst="rect">
            <a:avLst/>
          </a:prstGeom>
        </p:spPr>
        <p:txBody>
          <a:bodyPr lIns="0" tIns="0" rIns="0" bIns="0" rtlCol="0" anchor="t">
            <a:spAutoFit/>
          </a:bodyPr>
          <a:lstStyle/>
          <a:p>
            <a:pPr marL="0" lvl="0" indent="0" algn="l">
              <a:lnSpc>
                <a:spcPts val="4550"/>
              </a:lnSpc>
              <a:spcBef>
                <a:spcPct val="0"/>
              </a:spcBef>
            </a:pPr>
            <a:r>
              <a:rPr lang="en-US" sz="3500" dirty="0">
                <a:solidFill>
                  <a:srgbClr val="FFFFFF"/>
                </a:solidFill>
                <a:latin typeface="National 2" panose="020B0504030502020203" pitchFamily="34" charset="0"/>
              </a:rPr>
              <a:t>Receive disclosure from any Dartmouth community member</a:t>
            </a:r>
          </a:p>
        </p:txBody>
      </p:sp>
      <p:sp>
        <p:nvSpPr>
          <p:cNvPr id="13" name="TextBox 13"/>
          <p:cNvSpPr txBox="1"/>
          <p:nvPr/>
        </p:nvSpPr>
        <p:spPr>
          <a:xfrm>
            <a:off x="5317258" y="4791990"/>
            <a:ext cx="3364925" cy="3498850"/>
          </a:xfrm>
          <a:prstGeom prst="rect">
            <a:avLst/>
          </a:prstGeom>
        </p:spPr>
        <p:txBody>
          <a:bodyPr lIns="0" tIns="0" rIns="0" bIns="0" rtlCol="0" anchor="t">
            <a:spAutoFit/>
          </a:bodyPr>
          <a:lstStyle/>
          <a:p>
            <a:pPr marL="0" lvl="0" indent="0" algn="l">
              <a:lnSpc>
                <a:spcPts val="4550"/>
              </a:lnSpc>
              <a:spcBef>
                <a:spcPct val="0"/>
              </a:spcBef>
            </a:pPr>
            <a:r>
              <a:rPr lang="en-US" sz="3500" dirty="0">
                <a:solidFill>
                  <a:srgbClr val="FFFFFF"/>
                </a:solidFill>
                <a:latin typeface="National 2" panose="020B0504030502020203" pitchFamily="34" charset="0"/>
              </a:rPr>
              <a:t>Inform the individual of your obligation to report the disclosure to Title IX </a:t>
            </a:r>
          </a:p>
        </p:txBody>
      </p:sp>
      <p:sp>
        <p:nvSpPr>
          <p:cNvPr id="14" name="TextBox 14"/>
          <p:cNvSpPr txBox="1"/>
          <p:nvPr/>
        </p:nvSpPr>
        <p:spPr>
          <a:xfrm>
            <a:off x="9605817" y="4791990"/>
            <a:ext cx="3364925" cy="1740733"/>
          </a:xfrm>
          <a:prstGeom prst="rect">
            <a:avLst/>
          </a:prstGeom>
        </p:spPr>
        <p:txBody>
          <a:bodyPr lIns="0" tIns="0" rIns="0" bIns="0" rtlCol="0" anchor="t">
            <a:spAutoFit/>
          </a:bodyPr>
          <a:lstStyle/>
          <a:p>
            <a:pPr marL="0" lvl="0" indent="0" algn="l">
              <a:lnSpc>
                <a:spcPts val="4550"/>
              </a:lnSpc>
              <a:spcBef>
                <a:spcPct val="0"/>
              </a:spcBef>
            </a:pPr>
            <a:r>
              <a:rPr lang="en-US" sz="3500" dirty="0">
                <a:solidFill>
                  <a:srgbClr val="FFFFFF"/>
                </a:solidFill>
                <a:latin typeface="National 2" panose="020B0504030502020203" pitchFamily="34" charset="0"/>
              </a:rPr>
              <a:t>Promptly contact a Title IX Coordinator</a:t>
            </a:r>
          </a:p>
        </p:txBody>
      </p:sp>
      <p:sp>
        <p:nvSpPr>
          <p:cNvPr id="15" name="TextBox 15"/>
          <p:cNvSpPr txBox="1"/>
          <p:nvPr/>
        </p:nvSpPr>
        <p:spPr>
          <a:xfrm>
            <a:off x="13894375" y="4791990"/>
            <a:ext cx="3364925" cy="3498850"/>
          </a:xfrm>
          <a:prstGeom prst="rect">
            <a:avLst/>
          </a:prstGeom>
        </p:spPr>
        <p:txBody>
          <a:bodyPr lIns="0" tIns="0" rIns="0" bIns="0" rtlCol="0" anchor="t">
            <a:spAutoFit/>
          </a:bodyPr>
          <a:lstStyle/>
          <a:p>
            <a:pPr>
              <a:lnSpc>
                <a:spcPts val="4550"/>
              </a:lnSpc>
            </a:pPr>
            <a:r>
              <a:rPr lang="en-US" sz="3500" dirty="0">
                <a:solidFill>
                  <a:srgbClr val="FFFFFF"/>
                </a:solidFill>
                <a:latin typeface="National 2" panose="020B0504030502020203" pitchFamily="34" charset="0"/>
              </a:rPr>
              <a:t>Report all known details including identifying information</a:t>
            </a:r>
          </a:p>
          <a:p>
            <a:pPr marL="0" lvl="0" indent="0" algn="l">
              <a:lnSpc>
                <a:spcPts val="4550"/>
              </a:lnSpc>
              <a:spcBef>
                <a:spcPct val="0"/>
              </a:spcBef>
            </a:pPr>
            <a:endParaRPr lang="en-US" sz="3500" dirty="0">
              <a:solidFill>
                <a:srgbClr val="FFFFFF"/>
              </a:solidFill>
              <a:latin typeface="National 2 1"/>
            </a:endParaRPr>
          </a:p>
        </p:txBody>
      </p:sp>
      <p:grpSp>
        <p:nvGrpSpPr>
          <p:cNvPr id="16" name="Group 16"/>
          <p:cNvGrpSpPr/>
          <p:nvPr/>
        </p:nvGrpSpPr>
        <p:grpSpPr>
          <a:xfrm>
            <a:off x="10265315" y="421588"/>
            <a:ext cx="7365109" cy="578181"/>
            <a:chOff x="0" y="0"/>
            <a:chExt cx="9820145" cy="770908"/>
          </a:xfrm>
        </p:grpSpPr>
        <p:pic>
          <p:nvPicPr>
            <p:cNvPr id="17" name="Picture 17"/>
            <p:cNvPicPr>
              <a:picLocks noChangeAspect="1"/>
            </p:cNvPicPr>
            <p:nvPr/>
          </p:nvPicPr>
          <p:blipFill>
            <a:blip r:embed="rId3"/>
            <a:srcRect/>
            <a:stretch>
              <a:fillRect/>
            </a:stretch>
          </p:blipFill>
          <p:spPr>
            <a:xfrm>
              <a:off x="0" y="0"/>
              <a:ext cx="753797" cy="770908"/>
            </a:xfrm>
            <a:prstGeom prst="rect">
              <a:avLst/>
            </a:prstGeom>
          </p:spPr>
        </p:pic>
        <p:sp>
          <p:nvSpPr>
            <p:cNvPr id="18" name="TextBox 18"/>
            <p:cNvSpPr txBox="1"/>
            <p:nvPr/>
          </p:nvSpPr>
          <p:spPr>
            <a:xfrm>
              <a:off x="912311" y="120345"/>
              <a:ext cx="8907834" cy="484151"/>
            </a:xfrm>
            <a:prstGeom prst="rect">
              <a:avLst/>
            </a:prstGeom>
          </p:spPr>
          <p:txBody>
            <a:bodyPr lIns="0" tIns="0" rIns="0" bIns="0" rtlCol="0" anchor="t">
              <a:spAutoFit/>
            </a:bodyPr>
            <a:lstStyle/>
            <a:p>
              <a:pPr>
                <a:lnSpc>
                  <a:spcPts val="3080"/>
                </a:lnSpc>
              </a:pPr>
              <a:r>
                <a:rPr lang="en-US" sz="2000" dirty="0">
                  <a:solidFill>
                    <a:srgbClr val="FFFFFF"/>
                  </a:solidFill>
                  <a:latin typeface="National 2" panose="020B0504030502020203" pitchFamily="34" charset="0"/>
                </a:rPr>
                <a:t>Equal Opportunity, Accessibility and Title IX</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2312B"/>
        </a:solidFill>
        <a:effectLst/>
      </p:bgPr>
    </p:bg>
    <p:spTree>
      <p:nvGrpSpPr>
        <p:cNvPr id="1" name=""/>
        <p:cNvGrpSpPr/>
        <p:nvPr/>
      </p:nvGrpSpPr>
      <p:grpSpPr>
        <a:xfrm>
          <a:off x="0" y="0"/>
          <a:ext cx="0" cy="0"/>
          <a:chOff x="0" y="0"/>
          <a:chExt cx="0" cy="0"/>
        </a:xfrm>
      </p:grpSpPr>
      <p:grpSp>
        <p:nvGrpSpPr>
          <p:cNvPr id="2" name="Group 2"/>
          <p:cNvGrpSpPr/>
          <p:nvPr/>
        </p:nvGrpSpPr>
        <p:grpSpPr>
          <a:xfrm>
            <a:off x="545803" y="4348269"/>
            <a:ext cx="3042226" cy="2971800"/>
            <a:chOff x="0" y="322361"/>
            <a:chExt cx="3525957" cy="3257732"/>
          </a:xfrm>
        </p:grpSpPr>
        <p:sp>
          <p:nvSpPr>
            <p:cNvPr id="3" name="Freeform 3"/>
            <p:cNvSpPr/>
            <p:nvPr/>
          </p:nvSpPr>
          <p:spPr>
            <a:xfrm>
              <a:off x="0" y="322361"/>
              <a:ext cx="3525957" cy="3257732"/>
            </a:xfrm>
            <a:custGeom>
              <a:avLst/>
              <a:gdLst/>
              <a:ahLst/>
              <a:cxnLst/>
              <a:rect l="l" t="t" r="r" b="b"/>
              <a:pathLst>
                <a:path w="3525957" h="4614767">
                  <a:moveTo>
                    <a:pt x="3401497" y="4614767"/>
                  </a:moveTo>
                  <a:lnTo>
                    <a:pt x="124460" y="4614767"/>
                  </a:lnTo>
                  <a:cubicBezTo>
                    <a:pt x="55880" y="4614767"/>
                    <a:pt x="0" y="4558886"/>
                    <a:pt x="0" y="4490307"/>
                  </a:cubicBezTo>
                  <a:lnTo>
                    <a:pt x="0" y="124460"/>
                  </a:lnTo>
                  <a:cubicBezTo>
                    <a:pt x="0" y="55880"/>
                    <a:pt x="55880" y="0"/>
                    <a:pt x="124460" y="0"/>
                  </a:cubicBezTo>
                  <a:lnTo>
                    <a:pt x="3401497" y="0"/>
                  </a:lnTo>
                  <a:cubicBezTo>
                    <a:pt x="3470077" y="0"/>
                    <a:pt x="3525957" y="55880"/>
                    <a:pt x="3525957" y="124460"/>
                  </a:cubicBezTo>
                  <a:lnTo>
                    <a:pt x="3525957" y="4490307"/>
                  </a:lnTo>
                  <a:cubicBezTo>
                    <a:pt x="3525957" y="4558887"/>
                    <a:pt x="3470077" y="4614767"/>
                    <a:pt x="3401497" y="4614767"/>
                  </a:cubicBezTo>
                  <a:close/>
                </a:path>
              </a:pathLst>
            </a:custGeom>
            <a:solidFill>
              <a:srgbClr val="00693E"/>
            </a:solidFill>
          </p:spPr>
          <p:txBody>
            <a:bodyPr/>
            <a:lstStyle/>
            <a:p>
              <a:endParaRPr lang="en-US"/>
            </a:p>
          </p:txBody>
        </p:sp>
      </p:grpSp>
      <p:sp>
        <p:nvSpPr>
          <p:cNvPr id="4" name="TextBox 4"/>
          <p:cNvSpPr txBox="1"/>
          <p:nvPr/>
        </p:nvSpPr>
        <p:spPr>
          <a:xfrm>
            <a:off x="791670" y="4958357"/>
            <a:ext cx="2591410" cy="1538883"/>
          </a:xfrm>
          <a:prstGeom prst="rect">
            <a:avLst/>
          </a:prstGeom>
        </p:spPr>
        <p:txBody>
          <a:bodyPr wrap="square" lIns="0" tIns="0" rIns="0" bIns="0" rtlCol="0" anchor="t">
            <a:spAutoFit/>
          </a:bodyPr>
          <a:lstStyle/>
          <a:p>
            <a:pPr marL="0" lvl="0" indent="0" algn="ctr">
              <a:spcBef>
                <a:spcPct val="0"/>
              </a:spcBef>
            </a:pPr>
            <a:r>
              <a:rPr lang="en-US" sz="2800" dirty="0">
                <a:solidFill>
                  <a:srgbClr val="FFFFFF"/>
                </a:solidFill>
                <a:latin typeface="National 2" panose="020B0504030502020203" pitchFamily="34" charset="0"/>
              </a:rPr>
              <a:t>Dartmouth Counseling &amp; Health Center  </a:t>
            </a:r>
          </a:p>
          <a:p>
            <a:pPr marL="0" lvl="0" indent="0" algn="ctr">
              <a:spcBef>
                <a:spcPct val="0"/>
              </a:spcBef>
            </a:pPr>
            <a:r>
              <a:rPr lang="en-US" sz="1600" dirty="0">
                <a:solidFill>
                  <a:srgbClr val="FFFFFF"/>
                </a:solidFill>
                <a:latin typeface="National 2" panose="020B0504030502020203" pitchFamily="34" charset="0"/>
              </a:rPr>
              <a:t>(for students only)</a:t>
            </a:r>
          </a:p>
        </p:txBody>
      </p:sp>
      <p:grpSp>
        <p:nvGrpSpPr>
          <p:cNvPr id="5" name="Group 5"/>
          <p:cNvGrpSpPr/>
          <p:nvPr/>
        </p:nvGrpSpPr>
        <p:grpSpPr>
          <a:xfrm>
            <a:off x="4025783" y="4317689"/>
            <a:ext cx="3042226" cy="3032959"/>
            <a:chOff x="0" y="0"/>
            <a:chExt cx="3525957" cy="4614767"/>
          </a:xfrm>
        </p:grpSpPr>
        <p:sp>
          <p:nvSpPr>
            <p:cNvPr id="6" name="Freeform 6"/>
            <p:cNvSpPr/>
            <p:nvPr/>
          </p:nvSpPr>
          <p:spPr>
            <a:xfrm>
              <a:off x="0" y="0"/>
              <a:ext cx="3525957" cy="4614767"/>
            </a:xfrm>
            <a:custGeom>
              <a:avLst/>
              <a:gdLst/>
              <a:ahLst/>
              <a:cxnLst/>
              <a:rect l="l" t="t" r="r" b="b"/>
              <a:pathLst>
                <a:path w="3525957" h="4614767">
                  <a:moveTo>
                    <a:pt x="3401497" y="4614767"/>
                  </a:moveTo>
                  <a:lnTo>
                    <a:pt x="124460" y="4614767"/>
                  </a:lnTo>
                  <a:cubicBezTo>
                    <a:pt x="55880" y="4614767"/>
                    <a:pt x="0" y="4558886"/>
                    <a:pt x="0" y="4490307"/>
                  </a:cubicBezTo>
                  <a:lnTo>
                    <a:pt x="0" y="124460"/>
                  </a:lnTo>
                  <a:cubicBezTo>
                    <a:pt x="0" y="55880"/>
                    <a:pt x="55880" y="0"/>
                    <a:pt x="124460" y="0"/>
                  </a:cubicBezTo>
                  <a:lnTo>
                    <a:pt x="3401497" y="0"/>
                  </a:lnTo>
                  <a:cubicBezTo>
                    <a:pt x="3470077" y="0"/>
                    <a:pt x="3525957" y="55880"/>
                    <a:pt x="3525957" y="124460"/>
                  </a:cubicBezTo>
                  <a:lnTo>
                    <a:pt x="3525957" y="4490307"/>
                  </a:lnTo>
                  <a:cubicBezTo>
                    <a:pt x="3525957" y="4558887"/>
                    <a:pt x="3470077" y="4614767"/>
                    <a:pt x="3401497" y="4614767"/>
                  </a:cubicBezTo>
                  <a:close/>
                </a:path>
              </a:pathLst>
            </a:custGeom>
            <a:solidFill>
              <a:srgbClr val="F7F7F7"/>
            </a:solidFill>
          </p:spPr>
          <p:txBody>
            <a:bodyPr/>
            <a:lstStyle/>
            <a:p>
              <a:endParaRPr lang="en-US"/>
            </a:p>
          </p:txBody>
        </p:sp>
      </p:grpSp>
      <p:sp>
        <p:nvSpPr>
          <p:cNvPr id="7" name="TextBox 7"/>
          <p:cNvSpPr txBox="1"/>
          <p:nvPr/>
        </p:nvSpPr>
        <p:spPr>
          <a:xfrm>
            <a:off x="4063578" y="5188036"/>
            <a:ext cx="2966636" cy="1231106"/>
          </a:xfrm>
          <a:prstGeom prst="rect">
            <a:avLst/>
          </a:prstGeom>
        </p:spPr>
        <p:txBody>
          <a:bodyPr wrap="square" lIns="0" tIns="0" rIns="0" bIns="0" rtlCol="0" anchor="t">
            <a:spAutoFit/>
          </a:bodyPr>
          <a:lstStyle/>
          <a:p>
            <a:pPr marL="0" lvl="0" indent="0" algn="ctr">
              <a:spcBef>
                <a:spcPct val="0"/>
              </a:spcBef>
            </a:pPr>
            <a:r>
              <a:rPr lang="en-US" sz="3200" dirty="0">
                <a:solidFill>
                  <a:srgbClr val="12312B"/>
                </a:solidFill>
                <a:latin typeface="National 2" panose="020B0504030502020203" pitchFamily="34" charset="0"/>
              </a:rPr>
              <a:t>William Jewett Tucker Center</a:t>
            </a:r>
          </a:p>
          <a:p>
            <a:pPr marL="0" lvl="0" indent="0" algn="ctr">
              <a:spcBef>
                <a:spcPct val="0"/>
              </a:spcBef>
            </a:pPr>
            <a:r>
              <a:rPr lang="en-US" sz="1600" dirty="0">
                <a:solidFill>
                  <a:srgbClr val="12312B"/>
                </a:solidFill>
                <a:latin typeface="National 2" panose="020B0504030502020203" pitchFamily="34" charset="0"/>
              </a:rPr>
              <a:t>(Spiritual Life)  </a:t>
            </a:r>
          </a:p>
        </p:txBody>
      </p:sp>
      <p:grpSp>
        <p:nvGrpSpPr>
          <p:cNvPr id="8" name="Group 8"/>
          <p:cNvGrpSpPr/>
          <p:nvPr/>
        </p:nvGrpSpPr>
        <p:grpSpPr>
          <a:xfrm>
            <a:off x="7505763" y="4317688"/>
            <a:ext cx="3042226" cy="3032959"/>
            <a:chOff x="0" y="0"/>
            <a:chExt cx="3525957" cy="4614767"/>
          </a:xfrm>
        </p:grpSpPr>
        <p:sp>
          <p:nvSpPr>
            <p:cNvPr id="9" name="Freeform 9"/>
            <p:cNvSpPr/>
            <p:nvPr/>
          </p:nvSpPr>
          <p:spPr>
            <a:xfrm>
              <a:off x="0" y="0"/>
              <a:ext cx="3525957" cy="4614767"/>
            </a:xfrm>
            <a:custGeom>
              <a:avLst/>
              <a:gdLst/>
              <a:ahLst/>
              <a:cxnLst/>
              <a:rect l="l" t="t" r="r" b="b"/>
              <a:pathLst>
                <a:path w="3525957" h="4614767">
                  <a:moveTo>
                    <a:pt x="3401497" y="4614767"/>
                  </a:moveTo>
                  <a:lnTo>
                    <a:pt x="124460" y="4614767"/>
                  </a:lnTo>
                  <a:cubicBezTo>
                    <a:pt x="55880" y="4614767"/>
                    <a:pt x="0" y="4558886"/>
                    <a:pt x="0" y="4490307"/>
                  </a:cubicBezTo>
                  <a:lnTo>
                    <a:pt x="0" y="124460"/>
                  </a:lnTo>
                  <a:cubicBezTo>
                    <a:pt x="0" y="55880"/>
                    <a:pt x="55880" y="0"/>
                    <a:pt x="124460" y="0"/>
                  </a:cubicBezTo>
                  <a:lnTo>
                    <a:pt x="3401497" y="0"/>
                  </a:lnTo>
                  <a:cubicBezTo>
                    <a:pt x="3470077" y="0"/>
                    <a:pt x="3525957" y="55880"/>
                    <a:pt x="3525957" y="124460"/>
                  </a:cubicBezTo>
                  <a:lnTo>
                    <a:pt x="3525957" y="4490307"/>
                  </a:lnTo>
                  <a:cubicBezTo>
                    <a:pt x="3525957" y="4558887"/>
                    <a:pt x="3470077" y="4614767"/>
                    <a:pt x="3401497" y="4614767"/>
                  </a:cubicBezTo>
                  <a:close/>
                </a:path>
              </a:pathLst>
            </a:custGeom>
            <a:solidFill>
              <a:srgbClr val="0D1E1C"/>
            </a:solidFill>
          </p:spPr>
          <p:txBody>
            <a:bodyPr/>
            <a:lstStyle/>
            <a:p>
              <a:endParaRPr lang="en-US"/>
            </a:p>
          </p:txBody>
        </p:sp>
      </p:grpSp>
      <p:sp>
        <p:nvSpPr>
          <p:cNvPr id="10" name="TextBox 10"/>
          <p:cNvSpPr txBox="1"/>
          <p:nvPr/>
        </p:nvSpPr>
        <p:spPr>
          <a:xfrm>
            <a:off x="7647067" y="4989135"/>
            <a:ext cx="2759618" cy="1477328"/>
          </a:xfrm>
          <a:prstGeom prst="rect">
            <a:avLst/>
          </a:prstGeom>
        </p:spPr>
        <p:txBody>
          <a:bodyPr wrap="square" lIns="0" tIns="0" rIns="0" bIns="0" rtlCol="0" anchor="t">
            <a:spAutoFit/>
          </a:bodyPr>
          <a:lstStyle/>
          <a:p>
            <a:pPr marL="0" lvl="0" indent="0" algn="ctr">
              <a:spcBef>
                <a:spcPct val="0"/>
              </a:spcBef>
            </a:pPr>
            <a:r>
              <a:rPr lang="en-US" sz="3200" dirty="0">
                <a:solidFill>
                  <a:srgbClr val="FFFFFF"/>
                </a:solidFill>
                <a:latin typeface="National 2" panose="020B0504030502020203" pitchFamily="34" charset="0"/>
              </a:rPr>
              <a:t>WISE </a:t>
            </a:r>
          </a:p>
          <a:p>
            <a:pPr marL="0" lvl="0" indent="0" algn="ctr">
              <a:spcBef>
                <a:spcPct val="0"/>
              </a:spcBef>
            </a:pPr>
            <a:r>
              <a:rPr lang="en-US" sz="3200" dirty="0">
                <a:solidFill>
                  <a:srgbClr val="FFFFFF"/>
                </a:solidFill>
                <a:latin typeface="National 2" panose="020B0504030502020203" pitchFamily="34" charset="0"/>
              </a:rPr>
              <a:t>Upper Valley</a:t>
            </a:r>
          </a:p>
          <a:p>
            <a:pPr marL="0" lvl="0" indent="0" algn="ctr">
              <a:spcBef>
                <a:spcPct val="0"/>
              </a:spcBef>
            </a:pPr>
            <a:r>
              <a:rPr lang="en-US" sz="1600" dirty="0">
                <a:solidFill>
                  <a:srgbClr val="FFFFFF"/>
                </a:solidFill>
                <a:latin typeface="National 2" panose="020B0504030502020203" pitchFamily="34" charset="0"/>
              </a:rPr>
              <a:t>(gender-based violence advocacy group)  </a:t>
            </a:r>
          </a:p>
        </p:txBody>
      </p:sp>
      <p:grpSp>
        <p:nvGrpSpPr>
          <p:cNvPr id="11" name="Group 11"/>
          <p:cNvGrpSpPr/>
          <p:nvPr/>
        </p:nvGrpSpPr>
        <p:grpSpPr>
          <a:xfrm>
            <a:off x="10265315" y="421588"/>
            <a:ext cx="7365109" cy="578181"/>
            <a:chOff x="0" y="0"/>
            <a:chExt cx="9820145" cy="770908"/>
          </a:xfrm>
        </p:grpSpPr>
        <p:pic>
          <p:nvPicPr>
            <p:cNvPr id="12" name="Picture 12"/>
            <p:cNvPicPr>
              <a:picLocks noChangeAspect="1"/>
            </p:cNvPicPr>
            <p:nvPr/>
          </p:nvPicPr>
          <p:blipFill>
            <a:blip r:embed="rId3"/>
            <a:srcRect/>
            <a:stretch>
              <a:fillRect/>
            </a:stretch>
          </p:blipFill>
          <p:spPr>
            <a:xfrm>
              <a:off x="0" y="0"/>
              <a:ext cx="753797" cy="770908"/>
            </a:xfrm>
            <a:prstGeom prst="rect">
              <a:avLst/>
            </a:prstGeom>
          </p:spPr>
        </p:pic>
        <p:sp>
          <p:nvSpPr>
            <p:cNvPr id="13" name="TextBox 13"/>
            <p:cNvSpPr txBox="1"/>
            <p:nvPr/>
          </p:nvSpPr>
          <p:spPr>
            <a:xfrm>
              <a:off x="912311" y="120345"/>
              <a:ext cx="8907834" cy="484151"/>
            </a:xfrm>
            <a:prstGeom prst="rect">
              <a:avLst/>
            </a:prstGeom>
          </p:spPr>
          <p:txBody>
            <a:bodyPr lIns="0" tIns="0" rIns="0" bIns="0" rtlCol="0" anchor="t">
              <a:spAutoFit/>
            </a:bodyPr>
            <a:lstStyle/>
            <a:p>
              <a:pPr>
                <a:lnSpc>
                  <a:spcPts val="3080"/>
                </a:lnSpc>
              </a:pPr>
              <a:r>
                <a:rPr lang="en-US" sz="2000" dirty="0">
                  <a:solidFill>
                    <a:srgbClr val="FFFFFF"/>
                  </a:solidFill>
                  <a:latin typeface="National 2" panose="020B0504030502020203" pitchFamily="34" charset="0"/>
                </a:rPr>
                <a:t>Equal Opportunity, Accessibility and Title IX</a:t>
              </a:r>
            </a:p>
          </p:txBody>
        </p:sp>
      </p:grpSp>
      <p:sp>
        <p:nvSpPr>
          <p:cNvPr id="14" name="TextBox 14"/>
          <p:cNvSpPr txBox="1"/>
          <p:nvPr/>
        </p:nvSpPr>
        <p:spPr>
          <a:xfrm>
            <a:off x="1247424" y="2094135"/>
            <a:ext cx="16383000" cy="1004378"/>
          </a:xfrm>
          <a:prstGeom prst="rect">
            <a:avLst/>
          </a:prstGeom>
        </p:spPr>
        <p:txBody>
          <a:bodyPr wrap="square" lIns="0" tIns="0" rIns="0" bIns="0" rtlCol="0" anchor="t">
            <a:spAutoFit/>
          </a:bodyPr>
          <a:lstStyle/>
          <a:p>
            <a:pPr algn="ctr">
              <a:lnSpc>
                <a:spcPts val="8243"/>
              </a:lnSpc>
            </a:pPr>
            <a:r>
              <a:rPr lang="en-US" sz="5888" b="1" dirty="0">
                <a:solidFill>
                  <a:srgbClr val="FFFFFF"/>
                </a:solidFill>
                <a:latin typeface="National 2" panose="020B0504030502020203" pitchFamily="34" charset="0"/>
              </a:rPr>
              <a:t>Confidential Resources at Dartmouth</a:t>
            </a:r>
          </a:p>
        </p:txBody>
      </p:sp>
      <p:grpSp>
        <p:nvGrpSpPr>
          <p:cNvPr id="15" name="Group 2">
            <a:extLst>
              <a:ext uri="{FF2B5EF4-FFF2-40B4-BE49-F238E27FC236}">
                <a16:creationId xmlns:a16="http://schemas.microsoft.com/office/drawing/2014/main" id="{60840CC9-67D2-5625-6E3B-81CFAF464670}"/>
              </a:ext>
            </a:extLst>
          </p:cNvPr>
          <p:cNvGrpSpPr/>
          <p:nvPr/>
        </p:nvGrpSpPr>
        <p:grpSpPr>
          <a:xfrm>
            <a:off x="11016223" y="4287208"/>
            <a:ext cx="3042226" cy="2971800"/>
            <a:chOff x="0" y="322361"/>
            <a:chExt cx="3525957" cy="3257732"/>
          </a:xfrm>
        </p:grpSpPr>
        <p:sp>
          <p:nvSpPr>
            <p:cNvPr id="16" name="Freeform 3">
              <a:extLst>
                <a:ext uri="{FF2B5EF4-FFF2-40B4-BE49-F238E27FC236}">
                  <a16:creationId xmlns:a16="http://schemas.microsoft.com/office/drawing/2014/main" id="{911A11CF-2C93-D133-68CE-C62C47C6459E}"/>
                </a:ext>
              </a:extLst>
            </p:cNvPr>
            <p:cNvSpPr/>
            <p:nvPr/>
          </p:nvSpPr>
          <p:spPr>
            <a:xfrm>
              <a:off x="0" y="322361"/>
              <a:ext cx="3525957" cy="3257732"/>
            </a:xfrm>
            <a:custGeom>
              <a:avLst/>
              <a:gdLst/>
              <a:ahLst/>
              <a:cxnLst/>
              <a:rect l="l" t="t" r="r" b="b"/>
              <a:pathLst>
                <a:path w="3525957" h="4614767">
                  <a:moveTo>
                    <a:pt x="3401497" y="4614767"/>
                  </a:moveTo>
                  <a:lnTo>
                    <a:pt x="124460" y="4614767"/>
                  </a:lnTo>
                  <a:cubicBezTo>
                    <a:pt x="55880" y="4614767"/>
                    <a:pt x="0" y="4558886"/>
                    <a:pt x="0" y="4490307"/>
                  </a:cubicBezTo>
                  <a:lnTo>
                    <a:pt x="0" y="124460"/>
                  </a:lnTo>
                  <a:cubicBezTo>
                    <a:pt x="0" y="55880"/>
                    <a:pt x="55880" y="0"/>
                    <a:pt x="124460" y="0"/>
                  </a:cubicBezTo>
                  <a:lnTo>
                    <a:pt x="3401497" y="0"/>
                  </a:lnTo>
                  <a:cubicBezTo>
                    <a:pt x="3470077" y="0"/>
                    <a:pt x="3525957" y="55880"/>
                    <a:pt x="3525957" y="124460"/>
                  </a:cubicBezTo>
                  <a:lnTo>
                    <a:pt x="3525957" y="4490307"/>
                  </a:lnTo>
                  <a:cubicBezTo>
                    <a:pt x="3525957" y="4558887"/>
                    <a:pt x="3470077" y="4614767"/>
                    <a:pt x="3401497" y="4614767"/>
                  </a:cubicBezTo>
                  <a:close/>
                </a:path>
              </a:pathLst>
            </a:custGeom>
            <a:solidFill>
              <a:srgbClr val="00693E"/>
            </a:solidFill>
          </p:spPr>
          <p:txBody>
            <a:bodyPr/>
            <a:lstStyle/>
            <a:p>
              <a:endParaRPr lang="en-US"/>
            </a:p>
          </p:txBody>
        </p:sp>
      </p:grpSp>
      <p:sp>
        <p:nvSpPr>
          <p:cNvPr id="17" name="TextBox 4">
            <a:extLst>
              <a:ext uri="{FF2B5EF4-FFF2-40B4-BE49-F238E27FC236}">
                <a16:creationId xmlns:a16="http://schemas.microsoft.com/office/drawing/2014/main" id="{9DD032F4-07EC-8F1D-AAD4-043013E892A5}"/>
              </a:ext>
            </a:extLst>
          </p:cNvPr>
          <p:cNvSpPr txBox="1"/>
          <p:nvPr/>
        </p:nvSpPr>
        <p:spPr>
          <a:xfrm>
            <a:off x="11234631" y="5059014"/>
            <a:ext cx="2591410" cy="1197764"/>
          </a:xfrm>
          <a:prstGeom prst="rect">
            <a:avLst/>
          </a:prstGeom>
        </p:spPr>
        <p:txBody>
          <a:bodyPr wrap="square" lIns="0" tIns="0" rIns="0" bIns="0" rtlCol="0" anchor="t">
            <a:spAutoFit/>
          </a:bodyPr>
          <a:lstStyle/>
          <a:p>
            <a:pPr marL="0" lvl="0" indent="0" algn="ctr">
              <a:lnSpc>
                <a:spcPts val="5460"/>
              </a:lnSpc>
              <a:spcBef>
                <a:spcPct val="0"/>
              </a:spcBef>
            </a:pPr>
            <a:r>
              <a:rPr lang="en-US" sz="2800" dirty="0">
                <a:solidFill>
                  <a:srgbClr val="FFFFFF"/>
                </a:solidFill>
                <a:latin typeface="National 2" panose="020B0504030502020203" pitchFamily="34" charset="0"/>
              </a:rPr>
              <a:t>Ombudsperson</a:t>
            </a:r>
          </a:p>
          <a:p>
            <a:pPr marL="0" lvl="0" indent="0" algn="ctr">
              <a:spcBef>
                <a:spcPct val="0"/>
              </a:spcBef>
            </a:pPr>
            <a:r>
              <a:rPr lang="en-US" sz="1600" dirty="0">
                <a:solidFill>
                  <a:srgbClr val="FFFFFF"/>
                </a:solidFill>
                <a:latin typeface="National 2" panose="020B0504030502020203" pitchFamily="34" charset="0"/>
              </a:rPr>
              <a:t>(for faculty, staff, graduate students, and postdocs)</a:t>
            </a:r>
          </a:p>
        </p:txBody>
      </p:sp>
      <p:grpSp>
        <p:nvGrpSpPr>
          <p:cNvPr id="18" name="Group 5">
            <a:extLst>
              <a:ext uri="{FF2B5EF4-FFF2-40B4-BE49-F238E27FC236}">
                <a16:creationId xmlns:a16="http://schemas.microsoft.com/office/drawing/2014/main" id="{5E5B38C8-FBBF-6579-4E15-F88DAC481E29}"/>
              </a:ext>
            </a:extLst>
          </p:cNvPr>
          <p:cNvGrpSpPr/>
          <p:nvPr/>
        </p:nvGrpSpPr>
        <p:grpSpPr>
          <a:xfrm>
            <a:off x="14496203" y="4211318"/>
            <a:ext cx="3042226" cy="3032959"/>
            <a:chOff x="0" y="0"/>
            <a:chExt cx="3525957" cy="4614767"/>
          </a:xfrm>
        </p:grpSpPr>
        <p:sp>
          <p:nvSpPr>
            <p:cNvPr id="19" name="Freeform 6">
              <a:extLst>
                <a:ext uri="{FF2B5EF4-FFF2-40B4-BE49-F238E27FC236}">
                  <a16:creationId xmlns:a16="http://schemas.microsoft.com/office/drawing/2014/main" id="{CFA58D71-F74B-14A5-074B-5493D706933F}"/>
                </a:ext>
              </a:extLst>
            </p:cNvPr>
            <p:cNvSpPr/>
            <p:nvPr/>
          </p:nvSpPr>
          <p:spPr>
            <a:xfrm>
              <a:off x="0" y="0"/>
              <a:ext cx="3525957" cy="4614767"/>
            </a:xfrm>
            <a:custGeom>
              <a:avLst/>
              <a:gdLst/>
              <a:ahLst/>
              <a:cxnLst/>
              <a:rect l="l" t="t" r="r" b="b"/>
              <a:pathLst>
                <a:path w="3525957" h="4614767">
                  <a:moveTo>
                    <a:pt x="3401497" y="4614767"/>
                  </a:moveTo>
                  <a:lnTo>
                    <a:pt x="124460" y="4614767"/>
                  </a:lnTo>
                  <a:cubicBezTo>
                    <a:pt x="55880" y="4614767"/>
                    <a:pt x="0" y="4558886"/>
                    <a:pt x="0" y="4490307"/>
                  </a:cubicBezTo>
                  <a:lnTo>
                    <a:pt x="0" y="124460"/>
                  </a:lnTo>
                  <a:cubicBezTo>
                    <a:pt x="0" y="55880"/>
                    <a:pt x="55880" y="0"/>
                    <a:pt x="124460" y="0"/>
                  </a:cubicBezTo>
                  <a:lnTo>
                    <a:pt x="3401497" y="0"/>
                  </a:lnTo>
                  <a:cubicBezTo>
                    <a:pt x="3470077" y="0"/>
                    <a:pt x="3525957" y="55880"/>
                    <a:pt x="3525957" y="124460"/>
                  </a:cubicBezTo>
                  <a:lnTo>
                    <a:pt x="3525957" y="4490307"/>
                  </a:lnTo>
                  <a:cubicBezTo>
                    <a:pt x="3525957" y="4558887"/>
                    <a:pt x="3470077" y="4614767"/>
                    <a:pt x="3401497" y="4614767"/>
                  </a:cubicBezTo>
                  <a:close/>
                </a:path>
              </a:pathLst>
            </a:custGeom>
            <a:solidFill>
              <a:srgbClr val="F7F7F7"/>
            </a:solidFill>
          </p:spPr>
          <p:txBody>
            <a:bodyPr/>
            <a:lstStyle/>
            <a:p>
              <a:endParaRPr lang="en-US"/>
            </a:p>
          </p:txBody>
        </p:sp>
      </p:grpSp>
      <p:sp>
        <p:nvSpPr>
          <p:cNvPr id="21" name="TextBox 7">
            <a:extLst>
              <a:ext uri="{FF2B5EF4-FFF2-40B4-BE49-F238E27FC236}">
                <a16:creationId xmlns:a16="http://schemas.microsoft.com/office/drawing/2014/main" id="{E3AD1B2A-11C6-57C7-D471-06C403711956}"/>
              </a:ext>
            </a:extLst>
          </p:cNvPr>
          <p:cNvSpPr txBox="1"/>
          <p:nvPr/>
        </p:nvSpPr>
        <p:spPr>
          <a:xfrm>
            <a:off x="14526683" y="5062116"/>
            <a:ext cx="2966636" cy="1538883"/>
          </a:xfrm>
          <a:prstGeom prst="rect">
            <a:avLst/>
          </a:prstGeom>
        </p:spPr>
        <p:txBody>
          <a:bodyPr wrap="square" lIns="0" tIns="0" rIns="0" bIns="0" rtlCol="0" anchor="t">
            <a:spAutoFit/>
          </a:bodyPr>
          <a:lstStyle/>
          <a:p>
            <a:pPr marL="0" lvl="0" indent="0" algn="ctr">
              <a:spcBef>
                <a:spcPct val="0"/>
              </a:spcBef>
            </a:pPr>
            <a:r>
              <a:rPr lang="en-US" sz="2800" dirty="0">
                <a:solidFill>
                  <a:srgbClr val="12312B"/>
                </a:solidFill>
                <a:latin typeface="National 2" panose="020B0504030502020203" pitchFamily="34" charset="0"/>
              </a:rPr>
              <a:t>Faculty/Employee</a:t>
            </a:r>
          </a:p>
          <a:p>
            <a:pPr marL="0" lvl="0" indent="0" algn="ctr">
              <a:spcBef>
                <a:spcPct val="0"/>
              </a:spcBef>
            </a:pPr>
            <a:r>
              <a:rPr lang="en-US" sz="2800" dirty="0">
                <a:solidFill>
                  <a:srgbClr val="12312B"/>
                </a:solidFill>
                <a:latin typeface="National 2" panose="020B0504030502020203" pitchFamily="34" charset="0"/>
              </a:rPr>
              <a:t>Assistance Program</a:t>
            </a:r>
          </a:p>
          <a:p>
            <a:pPr marL="0" lvl="0" indent="0" algn="ctr">
              <a:spcBef>
                <a:spcPct val="0"/>
              </a:spcBef>
            </a:pPr>
            <a:r>
              <a:rPr lang="en-US" sz="1600" dirty="0">
                <a:solidFill>
                  <a:srgbClr val="12312B"/>
                </a:solidFill>
                <a:latin typeface="National 2" panose="020B0504030502020203" pitchFamily="34" charset="0"/>
              </a:rPr>
              <a:t>(Faculty and Staff)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2312B"/>
        </a:solidFill>
        <a:effectLst/>
      </p:bgPr>
    </p:bg>
    <p:spTree>
      <p:nvGrpSpPr>
        <p:cNvPr id="1" name=""/>
        <p:cNvGrpSpPr/>
        <p:nvPr/>
      </p:nvGrpSpPr>
      <p:grpSpPr>
        <a:xfrm>
          <a:off x="0" y="0"/>
          <a:ext cx="0" cy="0"/>
          <a:chOff x="0" y="0"/>
          <a:chExt cx="0" cy="0"/>
        </a:xfrm>
      </p:grpSpPr>
      <p:grpSp>
        <p:nvGrpSpPr>
          <p:cNvPr id="2" name="Group 2"/>
          <p:cNvGrpSpPr/>
          <p:nvPr/>
        </p:nvGrpSpPr>
        <p:grpSpPr>
          <a:xfrm>
            <a:off x="3141939" y="4488827"/>
            <a:ext cx="5841424" cy="2402284"/>
            <a:chOff x="0" y="0"/>
            <a:chExt cx="5420212" cy="2229061"/>
          </a:xfrm>
        </p:grpSpPr>
        <p:sp>
          <p:nvSpPr>
            <p:cNvPr id="3" name="Freeform 3"/>
            <p:cNvSpPr/>
            <p:nvPr/>
          </p:nvSpPr>
          <p:spPr>
            <a:xfrm>
              <a:off x="0" y="0"/>
              <a:ext cx="5420212" cy="2229061"/>
            </a:xfrm>
            <a:custGeom>
              <a:avLst/>
              <a:gdLst/>
              <a:ahLst/>
              <a:cxnLst/>
              <a:rect l="l" t="t" r="r" b="b"/>
              <a:pathLst>
                <a:path w="5420212" h="2229061">
                  <a:moveTo>
                    <a:pt x="5295752" y="2229060"/>
                  </a:moveTo>
                  <a:lnTo>
                    <a:pt x="124460" y="2229060"/>
                  </a:lnTo>
                  <a:cubicBezTo>
                    <a:pt x="55880" y="2229060"/>
                    <a:pt x="0" y="2173181"/>
                    <a:pt x="0" y="2104601"/>
                  </a:cubicBezTo>
                  <a:lnTo>
                    <a:pt x="0" y="124460"/>
                  </a:lnTo>
                  <a:cubicBezTo>
                    <a:pt x="0" y="55880"/>
                    <a:pt x="55880" y="0"/>
                    <a:pt x="124460" y="0"/>
                  </a:cubicBezTo>
                  <a:lnTo>
                    <a:pt x="5295752" y="0"/>
                  </a:lnTo>
                  <a:cubicBezTo>
                    <a:pt x="5364332" y="0"/>
                    <a:pt x="5420212" y="55880"/>
                    <a:pt x="5420212" y="124460"/>
                  </a:cubicBezTo>
                  <a:lnTo>
                    <a:pt x="5420212" y="2104601"/>
                  </a:lnTo>
                  <a:cubicBezTo>
                    <a:pt x="5420212" y="2173181"/>
                    <a:pt x="5364332" y="2229061"/>
                    <a:pt x="5295752" y="2229061"/>
                  </a:cubicBezTo>
                  <a:close/>
                </a:path>
              </a:pathLst>
            </a:custGeom>
            <a:solidFill>
              <a:srgbClr val="00693E"/>
            </a:solidFill>
          </p:spPr>
          <p:txBody>
            <a:bodyPr/>
            <a:lstStyle/>
            <a:p>
              <a:endParaRPr lang="en-US"/>
            </a:p>
          </p:txBody>
        </p:sp>
      </p:grpSp>
      <p:grpSp>
        <p:nvGrpSpPr>
          <p:cNvPr id="4" name="Group 4"/>
          <p:cNvGrpSpPr/>
          <p:nvPr/>
        </p:nvGrpSpPr>
        <p:grpSpPr>
          <a:xfrm>
            <a:off x="3141939" y="7263784"/>
            <a:ext cx="5841424" cy="2386388"/>
            <a:chOff x="0" y="0"/>
            <a:chExt cx="5420212" cy="2214311"/>
          </a:xfrm>
        </p:grpSpPr>
        <p:sp>
          <p:nvSpPr>
            <p:cNvPr id="5" name="Freeform 5"/>
            <p:cNvSpPr/>
            <p:nvPr/>
          </p:nvSpPr>
          <p:spPr>
            <a:xfrm>
              <a:off x="0" y="0"/>
              <a:ext cx="5420212" cy="2214311"/>
            </a:xfrm>
            <a:custGeom>
              <a:avLst/>
              <a:gdLst/>
              <a:ahLst/>
              <a:cxnLst/>
              <a:rect l="l" t="t" r="r" b="b"/>
              <a:pathLst>
                <a:path w="5420212" h="2214311">
                  <a:moveTo>
                    <a:pt x="5295752" y="2214311"/>
                  </a:moveTo>
                  <a:lnTo>
                    <a:pt x="124460" y="2214311"/>
                  </a:lnTo>
                  <a:cubicBezTo>
                    <a:pt x="55880" y="2214311"/>
                    <a:pt x="0" y="2158431"/>
                    <a:pt x="0" y="2089851"/>
                  </a:cubicBezTo>
                  <a:lnTo>
                    <a:pt x="0" y="124460"/>
                  </a:lnTo>
                  <a:cubicBezTo>
                    <a:pt x="0" y="55880"/>
                    <a:pt x="55880" y="0"/>
                    <a:pt x="124460" y="0"/>
                  </a:cubicBezTo>
                  <a:lnTo>
                    <a:pt x="5295752" y="0"/>
                  </a:lnTo>
                  <a:cubicBezTo>
                    <a:pt x="5364332" y="0"/>
                    <a:pt x="5420212" y="55880"/>
                    <a:pt x="5420212" y="124460"/>
                  </a:cubicBezTo>
                  <a:lnTo>
                    <a:pt x="5420212" y="2089851"/>
                  </a:lnTo>
                  <a:cubicBezTo>
                    <a:pt x="5420212" y="2158431"/>
                    <a:pt x="5364332" y="2214311"/>
                    <a:pt x="5295752" y="2214311"/>
                  </a:cubicBezTo>
                  <a:close/>
                </a:path>
              </a:pathLst>
            </a:custGeom>
            <a:solidFill>
              <a:srgbClr val="00693E"/>
            </a:solidFill>
          </p:spPr>
          <p:txBody>
            <a:bodyPr/>
            <a:lstStyle/>
            <a:p>
              <a:endParaRPr lang="en-US"/>
            </a:p>
          </p:txBody>
        </p:sp>
      </p:grpSp>
      <p:grpSp>
        <p:nvGrpSpPr>
          <p:cNvPr id="6" name="Group 6"/>
          <p:cNvGrpSpPr/>
          <p:nvPr/>
        </p:nvGrpSpPr>
        <p:grpSpPr>
          <a:xfrm>
            <a:off x="9356394" y="4488827"/>
            <a:ext cx="5841424" cy="2402284"/>
            <a:chOff x="0" y="0"/>
            <a:chExt cx="5420212" cy="2229061"/>
          </a:xfrm>
        </p:grpSpPr>
        <p:sp>
          <p:nvSpPr>
            <p:cNvPr id="7" name="Freeform 7"/>
            <p:cNvSpPr/>
            <p:nvPr/>
          </p:nvSpPr>
          <p:spPr>
            <a:xfrm>
              <a:off x="0" y="0"/>
              <a:ext cx="5420212" cy="2229061"/>
            </a:xfrm>
            <a:custGeom>
              <a:avLst/>
              <a:gdLst/>
              <a:ahLst/>
              <a:cxnLst/>
              <a:rect l="l" t="t" r="r" b="b"/>
              <a:pathLst>
                <a:path w="5420212" h="2229061">
                  <a:moveTo>
                    <a:pt x="5295752" y="2229060"/>
                  </a:moveTo>
                  <a:lnTo>
                    <a:pt x="124460" y="2229060"/>
                  </a:lnTo>
                  <a:cubicBezTo>
                    <a:pt x="55880" y="2229060"/>
                    <a:pt x="0" y="2173181"/>
                    <a:pt x="0" y="2104601"/>
                  </a:cubicBezTo>
                  <a:lnTo>
                    <a:pt x="0" y="124460"/>
                  </a:lnTo>
                  <a:cubicBezTo>
                    <a:pt x="0" y="55880"/>
                    <a:pt x="55880" y="0"/>
                    <a:pt x="124460" y="0"/>
                  </a:cubicBezTo>
                  <a:lnTo>
                    <a:pt x="5295752" y="0"/>
                  </a:lnTo>
                  <a:cubicBezTo>
                    <a:pt x="5364332" y="0"/>
                    <a:pt x="5420212" y="55880"/>
                    <a:pt x="5420212" y="124460"/>
                  </a:cubicBezTo>
                  <a:lnTo>
                    <a:pt x="5420212" y="2104601"/>
                  </a:lnTo>
                  <a:cubicBezTo>
                    <a:pt x="5420212" y="2173181"/>
                    <a:pt x="5364332" y="2229061"/>
                    <a:pt x="5295752" y="2229061"/>
                  </a:cubicBezTo>
                  <a:close/>
                </a:path>
              </a:pathLst>
            </a:custGeom>
            <a:solidFill>
              <a:srgbClr val="00693E"/>
            </a:solidFill>
          </p:spPr>
          <p:txBody>
            <a:bodyPr/>
            <a:lstStyle/>
            <a:p>
              <a:endParaRPr lang="en-US"/>
            </a:p>
          </p:txBody>
        </p:sp>
      </p:grpSp>
      <p:grpSp>
        <p:nvGrpSpPr>
          <p:cNvPr id="8" name="Group 8"/>
          <p:cNvGrpSpPr/>
          <p:nvPr/>
        </p:nvGrpSpPr>
        <p:grpSpPr>
          <a:xfrm>
            <a:off x="9356394" y="7263784"/>
            <a:ext cx="5841424" cy="2386388"/>
            <a:chOff x="0" y="0"/>
            <a:chExt cx="5420212" cy="2214311"/>
          </a:xfrm>
        </p:grpSpPr>
        <p:sp>
          <p:nvSpPr>
            <p:cNvPr id="9" name="Freeform 9"/>
            <p:cNvSpPr/>
            <p:nvPr/>
          </p:nvSpPr>
          <p:spPr>
            <a:xfrm>
              <a:off x="0" y="0"/>
              <a:ext cx="5420212" cy="2214311"/>
            </a:xfrm>
            <a:custGeom>
              <a:avLst/>
              <a:gdLst/>
              <a:ahLst/>
              <a:cxnLst/>
              <a:rect l="l" t="t" r="r" b="b"/>
              <a:pathLst>
                <a:path w="5420212" h="2214311">
                  <a:moveTo>
                    <a:pt x="5295752" y="2214311"/>
                  </a:moveTo>
                  <a:lnTo>
                    <a:pt x="124460" y="2214311"/>
                  </a:lnTo>
                  <a:cubicBezTo>
                    <a:pt x="55880" y="2214311"/>
                    <a:pt x="0" y="2158431"/>
                    <a:pt x="0" y="2089851"/>
                  </a:cubicBezTo>
                  <a:lnTo>
                    <a:pt x="0" y="124460"/>
                  </a:lnTo>
                  <a:cubicBezTo>
                    <a:pt x="0" y="55880"/>
                    <a:pt x="55880" y="0"/>
                    <a:pt x="124460" y="0"/>
                  </a:cubicBezTo>
                  <a:lnTo>
                    <a:pt x="5295752" y="0"/>
                  </a:lnTo>
                  <a:cubicBezTo>
                    <a:pt x="5364332" y="0"/>
                    <a:pt x="5420212" y="55880"/>
                    <a:pt x="5420212" y="124460"/>
                  </a:cubicBezTo>
                  <a:lnTo>
                    <a:pt x="5420212" y="2089851"/>
                  </a:lnTo>
                  <a:cubicBezTo>
                    <a:pt x="5420212" y="2158431"/>
                    <a:pt x="5364332" y="2214311"/>
                    <a:pt x="5295752" y="2214311"/>
                  </a:cubicBezTo>
                  <a:close/>
                </a:path>
              </a:pathLst>
            </a:custGeom>
            <a:solidFill>
              <a:srgbClr val="00693E"/>
            </a:solidFill>
          </p:spPr>
          <p:txBody>
            <a:bodyPr/>
            <a:lstStyle/>
            <a:p>
              <a:endParaRPr lang="en-US"/>
            </a:p>
          </p:txBody>
        </p:sp>
      </p:grpSp>
      <p:sp>
        <p:nvSpPr>
          <p:cNvPr id="10" name="TextBox 10"/>
          <p:cNvSpPr txBox="1"/>
          <p:nvPr/>
        </p:nvSpPr>
        <p:spPr>
          <a:xfrm>
            <a:off x="3594809" y="4892865"/>
            <a:ext cx="4935685" cy="1546583"/>
          </a:xfrm>
          <a:prstGeom prst="rect">
            <a:avLst/>
          </a:prstGeom>
        </p:spPr>
        <p:txBody>
          <a:bodyPr lIns="0" tIns="0" rIns="0" bIns="0" rtlCol="0" anchor="t">
            <a:spAutoFit/>
          </a:bodyPr>
          <a:lstStyle/>
          <a:p>
            <a:pPr algn="ctr">
              <a:lnSpc>
                <a:spcPts val="3855"/>
              </a:lnSpc>
            </a:pPr>
            <a:r>
              <a:rPr lang="en-US" sz="3504" dirty="0">
                <a:solidFill>
                  <a:srgbClr val="FFFFFF"/>
                </a:solidFill>
                <a:latin typeface="National 2" panose="020B0504030502020203" pitchFamily="34" charset="0"/>
              </a:rPr>
              <a:t>Licensed medical, or counseling, professionals</a:t>
            </a:r>
          </a:p>
        </p:txBody>
      </p:sp>
      <p:sp>
        <p:nvSpPr>
          <p:cNvPr id="11" name="TextBox 11"/>
          <p:cNvSpPr txBox="1"/>
          <p:nvPr/>
        </p:nvSpPr>
        <p:spPr>
          <a:xfrm>
            <a:off x="3594809" y="8144691"/>
            <a:ext cx="4935685" cy="500137"/>
          </a:xfrm>
          <a:prstGeom prst="rect">
            <a:avLst/>
          </a:prstGeom>
        </p:spPr>
        <p:txBody>
          <a:bodyPr lIns="0" tIns="0" rIns="0" bIns="0" rtlCol="0" anchor="t">
            <a:spAutoFit/>
          </a:bodyPr>
          <a:lstStyle/>
          <a:p>
            <a:pPr algn="ctr">
              <a:lnSpc>
                <a:spcPts val="3855"/>
              </a:lnSpc>
            </a:pPr>
            <a:r>
              <a:rPr lang="en-US" sz="3504" dirty="0">
                <a:solidFill>
                  <a:srgbClr val="FFFFFF"/>
                </a:solidFill>
                <a:latin typeface="National 2" panose="020B0504030502020203" pitchFamily="34" charset="0"/>
              </a:rPr>
              <a:t>Ordained clergy</a:t>
            </a:r>
          </a:p>
        </p:txBody>
      </p:sp>
      <p:sp>
        <p:nvSpPr>
          <p:cNvPr id="12" name="TextBox 12"/>
          <p:cNvSpPr txBox="1"/>
          <p:nvPr/>
        </p:nvSpPr>
        <p:spPr>
          <a:xfrm>
            <a:off x="9809264" y="5377682"/>
            <a:ext cx="4935685" cy="500137"/>
          </a:xfrm>
          <a:prstGeom prst="rect">
            <a:avLst/>
          </a:prstGeom>
        </p:spPr>
        <p:txBody>
          <a:bodyPr lIns="0" tIns="0" rIns="0" bIns="0" rtlCol="0" anchor="t">
            <a:spAutoFit/>
          </a:bodyPr>
          <a:lstStyle/>
          <a:p>
            <a:pPr algn="ctr">
              <a:lnSpc>
                <a:spcPts val="3855"/>
              </a:lnSpc>
            </a:pPr>
            <a:r>
              <a:rPr lang="en-US" sz="3504" dirty="0">
                <a:solidFill>
                  <a:srgbClr val="FFFFFF"/>
                </a:solidFill>
                <a:latin typeface="National 2" panose="020B0504030502020203" pitchFamily="34" charset="0"/>
              </a:rPr>
              <a:t>Rape crisis centers</a:t>
            </a:r>
          </a:p>
        </p:txBody>
      </p:sp>
      <p:sp>
        <p:nvSpPr>
          <p:cNvPr id="13" name="TextBox 13"/>
          <p:cNvSpPr txBox="1"/>
          <p:nvPr/>
        </p:nvSpPr>
        <p:spPr>
          <a:xfrm>
            <a:off x="9809264" y="8144691"/>
            <a:ext cx="4935685" cy="500137"/>
          </a:xfrm>
          <a:prstGeom prst="rect">
            <a:avLst/>
          </a:prstGeom>
        </p:spPr>
        <p:txBody>
          <a:bodyPr lIns="0" tIns="0" rIns="0" bIns="0" rtlCol="0" anchor="t">
            <a:spAutoFit/>
          </a:bodyPr>
          <a:lstStyle/>
          <a:p>
            <a:pPr algn="ctr">
              <a:lnSpc>
                <a:spcPts val="3855"/>
              </a:lnSpc>
            </a:pPr>
            <a:r>
              <a:rPr lang="en-US" sz="3504" dirty="0">
                <a:solidFill>
                  <a:srgbClr val="FFFFFF"/>
                </a:solidFill>
                <a:latin typeface="National 2" panose="020B0504030502020203" pitchFamily="34" charset="0"/>
              </a:rPr>
              <a:t>Ombudsperson</a:t>
            </a:r>
          </a:p>
        </p:txBody>
      </p:sp>
      <p:sp>
        <p:nvSpPr>
          <p:cNvPr id="14" name="TextBox 14"/>
          <p:cNvSpPr txBox="1"/>
          <p:nvPr/>
        </p:nvSpPr>
        <p:spPr>
          <a:xfrm>
            <a:off x="859646" y="2844812"/>
            <a:ext cx="16568709" cy="1179810"/>
          </a:xfrm>
          <a:prstGeom prst="rect">
            <a:avLst/>
          </a:prstGeom>
        </p:spPr>
        <p:txBody>
          <a:bodyPr lIns="0" tIns="0" rIns="0" bIns="0" rtlCol="0" anchor="t">
            <a:spAutoFit/>
          </a:bodyPr>
          <a:lstStyle/>
          <a:p>
            <a:pPr algn="ctr">
              <a:lnSpc>
                <a:spcPts val="4620"/>
              </a:lnSpc>
              <a:spcBef>
                <a:spcPct val="0"/>
              </a:spcBef>
            </a:pPr>
            <a:r>
              <a:rPr lang="en-US" sz="4200" dirty="0">
                <a:solidFill>
                  <a:srgbClr val="FFFFFF"/>
                </a:solidFill>
                <a:latin typeface="National 2" panose="020B0504030502020203" pitchFamily="34" charset="0"/>
              </a:rPr>
              <a:t>May not share disclosed information without the speaker's explicit, written, consent</a:t>
            </a:r>
          </a:p>
        </p:txBody>
      </p:sp>
      <p:sp>
        <p:nvSpPr>
          <p:cNvPr id="15" name="TextBox 15"/>
          <p:cNvSpPr txBox="1"/>
          <p:nvPr/>
        </p:nvSpPr>
        <p:spPr>
          <a:xfrm>
            <a:off x="911403" y="1177937"/>
            <a:ext cx="16516951" cy="1231106"/>
          </a:xfrm>
          <a:prstGeom prst="rect">
            <a:avLst/>
          </a:prstGeom>
        </p:spPr>
        <p:txBody>
          <a:bodyPr lIns="0" tIns="0" rIns="0" bIns="0" rtlCol="0" anchor="t">
            <a:spAutoFit/>
          </a:bodyPr>
          <a:lstStyle/>
          <a:p>
            <a:pPr marL="0" lvl="0" indent="0" algn="ctr">
              <a:lnSpc>
                <a:spcPts val="9600"/>
              </a:lnSpc>
              <a:spcBef>
                <a:spcPct val="0"/>
              </a:spcBef>
            </a:pPr>
            <a:r>
              <a:rPr lang="en-US" sz="8000" b="1" dirty="0">
                <a:solidFill>
                  <a:srgbClr val="FFFFFF"/>
                </a:solidFill>
                <a:latin typeface="National 2 Medium" panose="020B0604030502020203" pitchFamily="34" charset="0"/>
              </a:rPr>
              <a:t>More on Confidential Resources </a:t>
            </a:r>
          </a:p>
        </p:txBody>
      </p:sp>
      <p:grpSp>
        <p:nvGrpSpPr>
          <p:cNvPr id="16" name="Group 16"/>
          <p:cNvGrpSpPr/>
          <p:nvPr/>
        </p:nvGrpSpPr>
        <p:grpSpPr>
          <a:xfrm>
            <a:off x="10265315" y="421588"/>
            <a:ext cx="7365108" cy="578181"/>
            <a:chOff x="0" y="0"/>
            <a:chExt cx="9820145" cy="770908"/>
          </a:xfrm>
        </p:grpSpPr>
        <p:pic>
          <p:nvPicPr>
            <p:cNvPr id="17" name="Picture 17"/>
            <p:cNvPicPr>
              <a:picLocks noChangeAspect="1"/>
            </p:cNvPicPr>
            <p:nvPr/>
          </p:nvPicPr>
          <p:blipFill>
            <a:blip r:embed="rId3"/>
            <a:srcRect/>
            <a:stretch>
              <a:fillRect/>
            </a:stretch>
          </p:blipFill>
          <p:spPr>
            <a:xfrm>
              <a:off x="0" y="0"/>
              <a:ext cx="753797" cy="770908"/>
            </a:xfrm>
            <a:prstGeom prst="rect">
              <a:avLst/>
            </a:prstGeom>
          </p:spPr>
        </p:pic>
        <p:sp>
          <p:nvSpPr>
            <p:cNvPr id="18" name="TextBox 18"/>
            <p:cNvSpPr txBox="1"/>
            <p:nvPr/>
          </p:nvSpPr>
          <p:spPr>
            <a:xfrm>
              <a:off x="912311" y="120345"/>
              <a:ext cx="8907834" cy="484151"/>
            </a:xfrm>
            <a:prstGeom prst="rect">
              <a:avLst/>
            </a:prstGeom>
          </p:spPr>
          <p:txBody>
            <a:bodyPr lIns="0" tIns="0" rIns="0" bIns="0" rtlCol="0" anchor="t">
              <a:spAutoFit/>
            </a:bodyPr>
            <a:lstStyle/>
            <a:p>
              <a:pPr>
                <a:lnSpc>
                  <a:spcPts val="3080"/>
                </a:lnSpc>
              </a:pPr>
              <a:r>
                <a:rPr lang="en-US" sz="2000" dirty="0">
                  <a:solidFill>
                    <a:srgbClr val="FFFFFF"/>
                  </a:solidFill>
                  <a:latin typeface="National 2" panose="020B0504030502020203" pitchFamily="34" charset="0"/>
                </a:rPr>
                <a:t>Equal Opportunity, Accessibility and Title IX</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2312B"/>
        </a:solidFill>
        <a:effectLst/>
      </p:bgPr>
    </p:bg>
    <p:spTree>
      <p:nvGrpSpPr>
        <p:cNvPr id="1" name=""/>
        <p:cNvGrpSpPr/>
        <p:nvPr/>
      </p:nvGrpSpPr>
      <p:grpSpPr>
        <a:xfrm>
          <a:off x="0" y="0"/>
          <a:ext cx="0" cy="0"/>
          <a:chOff x="0" y="0"/>
          <a:chExt cx="0" cy="0"/>
        </a:xfrm>
      </p:grpSpPr>
      <p:grpSp>
        <p:nvGrpSpPr>
          <p:cNvPr id="2" name="Group 2"/>
          <p:cNvGrpSpPr/>
          <p:nvPr/>
        </p:nvGrpSpPr>
        <p:grpSpPr>
          <a:xfrm>
            <a:off x="10190119" y="450519"/>
            <a:ext cx="7365109" cy="578181"/>
            <a:chOff x="0" y="0"/>
            <a:chExt cx="9820145" cy="770908"/>
          </a:xfrm>
        </p:grpSpPr>
        <p:pic>
          <p:nvPicPr>
            <p:cNvPr id="3" name="Picture 3"/>
            <p:cNvPicPr>
              <a:picLocks noChangeAspect="1"/>
            </p:cNvPicPr>
            <p:nvPr/>
          </p:nvPicPr>
          <p:blipFill>
            <a:blip r:embed="rId3"/>
            <a:srcRect/>
            <a:stretch>
              <a:fillRect/>
            </a:stretch>
          </p:blipFill>
          <p:spPr>
            <a:xfrm>
              <a:off x="0" y="0"/>
              <a:ext cx="753797" cy="770908"/>
            </a:xfrm>
            <a:prstGeom prst="rect">
              <a:avLst/>
            </a:prstGeom>
          </p:spPr>
        </p:pic>
        <p:sp>
          <p:nvSpPr>
            <p:cNvPr id="4" name="TextBox 4"/>
            <p:cNvSpPr txBox="1"/>
            <p:nvPr/>
          </p:nvSpPr>
          <p:spPr>
            <a:xfrm>
              <a:off x="912311" y="120345"/>
              <a:ext cx="8907834" cy="484151"/>
            </a:xfrm>
            <a:prstGeom prst="rect">
              <a:avLst/>
            </a:prstGeom>
          </p:spPr>
          <p:txBody>
            <a:bodyPr lIns="0" tIns="0" rIns="0" bIns="0" rtlCol="0" anchor="t">
              <a:spAutoFit/>
            </a:bodyPr>
            <a:lstStyle/>
            <a:p>
              <a:pPr>
                <a:lnSpc>
                  <a:spcPts val="3080"/>
                </a:lnSpc>
              </a:pPr>
              <a:r>
                <a:rPr lang="en-US" sz="2000" dirty="0">
                  <a:solidFill>
                    <a:srgbClr val="FFFFFF"/>
                  </a:solidFill>
                  <a:latin typeface="National 2" panose="020B0504030502020203" pitchFamily="34" charset="0"/>
                </a:rPr>
                <a:t>Equal Opportunity, Accessibility and Title IX</a:t>
              </a:r>
            </a:p>
          </p:txBody>
        </p:sp>
      </p:gr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95401" y="5756214"/>
            <a:ext cx="1450326" cy="1145758"/>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88416" y="3574676"/>
            <a:ext cx="1664296" cy="168964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95401" y="7764915"/>
            <a:ext cx="1400544" cy="980381"/>
          </a:xfrm>
          <a:prstGeom prst="rect">
            <a:avLst/>
          </a:prstGeom>
        </p:spPr>
      </p:pic>
      <p:sp>
        <p:nvSpPr>
          <p:cNvPr id="8" name="TextBox 8"/>
          <p:cNvSpPr txBox="1"/>
          <p:nvPr/>
        </p:nvSpPr>
        <p:spPr>
          <a:xfrm>
            <a:off x="0" y="693022"/>
            <a:ext cx="16744950" cy="2389757"/>
          </a:xfrm>
          <a:prstGeom prst="rect">
            <a:avLst/>
          </a:prstGeom>
        </p:spPr>
        <p:txBody>
          <a:bodyPr lIns="0" tIns="0" rIns="0" bIns="0" rtlCol="0" anchor="t">
            <a:spAutoFit/>
          </a:bodyPr>
          <a:lstStyle/>
          <a:p>
            <a:pPr marL="0" lvl="0" indent="0" algn="ctr">
              <a:lnSpc>
                <a:spcPts val="21842"/>
              </a:lnSpc>
              <a:spcBef>
                <a:spcPct val="0"/>
              </a:spcBef>
            </a:pPr>
            <a:r>
              <a:rPr lang="en-US" sz="8000" b="1" dirty="0">
                <a:solidFill>
                  <a:srgbClr val="FFFFFF"/>
                </a:solidFill>
                <a:latin typeface="National 2 Medium" panose="020B0604030502020203" pitchFamily="34" charset="0"/>
              </a:rPr>
              <a:t>Contact Us</a:t>
            </a:r>
          </a:p>
        </p:txBody>
      </p:sp>
      <p:sp>
        <p:nvSpPr>
          <p:cNvPr id="9" name="TextBox 9"/>
          <p:cNvSpPr txBox="1"/>
          <p:nvPr/>
        </p:nvSpPr>
        <p:spPr>
          <a:xfrm>
            <a:off x="3480652" y="4212851"/>
            <a:ext cx="13816748" cy="1128514"/>
          </a:xfrm>
          <a:prstGeom prst="rect">
            <a:avLst/>
          </a:prstGeom>
        </p:spPr>
        <p:txBody>
          <a:bodyPr wrap="square" lIns="0" tIns="0" rIns="0" bIns="0" rtlCol="0" anchor="t">
            <a:spAutoFit/>
          </a:bodyPr>
          <a:lstStyle/>
          <a:p>
            <a:pPr>
              <a:lnSpc>
                <a:spcPts val="4399"/>
              </a:lnSpc>
            </a:pPr>
            <a:r>
              <a:rPr lang="en-US" sz="3999" dirty="0">
                <a:solidFill>
                  <a:srgbClr val="FFFFFF"/>
                </a:solidFill>
                <a:latin typeface="National 2" panose="020B0504030502020203" pitchFamily="34" charset="0"/>
              </a:rPr>
              <a:t>Visit Us In Person: Parkhurst Hall, Garden Level</a:t>
            </a:r>
          </a:p>
          <a:p>
            <a:pPr>
              <a:lnSpc>
                <a:spcPts val="4399"/>
              </a:lnSpc>
            </a:pPr>
            <a:r>
              <a:rPr lang="en-US" sz="3999" dirty="0">
                <a:solidFill>
                  <a:srgbClr val="FFFFFF"/>
                </a:solidFill>
                <a:latin typeface="National 2" panose="020B0504030502020203" pitchFamily="34" charset="0"/>
              </a:rPr>
              <a:t>Call us at: 603-646-0922</a:t>
            </a:r>
          </a:p>
        </p:txBody>
      </p:sp>
      <p:sp>
        <p:nvSpPr>
          <p:cNvPr id="10" name="TextBox 10"/>
          <p:cNvSpPr txBox="1"/>
          <p:nvPr/>
        </p:nvSpPr>
        <p:spPr>
          <a:xfrm>
            <a:off x="3480653" y="5979843"/>
            <a:ext cx="11388388" cy="1128514"/>
          </a:xfrm>
          <a:prstGeom prst="rect">
            <a:avLst/>
          </a:prstGeom>
        </p:spPr>
        <p:txBody>
          <a:bodyPr lIns="0" tIns="0" rIns="0" bIns="0" rtlCol="0" anchor="t">
            <a:spAutoFit/>
          </a:bodyPr>
          <a:lstStyle/>
          <a:p>
            <a:pPr marL="0" lvl="0" indent="0">
              <a:lnSpc>
                <a:spcPts val="4399"/>
              </a:lnSpc>
              <a:spcBef>
                <a:spcPct val="0"/>
              </a:spcBef>
            </a:pPr>
            <a:r>
              <a:rPr lang="en-US" sz="3999" dirty="0">
                <a:solidFill>
                  <a:srgbClr val="FFFFFF"/>
                </a:solidFill>
                <a:latin typeface="National 2" panose="020B0504030502020203" pitchFamily="34" charset="0"/>
              </a:rPr>
              <a:t>Website: </a:t>
            </a:r>
            <a:r>
              <a:rPr lang="en-US" sz="3999" dirty="0">
                <a:solidFill>
                  <a:schemeClr val="bg1"/>
                </a:solidFill>
                <a:latin typeface="National 2" panose="020B0504030502020203" pitchFamily="34" charset="0"/>
                <a:hlinkClick r:id="rId10">
                  <a:extLst>
                    <a:ext uri="{A12FA001-AC4F-418D-AE19-62706E023703}">
                      <ahyp:hlinkClr xmlns:ahyp="http://schemas.microsoft.com/office/drawing/2018/hyperlinkcolor" val="tx"/>
                    </a:ext>
                  </a:extLst>
                </a:hlinkClick>
              </a:rPr>
              <a:t>https://www.eoatix.dartmouth.edu</a:t>
            </a:r>
            <a:endParaRPr lang="en-US" sz="3999" dirty="0">
              <a:solidFill>
                <a:schemeClr val="bg1"/>
              </a:solidFill>
              <a:latin typeface="National 2" panose="020B0504030502020203" pitchFamily="34" charset="0"/>
            </a:endParaRPr>
          </a:p>
          <a:p>
            <a:pPr marL="0" lvl="0" indent="0">
              <a:lnSpc>
                <a:spcPts val="4399"/>
              </a:lnSpc>
              <a:spcBef>
                <a:spcPct val="0"/>
              </a:spcBef>
            </a:pPr>
            <a:r>
              <a:rPr lang="en-US" sz="3999" dirty="0">
                <a:solidFill>
                  <a:schemeClr val="bg1"/>
                </a:solidFill>
                <a:latin typeface="National 2" panose="020B0504030502020203" pitchFamily="34" charset="0"/>
              </a:rPr>
              <a:t>And at: </a:t>
            </a:r>
            <a:r>
              <a:rPr lang="en-US" sz="3999" dirty="0">
                <a:solidFill>
                  <a:schemeClr val="bg1"/>
                </a:solidFill>
                <a:latin typeface="National 2" panose="020B0504030502020203" pitchFamily="34" charset="0"/>
                <a:hlinkClick r:id="rId11">
                  <a:extLst>
                    <a:ext uri="{A12FA001-AC4F-418D-AE19-62706E023703}">
                      <ahyp:hlinkClr xmlns:ahyp="http://schemas.microsoft.com/office/drawing/2018/hyperlinkcolor" val="tx"/>
                    </a:ext>
                  </a:extLst>
                </a:hlinkClick>
              </a:rPr>
              <a:t>www.Sexual-Respect.Dartmouth.edu</a:t>
            </a:r>
            <a:endParaRPr lang="en-US" sz="3999" dirty="0">
              <a:solidFill>
                <a:schemeClr val="bg1"/>
              </a:solidFill>
              <a:latin typeface="National 2" panose="020B0504030502020203" pitchFamily="34" charset="0"/>
            </a:endParaRPr>
          </a:p>
        </p:txBody>
      </p:sp>
      <p:sp>
        <p:nvSpPr>
          <p:cNvPr id="11" name="TextBox 11"/>
          <p:cNvSpPr txBox="1"/>
          <p:nvPr/>
        </p:nvSpPr>
        <p:spPr>
          <a:xfrm>
            <a:off x="3480652" y="7745143"/>
            <a:ext cx="14959748" cy="1692771"/>
          </a:xfrm>
          <a:prstGeom prst="rect">
            <a:avLst/>
          </a:prstGeom>
        </p:spPr>
        <p:txBody>
          <a:bodyPr wrap="square" lIns="0" tIns="0" rIns="0" bIns="0" rtlCol="0" anchor="t">
            <a:spAutoFit/>
          </a:bodyPr>
          <a:lstStyle/>
          <a:p>
            <a:pPr marL="0" lvl="0" indent="0">
              <a:lnSpc>
                <a:spcPts val="4399"/>
              </a:lnSpc>
              <a:spcBef>
                <a:spcPct val="0"/>
              </a:spcBef>
            </a:pPr>
            <a:r>
              <a:rPr lang="en-US" sz="3999" dirty="0">
                <a:solidFill>
                  <a:srgbClr val="FFFFFF"/>
                </a:solidFill>
                <a:latin typeface="National 2" panose="020B0504030502020203" pitchFamily="34" charset="0"/>
              </a:rPr>
              <a:t>Email: </a:t>
            </a:r>
            <a:r>
              <a:rPr lang="en-US" sz="3600" dirty="0">
                <a:solidFill>
                  <a:schemeClr val="bg1"/>
                </a:solidFill>
                <a:latin typeface="National 2" panose="020B0504030502020203" pitchFamily="34" charset="0"/>
                <a:hlinkClick r:id="rId12">
                  <a:extLst>
                    <a:ext uri="{A12FA001-AC4F-418D-AE19-62706E023703}">
                      <ahyp:hlinkClr xmlns:ahyp="http://schemas.microsoft.com/office/drawing/2018/hyperlinkcolor" val="tx"/>
                    </a:ext>
                  </a:extLst>
                </a:hlinkClick>
              </a:rPr>
              <a:t>equal.opportunity.accessibility.and.title.ix.@dartmouth.edu</a:t>
            </a:r>
            <a:endParaRPr lang="en-US" sz="3999" dirty="0">
              <a:solidFill>
                <a:schemeClr val="bg1"/>
              </a:solidFill>
              <a:latin typeface="National 2" panose="020B0504030502020203" pitchFamily="34" charset="0"/>
            </a:endParaRPr>
          </a:p>
          <a:p>
            <a:pPr marL="0" lvl="0" indent="0">
              <a:lnSpc>
                <a:spcPts val="4399"/>
              </a:lnSpc>
              <a:spcBef>
                <a:spcPct val="0"/>
              </a:spcBef>
            </a:pPr>
            <a:r>
              <a:rPr lang="en-US" sz="3999" dirty="0">
                <a:solidFill>
                  <a:schemeClr val="bg1"/>
                </a:solidFill>
                <a:latin typeface="National 2" panose="020B0504030502020203" pitchFamily="34" charset="0"/>
              </a:rPr>
              <a:t>And at: </a:t>
            </a:r>
            <a:r>
              <a:rPr lang="en-US" sz="3999" dirty="0">
                <a:solidFill>
                  <a:schemeClr val="bg1"/>
                </a:solidFill>
                <a:latin typeface="National 2" panose="020B0504030502020203" pitchFamily="34" charset="0"/>
                <a:hlinkClick r:id="rId13">
                  <a:extLst>
                    <a:ext uri="{A12FA001-AC4F-418D-AE19-62706E023703}">
                      <ahyp:hlinkClr xmlns:ahyp="http://schemas.microsoft.com/office/drawing/2018/hyperlinkcolor" val="tx"/>
                    </a:ext>
                  </a:extLst>
                </a:hlinkClick>
              </a:rPr>
              <a:t>TitleIX@dartmouth.edu</a:t>
            </a:r>
            <a:endParaRPr lang="en-US" sz="3999" dirty="0">
              <a:solidFill>
                <a:schemeClr val="bg1"/>
              </a:solidFill>
              <a:latin typeface="National 2" panose="020B0504030502020203" pitchFamily="34" charset="0"/>
            </a:endParaRPr>
          </a:p>
          <a:p>
            <a:pPr marL="0" lvl="0" indent="0">
              <a:lnSpc>
                <a:spcPts val="4399"/>
              </a:lnSpc>
              <a:spcBef>
                <a:spcPct val="0"/>
              </a:spcBef>
            </a:pPr>
            <a:endParaRPr lang="en-US" sz="3999" dirty="0">
              <a:solidFill>
                <a:srgbClr val="FFFFFF"/>
              </a:solidFill>
              <a:latin typeface="National 2" panose="020B0504030502020203"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2312B"/>
        </a:solidFill>
        <a:effectLst/>
      </p:bgPr>
    </p:bg>
    <p:spTree>
      <p:nvGrpSpPr>
        <p:cNvPr id="1" name=""/>
        <p:cNvGrpSpPr/>
        <p:nvPr/>
      </p:nvGrpSpPr>
      <p:grpSpPr>
        <a:xfrm>
          <a:off x="0" y="0"/>
          <a:ext cx="0" cy="0"/>
          <a:chOff x="0" y="0"/>
          <a:chExt cx="0" cy="0"/>
        </a:xfrm>
      </p:grpSpPr>
      <p:sp>
        <p:nvSpPr>
          <p:cNvPr id="2" name="TextBox 2"/>
          <p:cNvSpPr txBox="1"/>
          <p:nvPr/>
        </p:nvSpPr>
        <p:spPr>
          <a:xfrm>
            <a:off x="10190119" y="1137048"/>
            <a:ext cx="5270895" cy="1231106"/>
          </a:xfrm>
          <a:prstGeom prst="rect">
            <a:avLst/>
          </a:prstGeom>
        </p:spPr>
        <p:txBody>
          <a:bodyPr lIns="0" tIns="0" rIns="0" bIns="0" rtlCol="0" anchor="t">
            <a:spAutoFit/>
          </a:bodyPr>
          <a:lstStyle/>
          <a:p>
            <a:pPr marL="0" lvl="0" indent="0" algn="l">
              <a:lnSpc>
                <a:spcPts val="9600"/>
              </a:lnSpc>
              <a:spcBef>
                <a:spcPct val="0"/>
              </a:spcBef>
            </a:pPr>
            <a:r>
              <a:rPr lang="en-US" sz="8000" b="1" dirty="0">
                <a:solidFill>
                  <a:srgbClr val="FFFFFF"/>
                </a:solidFill>
                <a:latin typeface="National 2" panose="020B0504030502020203" pitchFamily="34" charset="0"/>
              </a:rPr>
              <a:t>Agenda</a:t>
            </a:r>
          </a:p>
        </p:txBody>
      </p:sp>
      <p:sp>
        <p:nvSpPr>
          <p:cNvPr id="3" name="TextBox 3"/>
          <p:cNvSpPr txBox="1"/>
          <p:nvPr/>
        </p:nvSpPr>
        <p:spPr>
          <a:xfrm>
            <a:off x="9823732" y="1584723"/>
            <a:ext cx="8097881" cy="8086637"/>
          </a:xfrm>
          <a:prstGeom prst="rect">
            <a:avLst/>
          </a:prstGeom>
        </p:spPr>
        <p:txBody>
          <a:bodyPr lIns="0" tIns="0" rIns="0" bIns="0" rtlCol="0" anchor="t">
            <a:spAutoFit/>
          </a:bodyPr>
          <a:lstStyle/>
          <a:p>
            <a:pPr>
              <a:lnSpc>
                <a:spcPts val="7072"/>
              </a:lnSpc>
            </a:pPr>
            <a:endParaRPr dirty="0">
              <a:latin typeface="National 2" panose="020B0504030502020203" pitchFamily="34" charset="0"/>
            </a:endParaRPr>
          </a:p>
          <a:p>
            <a:pPr marL="763488" lvl="1" indent="-381744">
              <a:lnSpc>
                <a:spcPts val="7072"/>
              </a:lnSpc>
              <a:buFont typeface="Arial"/>
              <a:buChar char="•"/>
            </a:pPr>
            <a:r>
              <a:rPr lang="en-US" sz="3536" dirty="0">
                <a:solidFill>
                  <a:srgbClr val="FFFFFF"/>
                </a:solidFill>
                <a:latin typeface="National 2" panose="020B0504030502020203" pitchFamily="34" charset="0"/>
              </a:rPr>
              <a:t>The Work of our Office</a:t>
            </a:r>
          </a:p>
          <a:p>
            <a:pPr marL="763488" lvl="1" indent="-381744">
              <a:lnSpc>
                <a:spcPts val="7072"/>
              </a:lnSpc>
              <a:buFont typeface="Arial"/>
              <a:buChar char="•"/>
            </a:pPr>
            <a:r>
              <a:rPr lang="en-US" sz="3536" dirty="0">
                <a:solidFill>
                  <a:srgbClr val="FFFFFF"/>
                </a:solidFill>
                <a:latin typeface="National 2" panose="020B0504030502020203" pitchFamily="34" charset="0"/>
              </a:rPr>
              <a:t>Equal </a:t>
            </a:r>
            <a:r>
              <a:rPr lang="en-US" sz="3536">
                <a:solidFill>
                  <a:srgbClr val="FFFFFF"/>
                </a:solidFill>
                <a:latin typeface="National 2" panose="020B0504030502020203" pitchFamily="34" charset="0"/>
              </a:rPr>
              <a:t>Opportunity and Accessibility</a:t>
            </a:r>
            <a:endParaRPr lang="en-US" sz="3536" dirty="0">
              <a:solidFill>
                <a:srgbClr val="FFFFFF"/>
              </a:solidFill>
              <a:latin typeface="National 2" panose="020B0504030502020203" pitchFamily="34" charset="0"/>
            </a:endParaRPr>
          </a:p>
          <a:p>
            <a:pPr marL="763488" lvl="1" indent="-381744">
              <a:lnSpc>
                <a:spcPts val="7072"/>
              </a:lnSpc>
              <a:buFont typeface="Arial"/>
              <a:buChar char="•"/>
            </a:pPr>
            <a:r>
              <a:rPr lang="en-US" sz="3536" dirty="0">
                <a:solidFill>
                  <a:srgbClr val="FFFFFF"/>
                </a:solidFill>
                <a:latin typeface="National 2" panose="020B0504030502020203" pitchFamily="34" charset="0"/>
              </a:rPr>
              <a:t>Title IX</a:t>
            </a:r>
          </a:p>
          <a:p>
            <a:pPr marL="1526975" lvl="2" indent="-508992">
              <a:lnSpc>
                <a:spcPts val="7072"/>
              </a:lnSpc>
              <a:buFont typeface="Arial"/>
              <a:buChar char="⚬"/>
            </a:pPr>
            <a:r>
              <a:rPr lang="en-US" sz="3536" dirty="0">
                <a:solidFill>
                  <a:srgbClr val="FFFFFF"/>
                </a:solidFill>
                <a:latin typeface="National 2" panose="020B0504030502020203" pitchFamily="34" charset="0"/>
              </a:rPr>
              <a:t>Governing Policies</a:t>
            </a:r>
          </a:p>
          <a:p>
            <a:pPr marL="763488" lvl="1" indent="-381744">
              <a:lnSpc>
                <a:spcPts val="7072"/>
              </a:lnSpc>
              <a:buFont typeface="Arial"/>
              <a:buChar char="•"/>
            </a:pPr>
            <a:r>
              <a:rPr lang="en-US" sz="3536" dirty="0">
                <a:solidFill>
                  <a:srgbClr val="FFFFFF"/>
                </a:solidFill>
                <a:latin typeface="National 2" panose="020B0504030502020203" pitchFamily="34" charset="0"/>
              </a:rPr>
              <a:t>Your Role in Preventing/Addressing Misconduct </a:t>
            </a:r>
          </a:p>
          <a:p>
            <a:pPr marL="763488" lvl="1" indent="-381744">
              <a:lnSpc>
                <a:spcPts val="7072"/>
              </a:lnSpc>
              <a:buFont typeface="Arial"/>
              <a:buChar char="•"/>
            </a:pPr>
            <a:r>
              <a:rPr lang="en-US" sz="3536" dirty="0">
                <a:solidFill>
                  <a:srgbClr val="FFFFFF"/>
                </a:solidFill>
                <a:latin typeface="National 2" panose="020B0504030502020203" pitchFamily="34" charset="0"/>
              </a:rPr>
              <a:t>Contact Information</a:t>
            </a:r>
          </a:p>
          <a:p>
            <a:pPr algn="l">
              <a:lnSpc>
                <a:spcPts val="7072"/>
              </a:lnSpc>
            </a:pPr>
            <a:endParaRPr lang="en-US" sz="3536" dirty="0">
              <a:solidFill>
                <a:srgbClr val="FFFFFF"/>
              </a:solidFill>
              <a:latin typeface="National 2 2"/>
            </a:endParaRPr>
          </a:p>
        </p:txBody>
      </p:sp>
      <p:grpSp>
        <p:nvGrpSpPr>
          <p:cNvPr id="4" name="Group 4"/>
          <p:cNvGrpSpPr/>
          <p:nvPr/>
        </p:nvGrpSpPr>
        <p:grpSpPr>
          <a:xfrm>
            <a:off x="10190119" y="450519"/>
            <a:ext cx="7365109" cy="578181"/>
            <a:chOff x="0" y="0"/>
            <a:chExt cx="9820145" cy="770908"/>
          </a:xfrm>
        </p:grpSpPr>
        <p:pic>
          <p:nvPicPr>
            <p:cNvPr id="5" name="Picture 5"/>
            <p:cNvPicPr>
              <a:picLocks noChangeAspect="1"/>
            </p:cNvPicPr>
            <p:nvPr/>
          </p:nvPicPr>
          <p:blipFill>
            <a:blip r:embed="rId3"/>
            <a:srcRect/>
            <a:stretch>
              <a:fillRect/>
            </a:stretch>
          </p:blipFill>
          <p:spPr>
            <a:xfrm>
              <a:off x="0" y="0"/>
              <a:ext cx="753797" cy="770908"/>
            </a:xfrm>
            <a:prstGeom prst="rect">
              <a:avLst/>
            </a:prstGeom>
          </p:spPr>
        </p:pic>
        <p:sp>
          <p:nvSpPr>
            <p:cNvPr id="6" name="TextBox 6"/>
            <p:cNvSpPr txBox="1"/>
            <p:nvPr/>
          </p:nvSpPr>
          <p:spPr>
            <a:xfrm>
              <a:off x="912311" y="120345"/>
              <a:ext cx="8907834" cy="484151"/>
            </a:xfrm>
            <a:prstGeom prst="rect">
              <a:avLst/>
            </a:prstGeom>
          </p:spPr>
          <p:txBody>
            <a:bodyPr lIns="0" tIns="0" rIns="0" bIns="0" rtlCol="0" anchor="t">
              <a:spAutoFit/>
            </a:bodyPr>
            <a:lstStyle/>
            <a:p>
              <a:pPr>
                <a:lnSpc>
                  <a:spcPts val="3080"/>
                </a:lnSpc>
              </a:pPr>
              <a:r>
                <a:rPr lang="en-US" sz="2000" dirty="0">
                  <a:solidFill>
                    <a:srgbClr val="FFFFFF"/>
                  </a:solidFill>
                  <a:latin typeface="National 2" panose="020B0504030502020203" pitchFamily="34" charset="0"/>
                </a:rPr>
                <a:t>Equal Opportunity, Accessibility and Title IX</a:t>
              </a:r>
            </a:p>
          </p:txBody>
        </p:sp>
      </p:grpSp>
      <p:pic>
        <p:nvPicPr>
          <p:cNvPr id="7" name="Picture 7"/>
          <p:cNvPicPr>
            <a:picLocks noChangeAspect="1"/>
          </p:cNvPicPr>
          <p:nvPr/>
        </p:nvPicPr>
        <p:blipFill>
          <a:blip r:embed="rId4"/>
          <a:srcRect r="37208"/>
          <a:stretch>
            <a:fillRect/>
          </a:stretch>
        </p:blipFill>
        <p:spPr>
          <a:xfrm>
            <a:off x="1570767" y="1937148"/>
            <a:ext cx="7573233" cy="713722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extBox 2"/>
          <p:cNvSpPr txBox="1"/>
          <p:nvPr/>
        </p:nvSpPr>
        <p:spPr>
          <a:xfrm>
            <a:off x="2209800" y="1398332"/>
            <a:ext cx="14084886" cy="1231106"/>
          </a:xfrm>
          <a:prstGeom prst="rect">
            <a:avLst/>
          </a:prstGeom>
        </p:spPr>
        <p:txBody>
          <a:bodyPr lIns="0" tIns="0" rIns="0" bIns="0" rtlCol="0" anchor="t">
            <a:spAutoFit/>
          </a:bodyPr>
          <a:lstStyle/>
          <a:p>
            <a:pPr marL="0" lvl="0" indent="0" algn="ctr">
              <a:lnSpc>
                <a:spcPts val="9600"/>
              </a:lnSpc>
              <a:spcBef>
                <a:spcPct val="0"/>
              </a:spcBef>
            </a:pPr>
            <a:r>
              <a:rPr lang="en-US" sz="8000" b="1" dirty="0">
                <a:solidFill>
                  <a:srgbClr val="12312B"/>
                </a:solidFill>
                <a:latin typeface="National 2 Medium" panose="020B0604030502020203" pitchFamily="34" charset="0"/>
              </a:rPr>
              <a:t>The Work of the EOATIX</a:t>
            </a:r>
          </a:p>
        </p:txBody>
      </p:sp>
      <p:grpSp>
        <p:nvGrpSpPr>
          <p:cNvPr id="8" name="Group 8"/>
          <p:cNvGrpSpPr/>
          <p:nvPr/>
        </p:nvGrpSpPr>
        <p:grpSpPr>
          <a:xfrm>
            <a:off x="1525053" y="7483611"/>
            <a:ext cx="15237893" cy="1017900"/>
            <a:chOff x="0" y="0"/>
            <a:chExt cx="12325495" cy="823350"/>
          </a:xfrm>
        </p:grpSpPr>
        <p:sp>
          <p:nvSpPr>
            <p:cNvPr id="9" name="Freeform 9"/>
            <p:cNvSpPr/>
            <p:nvPr/>
          </p:nvSpPr>
          <p:spPr>
            <a:xfrm>
              <a:off x="0" y="0"/>
              <a:ext cx="12325495" cy="823351"/>
            </a:xfrm>
            <a:custGeom>
              <a:avLst/>
              <a:gdLst/>
              <a:ahLst/>
              <a:cxnLst/>
              <a:rect l="l" t="t" r="r" b="b"/>
              <a:pathLst>
                <a:path w="12325495" h="823351">
                  <a:moveTo>
                    <a:pt x="12201035" y="823350"/>
                  </a:moveTo>
                  <a:lnTo>
                    <a:pt x="124460" y="823350"/>
                  </a:lnTo>
                  <a:cubicBezTo>
                    <a:pt x="55880" y="823350"/>
                    <a:pt x="0" y="767470"/>
                    <a:pt x="0" y="698890"/>
                  </a:cubicBezTo>
                  <a:lnTo>
                    <a:pt x="0" y="124460"/>
                  </a:lnTo>
                  <a:cubicBezTo>
                    <a:pt x="0" y="55880"/>
                    <a:pt x="55880" y="0"/>
                    <a:pt x="124460" y="0"/>
                  </a:cubicBezTo>
                  <a:lnTo>
                    <a:pt x="12201035" y="0"/>
                  </a:lnTo>
                  <a:cubicBezTo>
                    <a:pt x="12269615" y="0"/>
                    <a:pt x="12325495" y="55880"/>
                    <a:pt x="12325495" y="124460"/>
                  </a:cubicBezTo>
                  <a:lnTo>
                    <a:pt x="12325495" y="698890"/>
                  </a:lnTo>
                  <a:cubicBezTo>
                    <a:pt x="12325495" y="767470"/>
                    <a:pt x="12269615" y="823351"/>
                    <a:pt x="12201035" y="823351"/>
                  </a:cubicBezTo>
                  <a:close/>
                </a:path>
              </a:pathLst>
            </a:custGeom>
            <a:solidFill>
              <a:srgbClr val="0D1E1C"/>
            </a:solidFill>
          </p:spPr>
          <p:txBody>
            <a:bodyPr/>
            <a:lstStyle/>
            <a:p>
              <a:endParaRPr lang="en-US"/>
            </a:p>
          </p:txBody>
        </p:sp>
      </p:grpSp>
      <p:grpSp>
        <p:nvGrpSpPr>
          <p:cNvPr id="10" name="Group 10"/>
          <p:cNvGrpSpPr/>
          <p:nvPr/>
        </p:nvGrpSpPr>
        <p:grpSpPr>
          <a:xfrm>
            <a:off x="1525053" y="8619993"/>
            <a:ext cx="15237893" cy="1017900"/>
            <a:chOff x="0" y="0"/>
            <a:chExt cx="12325495" cy="823350"/>
          </a:xfrm>
        </p:grpSpPr>
        <p:sp>
          <p:nvSpPr>
            <p:cNvPr id="11" name="Freeform 11"/>
            <p:cNvSpPr/>
            <p:nvPr/>
          </p:nvSpPr>
          <p:spPr>
            <a:xfrm>
              <a:off x="0" y="0"/>
              <a:ext cx="12325495" cy="823351"/>
            </a:xfrm>
            <a:custGeom>
              <a:avLst/>
              <a:gdLst/>
              <a:ahLst/>
              <a:cxnLst/>
              <a:rect l="l" t="t" r="r" b="b"/>
              <a:pathLst>
                <a:path w="12325495" h="823351">
                  <a:moveTo>
                    <a:pt x="12201035" y="823350"/>
                  </a:moveTo>
                  <a:lnTo>
                    <a:pt x="124460" y="823350"/>
                  </a:lnTo>
                  <a:cubicBezTo>
                    <a:pt x="55880" y="823350"/>
                    <a:pt x="0" y="767470"/>
                    <a:pt x="0" y="698890"/>
                  </a:cubicBezTo>
                  <a:lnTo>
                    <a:pt x="0" y="124460"/>
                  </a:lnTo>
                  <a:cubicBezTo>
                    <a:pt x="0" y="55880"/>
                    <a:pt x="55880" y="0"/>
                    <a:pt x="124460" y="0"/>
                  </a:cubicBezTo>
                  <a:lnTo>
                    <a:pt x="12201035" y="0"/>
                  </a:lnTo>
                  <a:cubicBezTo>
                    <a:pt x="12269615" y="0"/>
                    <a:pt x="12325495" y="55880"/>
                    <a:pt x="12325495" y="124460"/>
                  </a:cubicBezTo>
                  <a:lnTo>
                    <a:pt x="12325495" y="698890"/>
                  </a:lnTo>
                  <a:cubicBezTo>
                    <a:pt x="12325495" y="767470"/>
                    <a:pt x="12269615" y="823351"/>
                    <a:pt x="12201035" y="823351"/>
                  </a:cubicBezTo>
                  <a:close/>
                </a:path>
              </a:pathLst>
            </a:custGeom>
            <a:solidFill>
              <a:srgbClr val="0D1E1C"/>
            </a:solidFill>
          </p:spPr>
          <p:txBody>
            <a:bodyPr/>
            <a:lstStyle/>
            <a:p>
              <a:endParaRPr lang="en-US"/>
            </a:p>
          </p:txBody>
        </p:sp>
      </p:grpSp>
      <p:sp>
        <p:nvSpPr>
          <p:cNvPr id="12" name="TextBox 12"/>
          <p:cNvSpPr txBox="1"/>
          <p:nvPr/>
        </p:nvSpPr>
        <p:spPr>
          <a:xfrm>
            <a:off x="2060740" y="7584184"/>
            <a:ext cx="14096171" cy="501419"/>
          </a:xfrm>
          <a:prstGeom prst="rect">
            <a:avLst/>
          </a:prstGeom>
        </p:spPr>
        <p:txBody>
          <a:bodyPr lIns="0" tIns="0" rIns="0" bIns="0" rtlCol="0" anchor="t">
            <a:spAutoFit/>
          </a:bodyPr>
          <a:lstStyle/>
          <a:p>
            <a:pPr algn="ctr">
              <a:lnSpc>
                <a:spcPts val="4200"/>
              </a:lnSpc>
              <a:spcBef>
                <a:spcPct val="0"/>
              </a:spcBef>
            </a:pPr>
            <a:r>
              <a:rPr lang="en-US" sz="3000" dirty="0">
                <a:solidFill>
                  <a:srgbClr val="FFFFFF"/>
                </a:solidFill>
                <a:latin typeface="National 2" panose="020B0504030502020203" pitchFamily="34" charset="0"/>
              </a:rPr>
              <a:t>Training and Professional Development </a:t>
            </a:r>
          </a:p>
        </p:txBody>
      </p:sp>
      <p:sp>
        <p:nvSpPr>
          <p:cNvPr id="13" name="TextBox 13"/>
          <p:cNvSpPr txBox="1"/>
          <p:nvPr/>
        </p:nvSpPr>
        <p:spPr>
          <a:xfrm>
            <a:off x="1841630" y="8765468"/>
            <a:ext cx="14096171" cy="501419"/>
          </a:xfrm>
          <a:prstGeom prst="rect">
            <a:avLst/>
          </a:prstGeom>
        </p:spPr>
        <p:txBody>
          <a:bodyPr lIns="0" tIns="0" rIns="0" bIns="0" rtlCol="0" anchor="t">
            <a:spAutoFit/>
          </a:bodyPr>
          <a:lstStyle/>
          <a:p>
            <a:pPr algn="ctr">
              <a:lnSpc>
                <a:spcPts val="4200"/>
              </a:lnSpc>
              <a:spcBef>
                <a:spcPct val="0"/>
              </a:spcBef>
            </a:pPr>
            <a:r>
              <a:rPr lang="en-US" sz="3000" dirty="0">
                <a:solidFill>
                  <a:srgbClr val="FFFFFF"/>
                </a:solidFill>
                <a:latin typeface="National 2" panose="020B0504030502020203" pitchFamily="34" charset="0"/>
              </a:rPr>
              <a:t>Data Analysis and Reporting </a:t>
            </a:r>
          </a:p>
        </p:txBody>
      </p:sp>
      <p:grpSp>
        <p:nvGrpSpPr>
          <p:cNvPr id="19" name="Group 8">
            <a:extLst>
              <a:ext uri="{FF2B5EF4-FFF2-40B4-BE49-F238E27FC236}">
                <a16:creationId xmlns:a16="http://schemas.microsoft.com/office/drawing/2014/main" id="{8952F786-200D-F83A-F1BF-5D2F78BE507D}"/>
              </a:ext>
            </a:extLst>
          </p:cNvPr>
          <p:cNvGrpSpPr/>
          <p:nvPr/>
        </p:nvGrpSpPr>
        <p:grpSpPr>
          <a:xfrm>
            <a:off x="1525049" y="3939770"/>
            <a:ext cx="15237893" cy="1017900"/>
            <a:chOff x="0" y="0"/>
            <a:chExt cx="12325495" cy="823350"/>
          </a:xfrm>
        </p:grpSpPr>
        <p:sp>
          <p:nvSpPr>
            <p:cNvPr id="20" name="Freeform 9">
              <a:extLst>
                <a:ext uri="{FF2B5EF4-FFF2-40B4-BE49-F238E27FC236}">
                  <a16:creationId xmlns:a16="http://schemas.microsoft.com/office/drawing/2014/main" id="{16CA7390-E7D8-08B4-4AA0-A20691FF0325}"/>
                </a:ext>
              </a:extLst>
            </p:cNvPr>
            <p:cNvSpPr/>
            <p:nvPr/>
          </p:nvSpPr>
          <p:spPr>
            <a:xfrm>
              <a:off x="0" y="0"/>
              <a:ext cx="12325495" cy="823351"/>
            </a:xfrm>
            <a:custGeom>
              <a:avLst/>
              <a:gdLst/>
              <a:ahLst/>
              <a:cxnLst/>
              <a:rect l="l" t="t" r="r" b="b"/>
              <a:pathLst>
                <a:path w="12325495" h="823351">
                  <a:moveTo>
                    <a:pt x="12201035" y="823350"/>
                  </a:moveTo>
                  <a:lnTo>
                    <a:pt x="124460" y="823350"/>
                  </a:lnTo>
                  <a:cubicBezTo>
                    <a:pt x="55880" y="823350"/>
                    <a:pt x="0" y="767470"/>
                    <a:pt x="0" y="698890"/>
                  </a:cubicBezTo>
                  <a:lnTo>
                    <a:pt x="0" y="124460"/>
                  </a:lnTo>
                  <a:cubicBezTo>
                    <a:pt x="0" y="55880"/>
                    <a:pt x="55880" y="0"/>
                    <a:pt x="124460" y="0"/>
                  </a:cubicBezTo>
                  <a:lnTo>
                    <a:pt x="12201035" y="0"/>
                  </a:lnTo>
                  <a:cubicBezTo>
                    <a:pt x="12269615" y="0"/>
                    <a:pt x="12325495" y="55880"/>
                    <a:pt x="12325495" y="124460"/>
                  </a:cubicBezTo>
                  <a:lnTo>
                    <a:pt x="12325495" y="698890"/>
                  </a:lnTo>
                  <a:cubicBezTo>
                    <a:pt x="12325495" y="767470"/>
                    <a:pt x="12269615" y="823351"/>
                    <a:pt x="12201035" y="823351"/>
                  </a:cubicBezTo>
                  <a:close/>
                </a:path>
              </a:pathLst>
            </a:custGeom>
            <a:solidFill>
              <a:srgbClr val="0D1E1C"/>
            </a:solidFill>
          </p:spPr>
          <p:txBody>
            <a:bodyPr/>
            <a:lstStyle/>
            <a:p>
              <a:endParaRPr lang="en-US"/>
            </a:p>
          </p:txBody>
        </p:sp>
      </p:grpSp>
      <p:grpSp>
        <p:nvGrpSpPr>
          <p:cNvPr id="21" name="Group 8">
            <a:extLst>
              <a:ext uri="{FF2B5EF4-FFF2-40B4-BE49-F238E27FC236}">
                <a16:creationId xmlns:a16="http://schemas.microsoft.com/office/drawing/2014/main" id="{AB5F2B1F-83BD-16BB-CF27-9A66BAEE3BE1}"/>
              </a:ext>
            </a:extLst>
          </p:cNvPr>
          <p:cNvGrpSpPr/>
          <p:nvPr/>
        </p:nvGrpSpPr>
        <p:grpSpPr>
          <a:xfrm>
            <a:off x="1525049" y="5161266"/>
            <a:ext cx="15237893" cy="1017900"/>
            <a:chOff x="0" y="0"/>
            <a:chExt cx="12325495" cy="823350"/>
          </a:xfrm>
        </p:grpSpPr>
        <p:sp>
          <p:nvSpPr>
            <p:cNvPr id="22" name="Freeform 9">
              <a:extLst>
                <a:ext uri="{FF2B5EF4-FFF2-40B4-BE49-F238E27FC236}">
                  <a16:creationId xmlns:a16="http://schemas.microsoft.com/office/drawing/2014/main" id="{C2E21596-EA65-E8AC-38C5-F4F4A6E3E98A}"/>
                </a:ext>
              </a:extLst>
            </p:cNvPr>
            <p:cNvSpPr/>
            <p:nvPr/>
          </p:nvSpPr>
          <p:spPr>
            <a:xfrm>
              <a:off x="0" y="0"/>
              <a:ext cx="12325495" cy="823351"/>
            </a:xfrm>
            <a:custGeom>
              <a:avLst/>
              <a:gdLst/>
              <a:ahLst/>
              <a:cxnLst/>
              <a:rect l="l" t="t" r="r" b="b"/>
              <a:pathLst>
                <a:path w="12325495" h="823351">
                  <a:moveTo>
                    <a:pt x="12201035" y="823350"/>
                  </a:moveTo>
                  <a:lnTo>
                    <a:pt x="124460" y="823350"/>
                  </a:lnTo>
                  <a:cubicBezTo>
                    <a:pt x="55880" y="823350"/>
                    <a:pt x="0" y="767470"/>
                    <a:pt x="0" y="698890"/>
                  </a:cubicBezTo>
                  <a:lnTo>
                    <a:pt x="0" y="124460"/>
                  </a:lnTo>
                  <a:cubicBezTo>
                    <a:pt x="0" y="55880"/>
                    <a:pt x="55880" y="0"/>
                    <a:pt x="124460" y="0"/>
                  </a:cubicBezTo>
                  <a:lnTo>
                    <a:pt x="12201035" y="0"/>
                  </a:lnTo>
                  <a:cubicBezTo>
                    <a:pt x="12269615" y="0"/>
                    <a:pt x="12325495" y="55880"/>
                    <a:pt x="12325495" y="124460"/>
                  </a:cubicBezTo>
                  <a:lnTo>
                    <a:pt x="12325495" y="698890"/>
                  </a:lnTo>
                  <a:cubicBezTo>
                    <a:pt x="12325495" y="767470"/>
                    <a:pt x="12269615" y="823351"/>
                    <a:pt x="12201035" y="823351"/>
                  </a:cubicBezTo>
                  <a:close/>
                </a:path>
              </a:pathLst>
            </a:custGeom>
            <a:solidFill>
              <a:srgbClr val="0D1E1C"/>
            </a:solidFill>
          </p:spPr>
          <p:txBody>
            <a:bodyPr/>
            <a:lstStyle/>
            <a:p>
              <a:endParaRPr lang="en-US"/>
            </a:p>
          </p:txBody>
        </p:sp>
      </p:grpSp>
      <p:grpSp>
        <p:nvGrpSpPr>
          <p:cNvPr id="23" name="Group 8">
            <a:extLst>
              <a:ext uri="{FF2B5EF4-FFF2-40B4-BE49-F238E27FC236}">
                <a16:creationId xmlns:a16="http://schemas.microsoft.com/office/drawing/2014/main" id="{30A2AE32-11C5-FEB3-991C-D6765E45F5A1}"/>
              </a:ext>
            </a:extLst>
          </p:cNvPr>
          <p:cNvGrpSpPr/>
          <p:nvPr/>
        </p:nvGrpSpPr>
        <p:grpSpPr>
          <a:xfrm>
            <a:off x="1525050" y="6347230"/>
            <a:ext cx="15237893" cy="1017900"/>
            <a:chOff x="0" y="0"/>
            <a:chExt cx="12325495" cy="823350"/>
          </a:xfrm>
        </p:grpSpPr>
        <p:sp>
          <p:nvSpPr>
            <p:cNvPr id="24" name="Freeform 9">
              <a:extLst>
                <a:ext uri="{FF2B5EF4-FFF2-40B4-BE49-F238E27FC236}">
                  <a16:creationId xmlns:a16="http://schemas.microsoft.com/office/drawing/2014/main" id="{8C64FF68-C8E1-CCD8-42A0-B6E83192D487}"/>
                </a:ext>
              </a:extLst>
            </p:cNvPr>
            <p:cNvSpPr/>
            <p:nvPr/>
          </p:nvSpPr>
          <p:spPr>
            <a:xfrm>
              <a:off x="0" y="0"/>
              <a:ext cx="12325495" cy="823351"/>
            </a:xfrm>
            <a:custGeom>
              <a:avLst/>
              <a:gdLst/>
              <a:ahLst/>
              <a:cxnLst/>
              <a:rect l="l" t="t" r="r" b="b"/>
              <a:pathLst>
                <a:path w="12325495" h="823351">
                  <a:moveTo>
                    <a:pt x="12201035" y="823350"/>
                  </a:moveTo>
                  <a:lnTo>
                    <a:pt x="124460" y="823350"/>
                  </a:lnTo>
                  <a:cubicBezTo>
                    <a:pt x="55880" y="823350"/>
                    <a:pt x="0" y="767470"/>
                    <a:pt x="0" y="698890"/>
                  </a:cubicBezTo>
                  <a:lnTo>
                    <a:pt x="0" y="124460"/>
                  </a:lnTo>
                  <a:cubicBezTo>
                    <a:pt x="0" y="55880"/>
                    <a:pt x="55880" y="0"/>
                    <a:pt x="124460" y="0"/>
                  </a:cubicBezTo>
                  <a:lnTo>
                    <a:pt x="12201035" y="0"/>
                  </a:lnTo>
                  <a:cubicBezTo>
                    <a:pt x="12269615" y="0"/>
                    <a:pt x="12325495" y="55880"/>
                    <a:pt x="12325495" y="124460"/>
                  </a:cubicBezTo>
                  <a:lnTo>
                    <a:pt x="12325495" y="698890"/>
                  </a:lnTo>
                  <a:cubicBezTo>
                    <a:pt x="12325495" y="767470"/>
                    <a:pt x="12269615" y="823351"/>
                    <a:pt x="12201035" y="823351"/>
                  </a:cubicBezTo>
                  <a:close/>
                </a:path>
              </a:pathLst>
            </a:custGeom>
            <a:solidFill>
              <a:srgbClr val="0D1E1C"/>
            </a:solidFill>
          </p:spPr>
          <p:txBody>
            <a:bodyPr/>
            <a:lstStyle/>
            <a:p>
              <a:endParaRPr lang="en-US"/>
            </a:p>
          </p:txBody>
        </p:sp>
      </p:grpSp>
      <p:sp>
        <p:nvSpPr>
          <p:cNvPr id="26" name="TextBox 25">
            <a:extLst>
              <a:ext uri="{FF2B5EF4-FFF2-40B4-BE49-F238E27FC236}">
                <a16:creationId xmlns:a16="http://schemas.microsoft.com/office/drawing/2014/main" id="{D4A93365-0764-BE9E-3B02-2E956BF4332D}"/>
              </a:ext>
            </a:extLst>
          </p:cNvPr>
          <p:cNvSpPr txBox="1"/>
          <p:nvPr/>
        </p:nvSpPr>
        <p:spPr>
          <a:xfrm>
            <a:off x="4571995" y="4141359"/>
            <a:ext cx="9144000" cy="600229"/>
          </a:xfrm>
          <a:prstGeom prst="rect">
            <a:avLst/>
          </a:prstGeom>
          <a:noFill/>
        </p:spPr>
        <p:txBody>
          <a:bodyPr wrap="square">
            <a:spAutoFit/>
          </a:bodyPr>
          <a:lstStyle/>
          <a:p>
            <a:pPr algn="ctr">
              <a:lnSpc>
                <a:spcPts val="4200"/>
              </a:lnSpc>
              <a:spcBef>
                <a:spcPct val="0"/>
              </a:spcBef>
            </a:pPr>
            <a:r>
              <a:rPr lang="en-US" sz="3200" dirty="0">
                <a:solidFill>
                  <a:srgbClr val="FFFFFF"/>
                </a:solidFill>
                <a:latin typeface="National 2" panose="020B0504030502020203" pitchFamily="34" charset="0"/>
              </a:rPr>
              <a:t>Title IX</a:t>
            </a:r>
            <a:endParaRPr lang="en-US" sz="1800" dirty="0">
              <a:solidFill>
                <a:srgbClr val="FFFFFF"/>
              </a:solidFill>
              <a:latin typeface="National 2" panose="020B0504030502020203" pitchFamily="34" charset="0"/>
            </a:endParaRPr>
          </a:p>
        </p:txBody>
      </p:sp>
      <p:sp>
        <p:nvSpPr>
          <p:cNvPr id="28" name="TextBox 27">
            <a:extLst>
              <a:ext uri="{FF2B5EF4-FFF2-40B4-BE49-F238E27FC236}">
                <a16:creationId xmlns:a16="http://schemas.microsoft.com/office/drawing/2014/main" id="{35CB2316-8F7B-20EC-72B4-C201F0577F41}"/>
              </a:ext>
            </a:extLst>
          </p:cNvPr>
          <p:cNvSpPr txBox="1"/>
          <p:nvPr/>
        </p:nvSpPr>
        <p:spPr>
          <a:xfrm>
            <a:off x="4536826" y="5354873"/>
            <a:ext cx="9144000" cy="600229"/>
          </a:xfrm>
          <a:prstGeom prst="rect">
            <a:avLst/>
          </a:prstGeom>
          <a:noFill/>
        </p:spPr>
        <p:txBody>
          <a:bodyPr wrap="square">
            <a:spAutoFit/>
          </a:bodyPr>
          <a:lstStyle/>
          <a:p>
            <a:pPr algn="ctr">
              <a:lnSpc>
                <a:spcPts val="4200"/>
              </a:lnSpc>
              <a:spcBef>
                <a:spcPct val="0"/>
              </a:spcBef>
            </a:pPr>
            <a:r>
              <a:rPr lang="en-US" sz="3200" dirty="0">
                <a:solidFill>
                  <a:srgbClr val="FFFFFF"/>
                </a:solidFill>
                <a:latin typeface="National 2" panose="020B0504030502020203" pitchFamily="34" charset="0"/>
              </a:rPr>
              <a:t>Equal Opportunity</a:t>
            </a:r>
            <a:endParaRPr lang="en-US" sz="1800" dirty="0">
              <a:solidFill>
                <a:srgbClr val="FFFFFF"/>
              </a:solidFill>
              <a:latin typeface="National 2" panose="020B0504030502020203" pitchFamily="34" charset="0"/>
            </a:endParaRPr>
          </a:p>
        </p:txBody>
      </p:sp>
      <p:sp>
        <p:nvSpPr>
          <p:cNvPr id="30" name="TextBox 29">
            <a:extLst>
              <a:ext uri="{FF2B5EF4-FFF2-40B4-BE49-F238E27FC236}">
                <a16:creationId xmlns:a16="http://schemas.microsoft.com/office/drawing/2014/main" id="{C74F71D9-FEF2-00E6-E0A9-90F9B445B27C}"/>
              </a:ext>
            </a:extLst>
          </p:cNvPr>
          <p:cNvSpPr txBox="1"/>
          <p:nvPr/>
        </p:nvSpPr>
        <p:spPr>
          <a:xfrm>
            <a:off x="4536826" y="6544374"/>
            <a:ext cx="9144000" cy="1093376"/>
          </a:xfrm>
          <a:prstGeom prst="rect">
            <a:avLst/>
          </a:prstGeom>
          <a:noFill/>
        </p:spPr>
        <p:txBody>
          <a:bodyPr wrap="square">
            <a:spAutoFit/>
          </a:bodyPr>
          <a:lstStyle/>
          <a:p>
            <a:pPr algn="ctr">
              <a:lnSpc>
                <a:spcPts val="4200"/>
              </a:lnSpc>
              <a:spcBef>
                <a:spcPct val="0"/>
              </a:spcBef>
            </a:pPr>
            <a:r>
              <a:rPr lang="en-US" sz="2800" dirty="0">
                <a:solidFill>
                  <a:srgbClr val="FFFFFF"/>
                </a:solidFill>
                <a:latin typeface="National 2" panose="020B0504030502020203" pitchFamily="34" charset="0"/>
              </a:rPr>
              <a:t>Accessibility</a:t>
            </a:r>
          </a:p>
          <a:p>
            <a:pPr algn="ctr">
              <a:lnSpc>
                <a:spcPts val="4200"/>
              </a:lnSpc>
              <a:spcBef>
                <a:spcPct val="0"/>
              </a:spcBef>
            </a:pPr>
            <a:r>
              <a:rPr lang="en-US" sz="1800" dirty="0">
                <a:solidFill>
                  <a:srgbClr val="FFFFFF"/>
                </a:solidFill>
                <a:latin typeface="National 2" panose="020B0504030502020203" pitchFamily="34" charset="0"/>
              </a:rPr>
              <a:t> </a:t>
            </a:r>
          </a:p>
        </p:txBody>
      </p:sp>
    </p:spTree>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693E"/>
        </a:solidFill>
        <a:effectLst/>
      </p:bgPr>
    </p:bg>
    <p:spTree>
      <p:nvGrpSpPr>
        <p:cNvPr id="1" name=""/>
        <p:cNvGrpSpPr/>
        <p:nvPr/>
      </p:nvGrpSpPr>
      <p:grpSpPr>
        <a:xfrm>
          <a:off x="0" y="0"/>
          <a:ext cx="0" cy="0"/>
          <a:chOff x="0" y="0"/>
          <a:chExt cx="0" cy="0"/>
        </a:xfrm>
      </p:grpSpPr>
      <p:sp>
        <p:nvSpPr>
          <p:cNvPr id="2" name="TextBox 2"/>
          <p:cNvSpPr txBox="1"/>
          <p:nvPr/>
        </p:nvSpPr>
        <p:spPr>
          <a:xfrm>
            <a:off x="1028700" y="4282440"/>
            <a:ext cx="16230600" cy="2718693"/>
          </a:xfrm>
          <a:prstGeom prst="rect">
            <a:avLst/>
          </a:prstGeom>
        </p:spPr>
        <p:txBody>
          <a:bodyPr lIns="0" tIns="0" rIns="0" bIns="0" rtlCol="0" anchor="t">
            <a:spAutoFit/>
          </a:bodyPr>
          <a:lstStyle/>
          <a:p>
            <a:pPr marL="0" lvl="0" indent="0" algn="ctr">
              <a:lnSpc>
                <a:spcPts val="10560"/>
              </a:lnSpc>
            </a:pPr>
            <a:r>
              <a:rPr lang="en-US" sz="9600" b="1" dirty="0">
                <a:solidFill>
                  <a:srgbClr val="F7F7F7"/>
                </a:solidFill>
                <a:latin typeface="National 2 Medium" panose="020B0604030502020203" pitchFamily="34" charset="0"/>
              </a:rPr>
              <a:t>Equal Opportunity and Accessibility</a:t>
            </a:r>
          </a:p>
        </p:txBody>
      </p:sp>
      <p:grpSp>
        <p:nvGrpSpPr>
          <p:cNvPr id="3" name="Group 3"/>
          <p:cNvGrpSpPr/>
          <p:nvPr/>
        </p:nvGrpSpPr>
        <p:grpSpPr>
          <a:xfrm>
            <a:off x="10190119" y="450519"/>
            <a:ext cx="7365109" cy="578181"/>
            <a:chOff x="0" y="0"/>
            <a:chExt cx="9820145" cy="770908"/>
          </a:xfrm>
        </p:grpSpPr>
        <p:pic>
          <p:nvPicPr>
            <p:cNvPr id="4" name="Picture 4"/>
            <p:cNvPicPr>
              <a:picLocks noChangeAspect="1"/>
            </p:cNvPicPr>
            <p:nvPr/>
          </p:nvPicPr>
          <p:blipFill>
            <a:blip r:embed="rId3"/>
            <a:srcRect/>
            <a:stretch>
              <a:fillRect/>
            </a:stretch>
          </p:blipFill>
          <p:spPr>
            <a:xfrm>
              <a:off x="0" y="0"/>
              <a:ext cx="753797" cy="770908"/>
            </a:xfrm>
            <a:prstGeom prst="rect">
              <a:avLst/>
            </a:prstGeom>
          </p:spPr>
        </p:pic>
        <p:sp>
          <p:nvSpPr>
            <p:cNvPr id="5" name="TextBox 5"/>
            <p:cNvSpPr txBox="1"/>
            <p:nvPr/>
          </p:nvSpPr>
          <p:spPr>
            <a:xfrm>
              <a:off x="912311" y="120345"/>
              <a:ext cx="8907834" cy="484151"/>
            </a:xfrm>
            <a:prstGeom prst="rect">
              <a:avLst/>
            </a:prstGeom>
          </p:spPr>
          <p:txBody>
            <a:bodyPr lIns="0" tIns="0" rIns="0" bIns="0" rtlCol="0" anchor="t">
              <a:spAutoFit/>
            </a:bodyPr>
            <a:lstStyle/>
            <a:p>
              <a:pPr>
                <a:lnSpc>
                  <a:spcPts val="3080"/>
                </a:lnSpc>
              </a:pPr>
              <a:r>
                <a:rPr lang="en-US" sz="2000" dirty="0">
                  <a:solidFill>
                    <a:srgbClr val="FFFFFF"/>
                  </a:solidFill>
                  <a:latin typeface="National 2" panose="020B0504030502020203" pitchFamily="34" charset="0"/>
                </a:rPr>
                <a:t>Equal Opportunity, Accessibility and Title IX</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2312B"/>
        </a:solidFill>
        <a:effectLst/>
      </p:bgPr>
    </p:bg>
    <p:spTree>
      <p:nvGrpSpPr>
        <p:cNvPr id="1" name=""/>
        <p:cNvGrpSpPr/>
        <p:nvPr/>
      </p:nvGrpSpPr>
      <p:grpSpPr>
        <a:xfrm>
          <a:off x="0" y="0"/>
          <a:ext cx="0" cy="0"/>
          <a:chOff x="0" y="0"/>
          <a:chExt cx="0" cy="0"/>
        </a:xfrm>
      </p:grpSpPr>
      <p:grpSp>
        <p:nvGrpSpPr>
          <p:cNvPr id="2" name="Group 2"/>
          <p:cNvGrpSpPr/>
          <p:nvPr/>
        </p:nvGrpSpPr>
        <p:grpSpPr>
          <a:xfrm>
            <a:off x="1577948" y="3312210"/>
            <a:ext cx="3388048" cy="4369954"/>
            <a:chOff x="0" y="0"/>
            <a:chExt cx="2623191" cy="3383431"/>
          </a:xfrm>
        </p:grpSpPr>
        <p:sp>
          <p:nvSpPr>
            <p:cNvPr id="3" name="Freeform 3"/>
            <p:cNvSpPr/>
            <p:nvPr/>
          </p:nvSpPr>
          <p:spPr>
            <a:xfrm>
              <a:off x="0" y="0"/>
              <a:ext cx="2623191" cy="3383431"/>
            </a:xfrm>
            <a:custGeom>
              <a:avLst/>
              <a:gdLst/>
              <a:ahLst/>
              <a:cxnLst/>
              <a:rect l="l" t="t" r="r" b="b"/>
              <a:pathLst>
                <a:path w="2623191" h="3383431">
                  <a:moveTo>
                    <a:pt x="2498731" y="3383431"/>
                  </a:moveTo>
                  <a:lnTo>
                    <a:pt x="124460" y="3383431"/>
                  </a:lnTo>
                  <a:cubicBezTo>
                    <a:pt x="55880" y="3383431"/>
                    <a:pt x="0" y="3327551"/>
                    <a:pt x="0" y="3258971"/>
                  </a:cubicBezTo>
                  <a:lnTo>
                    <a:pt x="0" y="124460"/>
                  </a:lnTo>
                  <a:cubicBezTo>
                    <a:pt x="0" y="55880"/>
                    <a:pt x="55880" y="0"/>
                    <a:pt x="124460" y="0"/>
                  </a:cubicBezTo>
                  <a:lnTo>
                    <a:pt x="2498731" y="0"/>
                  </a:lnTo>
                  <a:cubicBezTo>
                    <a:pt x="2567312" y="0"/>
                    <a:pt x="2623191" y="55880"/>
                    <a:pt x="2623191" y="124460"/>
                  </a:cubicBezTo>
                  <a:lnTo>
                    <a:pt x="2623191" y="3258971"/>
                  </a:lnTo>
                  <a:cubicBezTo>
                    <a:pt x="2623191" y="3327551"/>
                    <a:pt x="2567312" y="3383431"/>
                    <a:pt x="2498731" y="3383431"/>
                  </a:cubicBezTo>
                  <a:close/>
                </a:path>
              </a:pathLst>
            </a:custGeom>
            <a:solidFill>
              <a:srgbClr val="FFFFFF"/>
            </a:solidFill>
          </p:spPr>
          <p:txBody>
            <a:bodyPr/>
            <a:lstStyle/>
            <a:p>
              <a:endParaRPr lang="en-US"/>
            </a:p>
          </p:txBody>
        </p:sp>
      </p:grpSp>
      <p:sp>
        <p:nvSpPr>
          <p:cNvPr id="4" name="TextBox 4"/>
          <p:cNvSpPr txBox="1"/>
          <p:nvPr/>
        </p:nvSpPr>
        <p:spPr>
          <a:xfrm>
            <a:off x="1819772" y="4189029"/>
            <a:ext cx="2904400" cy="2802890"/>
          </a:xfrm>
          <a:prstGeom prst="rect">
            <a:avLst/>
          </a:prstGeom>
        </p:spPr>
        <p:txBody>
          <a:bodyPr lIns="0" tIns="0" rIns="0" bIns="0" rtlCol="0" anchor="t">
            <a:spAutoFit/>
          </a:bodyPr>
          <a:lstStyle/>
          <a:p>
            <a:pPr algn="ctr">
              <a:lnSpc>
                <a:spcPts val="3639"/>
              </a:lnSpc>
            </a:pPr>
            <a:r>
              <a:rPr lang="en-US" sz="2799" dirty="0">
                <a:solidFill>
                  <a:srgbClr val="12312B"/>
                </a:solidFill>
                <a:latin typeface="National 2" panose="020B0504030502020203" pitchFamily="34" charset="0"/>
              </a:rPr>
              <a:t>Institutional compliance with the ADA and relevant accessibility laws</a:t>
            </a:r>
          </a:p>
          <a:p>
            <a:pPr marL="0" lvl="0" indent="0" algn="ctr">
              <a:lnSpc>
                <a:spcPts val="3639"/>
              </a:lnSpc>
              <a:spcBef>
                <a:spcPct val="0"/>
              </a:spcBef>
            </a:pPr>
            <a:endParaRPr lang="en-US" sz="2799" dirty="0">
              <a:solidFill>
                <a:srgbClr val="12312B"/>
              </a:solidFill>
              <a:latin typeface="National 2 1"/>
            </a:endParaRPr>
          </a:p>
        </p:txBody>
      </p:sp>
      <p:grpSp>
        <p:nvGrpSpPr>
          <p:cNvPr id="5" name="Group 5"/>
          <p:cNvGrpSpPr/>
          <p:nvPr/>
        </p:nvGrpSpPr>
        <p:grpSpPr>
          <a:xfrm>
            <a:off x="5413052" y="3312210"/>
            <a:ext cx="3388048" cy="4369954"/>
            <a:chOff x="0" y="0"/>
            <a:chExt cx="2623191" cy="3383431"/>
          </a:xfrm>
        </p:grpSpPr>
        <p:sp>
          <p:nvSpPr>
            <p:cNvPr id="6" name="Freeform 6"/>
            <p:cNvSpPr/>
            <p:nvPr/>
          </p:nvSpPr>
          <p:spPr>
            <a:xfrm>
              <a:off x="0" y="0"/>
              <a:ext cx="2623191" cy="3383431"/>
            </a:xfrm>
            <a:custGeom>
              <a:avLst/>
              <a:gdLst/>
              <a:ahLst/>
              <a:cxnLst/>
              <a:rect l="l" t="t" r="r" b="b"/>
              <a:pathLst>
                <a:path w="2623191" h="3383431">
                  <a:moveTo>
                    <a:pt x="2498731" y="3383431"/>
                  </a:moveTo>
                  <a:lnTo>
                    <a:pt x="124460" y="3383431"/>
                  </a:lnTo>
                  <a:cubicBezTo>
                    <a:pt x="55880" y="3383431"/>
                    <a:pt x="0" y="3327551"/>
                    <a:pt x="0" y="3258971"/>
                  </a:cubicBezTo>
                  <a:lnTo>
                    <a:pt x="0" y="124460"/>
                  </a:lnTo>
                  <a:cubicBezTo>
                    <a:pt x="0" y="55880"/>
                    <a:pt x="55880" y="0"/>
                    <a:pt x="124460" y="0"/>
                  </a:cubicBezTo>
                  <a:lnTo>
                    <a:pt x="2498731" y="0"/>
                  </a:lnTo>
                  <a:cubicBezTo>
                    <a:pt x="2567312" y="0"/>
                    <a:pt x="2623191" y="55880"/>
                    <a:pt x="2623191" y="124460"/>
                  </a:cubicBezTo>
                  <a:lnTo>
                    <a:pt x="2623191" y="3258971"/>
                  </a:lnTo>
                  <a:cubicBezTo>
                    <a:pt x="2623191" y="3327551"/>
                    <a:pt x="2567312" y="3383431"/>
                    <a:pt x="2498731" y="3383431"/>
                  </a:cubicBezTo>
                  <a:close/>
                </a:path>
              </a:pathLst>
            </a:custGeom>
            <a:solidFill>
              <a:srgbClr val="00693E"/>
            </a:solidFill>
          </p:spPr>
          <p:txBody>
            <a:bodyPr/>
            <a:lstStyle/>
            <a:p>
              <a:endParaRPr lang="en-US"/>
            </a:p>
          </p:txBody>
        </p:sp>
      </p:grpSp>
      <p:sp>
        <p:nvSpPr>
          <p:cNvPr id="7" name="TextBox 7"/>
          <p:cNvSpPr txBox="1"/>
          <p:nvPr/>
        </p:nvSpPr>
        <p:spPr>
          <a:xfrm>
            <a:off x="5654876" y="4276717"/>
            <a:ext cx="2904400" cy="2345690"/>
          </a:xfrm>
          <a:prstGeom prst="rect">
            <a:avLst/>
          </a:prstGeom>
        </p:spPr>
        <p:txBody>
          <a:bodyPr lIns="0" tIns="0" rIns="0" bIns="0" rtlCol="0" anchor="t">
            <a:spAutoFit/>
          </a:bodyPr>
          <a:lstStyle/>
          <a:p>
            <a:pPr marL="0" lvl="0" indent="0" algn="ctr">
              <a:lnSpc>
                <a:spcPts val="3639"/>
              </a:lnSpc>
              <a:spcBef>
                <a:spcPct val="0"/>
              </a:spcBef>
            </a:pPr>
            <a:r>
              <a:rPr lang="en-US" sz="2799" dirty="0">
                <a:solidFill>
                  <a:srgbClr val="F7F7F7"/>
                </a:solidFill>
                <a:latin typeface="National 2" panose="020B0504030502020203" pitchFamily="34" charset="0"/>
              </a:rPr>
              <a:t>Accommodations during all phases of the employment process</a:t>
            </a:r>
          </a:p>
        </p:txBody>
      </p:sp>
      <p:grpSp>
        <p:nvGrpSpPr>
          <p:cNvPr id="8" name="Group 8"/>
          <p:cNvGrpSpPr/>
          <p:nvPr/>
        </p:nvGrpSpPr>
        <p:grpSpPr>
          <a:xfrm>
            <a:off x="9248156" y="3312210"/>
            <a:ext cx="3388048" cy="4369954"/>
            <a:chOff x="0" y="0"/>
            <a:chExt cx="2623191" cy="3383431"/>
          </a:xfrm>
        </p:grpSpPr>
        <p:sp>
          <p:nvSpPr>
            <p:cNvPr id="9" name="Freeform 9"/>
            <p:cNvSpPr/>
            <p:nvPr/>
          </p:nvSpPr>
          <p:spPr>
            <a:xfrm>
              <a:off x="0" y="0"/>
              <a:ext cx="2623191" cy="3383431"/>
            </a:xfrm>
            <a:custGeom>
              <a:avLst/>
              <a:gdLst/>
              <a:ahLst/>
              <a:cxnLst/>
              <a:rect l="l" t="t" r="r" b="b"/>
              <a:pathLst>
                <a:path w="2623191" h="3383431">
                  <a:moveTo>
                    <a:pt x="2498731" y="3383431"/>
                  </a:moveTo>
                  <a:lnTo>
                    <a:pt x="124460" y="3383431"/>
                  </a:lnTo>
                  <a:cubicBezTo>
                    <a:pt x="55880" y="3383431"/>
                    <a:pt x="0" y="3327551"/>
                    <a:pt x="0" y="3258971"/>
                  </a:cubicBezTo>
                  <a:lnTo>
                    <a:pt x="0" y="124460"/>
                  </a:lnTo>
                  <a:cubicBezTo>
                    <a:pt x="0" y="55880"/>
                    <a:pt x="55880" y="0"/>
                    <a:pt x="124460" y="0"/>
                  </a:cubicBezTo>
                  <a:lnTo>
                    <a:pt x="2498731" y="0"/>
                  </a:lnTo>
                  <a:cubicBezTo>
                    <a:pt x="2567312" y="0"/>
                    <a:pt x="2623191" y="55880"/>
                    <a:pt x="2623191" y="124460"/>
                  </a:cubicBezTo>
                  <a:lnTo>
                    <a:pt x="2623191" y="3258971"/>
                  </a:lnTo>
                  <a:cubicBezTo>
                    <a:pt x="2623191" y="3327551"/>
                    <a:pt x="2567312" y="3383431"/>
                    <a:pt x="2498731" y="3383431"/>
                  </a:cubicBezTo>
                  <a:close/>
                </a:path>
              </a:pathLst>
            </a:custGeom>
            <a:solidFill>
              <a:srgbClr val="FFFFFF"/>
            </a:solidFill>
          </p:spPr>
          <p:txBody>
            <a:bodyPr/>
            <a:lstStyle/>
            <a:p>
              <a:endParaRPr lang="en-US"/>
            </a:p>
          </p:txBody>
        </p:sp>
      </p:grpSp>
      <p:sp>
        <p:nvSpPr>
          <p:cNvPr id="10" name="TextBox 10"/>
          <p:cNvSpPr txBox="1"/>
          <p:nvPr/>
        </p:nvSpPr>
        <p:spPr>
          <a:xfrm>
            <a:off x="9486900" y="4276717"/>
            <a:ext cx="2904400" cy="2345690"/>
          </a:xfrm>
          <a:prstGeom prst="rect">
            <a:avLst/>
          </a:prstGeom>
        </p:spPr>
        <p:txBody>
          <a:bodyPr lIns="0" tIns="0" rIns="0" bIns="0" rtlCol="0" anchor="t">
            <a:spAutoFit/>
          </a:bodyPr>
          <a:lstStyle/>
          <a:p>
            <a:pPr marL="0" lvl="0" indent="0" algn="ctr">
              <a:lnSpc>
                <a:spcPts val="3639"/>
              </a:lnSpc>
              <a:spcBef>
                <a:spcPct val="0"/>
              </a:spcBef>
            </a:pPr>
            <a:r>
              <a:rPr lang="en-US" sz="2799" dirty="0">
                <a:solidFill>
                  <a:srgbClr val="12312B"/>
                </a:solidFill>
                <a:latin typeface="National 2" panose="020B0504030502020203" pitchFamily="34" charset="0"/>
              </a:rPr>
              <a:t>Training and support for  application of policy and processes</a:t>
            </a:r>
          </a:p>
        </p:txBody>
      </p:sp>
      <p:sp>
        <p:nvSpPr>
          <p:cNvPr id="11" name="TextBox 11"/>
          <p:cNvSpPr txBox="1"/>
          <p:nvPr/>
        </p:nvSpPr>
        <p:spPr>
          <a:xfrm>
            <a:off x="13086959" y="4962517"/>
            <a:ext cx="2904400" cy="974090"/>
          </a:xfrm>
          <a:prstGeom prst="rect">
            <a:avLst/>
          </a:prstGeom>
        </p:spPr>
        <p:txBody>
          <a:bodyPr lIns="0" tIns="0" rIns="0" bIns="0" rtlCol="0" anchor="t">
            <a:spAutoFit/>
          </a:bodyPr>
          <a:lstStyle/>
          <a:p>
            <a:pPr marL="0" lvl="0" indent="0" algn="ctr">
              <a:lnSpc>
                <a:spcPts val="3639"/>
              </a:lnSpc>
              <a:spcBef>
                <a:spcPct val="0"/>
              </a:spcBef>
            </a:pPr>
            <a:r>
              <a:rPr lang="en-US" sz="2799">
                <a:solidFill>
                  <a:srgbClr val="12312B"/>
                </a:solidFill>
                <a:latin typeface="National 2 1"/>
              </a:rPr>
              <a:t>Write your topic or idea</a:t>
            </a:r>
          </a:p>
        </p:txBody>
      </p:sp>
      <p:sp>
        <p:nvSpPr>
          <p:cNvPr id="12" name="TextBox 12"/>
          <p:cNvSpPr txBox="1"/>
          <p:nvPr/>
        </p:nvSpPr>
        <p:spPr>
          <a:xfrm>
            <a:off x="1577948" y="1377639"/>
            <a:ext cx="14850319" cy="1126975"/>
          </a:xfrm>
          <a:prstGeom prst="rect">
            <a:avLst/>
          </a:prstGeom>
        </p:spPr>
        <p:txBody>
          <a:bodyPr lIns="0" tIns="0" rIns="0" bIns="0" rtlCol="0" anchor="t">
            <a:spAutoFit/>
          </a:bodyPr>
          <a:lstStyle/>
          <a:p>
            <a:pPr marL="0" lvl="0" indent="0" algn="ctr">
              <a:lnSpc>
                <a:spcPts val="8880"/>
              </a:lnSpc>
              <a:spcBef>
                <a:spcPct val="0"/>
              </a:spcBef>
            </a:pPr>
            <a:r>
              <a:rPr lang="en-US" sz="7400" b="1" dirty="0">
                <a:solidFill>
                  <a:srgbClr val="FFFFFF"/>
                </a:solidFill>
                <a:latin typeface="National 2 Medium" panose="020B0604030502020203" pitchFamily="34" charset="0"/>
              </a:rPr>
              <a:t>ADA/504 Support for Employees</a:t>
            </a:r>
          </a:p>
        </p:txBody>
      </p:sp>
      <p:grpSp>
        <p:nvGrpSpPr>
          <p:cNvPr id="13" name="Group 13"/>
          <p:cNvGrpSpPr/>
          <p:nvPr/>
        </p:nvGrpSpPr>
        <p:grpSpPr>
          <a:xfrm>
            <a:off x="13083879" y="3312210"/>
            <a:ext cx="3388048" cy="4369954"/>
            <a:chOff x="0" y="0"/>
            <a:chExt cx="2623191" cy="3383431"/>
          </a:xfrm>
        </p:grpSpPr>
        <p:sp>
          <p:nvSpPr>
            <p:cNvPr id="14" name="Freeform 14"/>
            <p:cNvSpPr/>
            <p:nvPr/>
          </p:nvSpPr>
          <p:spPr>
            <a:xfrm>
              <a:off x="0" y="0"/>
              <a:ext cx="2623191" cy="3383431"/>
            </a:xfrm>
            <a:custGeom>
              <a:avLst/>
              <a:gdLst/>
              <a:ahLst/>
              <a:cxnLst/>
              <a:rect l="l" t="t" r="r" b="b"/>
              <a:pathLst>
                <a:path w="2623191" h="3383431">
                  <a:moveTo>
                    <a:pt x="2498731" y="3383431"/>
                  </a:moveTo>
                  <a:lnTo>
                    <a:pt x="124460" y="3383431"/>
                  </a:lnTo>
                  <a:cubicBezTo>
                    <a:pt x="55880" y="3383431"/>
                    <a:pt x="0" y="3327551"/>
                    <a:pt x="0" y="3258971"/>
                  </a:cubicBezTo>
                  <a:lnTo>
                    <a:pt x="0" y="124460"/>
                  </a:lnTo>
                  <a:cubicBezTo>
                    <a:pt x="0" y="55880"/>
                    <a:pt x="55880" y="0"/>
                    <a:pt x="124460" y="0"/>
                  </a:cubicBezTo>
                  <a:lnTo>
                    <a:pt x="2498731" y="0"/>
                  </a:lnTo>
                  <a:cubicBezTo>
                    <a:pt x="2567312" y="0"/>
                    <a:pt x="2623191" y="55880"/>
                    <a:pt x="2623191" y="124460"/>
                  </a:cubicBezTo>
                  <a:lnTo>
                    <a:pt x="2623191" y="3258971"/>
                  </a:lnTo>
                  <a:cubicBezTo>
                    <a:pt x="2623191" y="3327551"/>
                    <a:pt x="2567312" y="3383431"/>
                    <a:pt x="2498731" y="3383431"/>
                  </a:cubicBezTo>
                  <a:close/>
                </a:path>
              </a:pathLst>
            </a:custGeom>
            <a:solidFill>
              <a:srgbClr val="00693E"/>
            </a:solidFill>
          </p:spPr>
          <p:txBody>
            <a:bodyPr/>
            <a:lstStyle/>
            <a:p>
              <a:endParaRPr lang="en-US"/>
            </a:p>
          </p:txBody>
        </p:sp>
      </p:grpSp>
      <p:sp>
        <p:nvSpPr>
          <p:cNvPr id="15" name="TextBox 15"/>
          <p:cNvSpPr txBox="1"/>
          <p:nvPr/>
        </p:nvSpPr>
        <p:spPr>
          <a:xfrm>
            <a:off x="13325703" y="4276717"/>
            <a:ext cx="2904400" cy="2345690"/>
          </a:xfrm>
          <a:prstGeom prst="rect">
            <a:avLst/>
          </a:prstGeom>
        </p:spPr>
        <p:txBody>
          <a:bodyPr lIns="0" tIns="0" rIns="0" bIns="0" rtlCol="0" anchor="t">
            <a:spAutoFit/>
          </a:bodyPr>
          <a:lstStyle/>
          <a:p>
            <a:pPr marL="0" lvl="0" indent="0" algn="ctr">
              <a:lnSpc>
                <a:spcPts val="3639"/>
              </a:lnSpc>
              <a:spcBef>
                <a:spcPct val="0"/>
              </a:spcBef>
            </a:pPr>
            <a:r>
              <a:rPr lang="en-US" sz="2799" dirty="0">
                <a:solidFill>
                  <a:srgbClr val="F7F7F7"/>
                </a:solidFill>
                <a:latin typeface="National 2" panose="020B0504030502020203" pitchFamily="34" charset="0"/>
              </a:rPr>
              <a:t>Evaluation and, when necessary, investigation of concerns about accessibility </a:t>
            </a:r>
          </a:p>
        </p:txBody>
      </p:sp>
      <p:grpSp>
        <p:nvGrpSpPr>
          <p:cNvPr id="16" name="Group 16"/>
          <p:cNvGrpSpPr/>
          <p:nvPr/>
        </p:nvGrpSpPr>
        <p:grpSpPr>
          <a:xfrm>
            <a:off x="10265315" y="421588"/>
            <a:ext cx="7365109" cy="578181"/>
            <a:chOff x="0" y="0"/>
            <a:chExt cx="9820145" cy="770908"/>
          </a:xfrm>
        </p:grpSpPr>
        <p:pic>
          <p:nvPicPr>
            <p:cNvPr id="17" name="Picture 17"/>
            <p:cNvPicPr>
              <a:picLocks noChangeAspect="1"/>
            </p:cNvPicPr>
            <p:nvPr/>
          </p:nvPicPr>
          <p:blipFill>
            <a:blip r:embed="rId3"/>
            <a:srcRect/>
            <a:stretch>
              <a:fillRect/>
            </a:stretch>
          </p:blipFill>
          <p:spPr>
            <a:xfrm>
              <a:off x="0" y="0"/>
              <a:ext cx="753797" cy="770908"/>
            </a:xfrm>
            <a:prstGeom prst="rect">
              <a:avLst/>
            </a:prstGeom>
          </p:spPr>
        </p:pic>
        <p:sp>
          <p:nvSpPr>
            <p:cNvPr id="18" name="TextBox 18"/>
            <p:cNvSpPr txBox="1"/>
            <p:nvPr/>
          </p:nvSpPr>
          <p:spPr>
            <a:xfrm>
              <a:off x="912311" y="120345"/>
              <a:ext cx="8907834" cy="484151"/>
            </a:xfrm>
            <a:prstGeom prst="rect">
              <a:avLst/>
            </a:prstGeom>
          </p:spPr>
          <p:txBody>
            <a:bodyPr lIns="0" tIns="0" rIns="0" bIns="0" rtlCol="0" anchor="t">
              <a:spAutoFit/>
            </a:bodyPr>
            <a:lstStyle/>
            <a:p>
              <a:pPr>
                <a:lnSpc>
                  <a:spcPts val="3080"/>
                </a:lnSpc>
              </a:pPr>
              <a:r>
                <a:rPr lang="en-US" sz="2000" dirty="0">
                  <a:solidFill>
                    <a:srgbClr val="FFFFFF"/>
                  </a:solidFill>
                  <a:latin typeface="National 2" panose="020B0504030502020203" pitchFamily="34" charset="0"/>
                </a:rPr>
                <a:t>Equal Opportunity, Accessibility and Title IX</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2312B"/>
        </a:solidFill>
        <a:effectLst/>
      </p:bgPr>
    </p:bg>
    <p:spTree>
      <p:nvGrpSpPr>
        <p:cNvPr id="1" name=""/>
        <p:cNvGrpSpPr/>
        <p:nvPr/>
      </p:nvGrpSpPr>
      <p:grpSpPr>
        <a:xfrm>
          <a:off x="0" y="0"/>
          <a:ext cx="0" cy="0"/>
          <a:chOff x="0" y="0"/>
          <a:chExt cx="0" cy="0"/>
        </a:xfrm>
      </p:grpSpPr>
      <p:grpSp>
        <p:nvGrpSpPr>
          <p:cNvPr id="2" name="Group 2"/>
          <p:cNvGrpSpPr/>
          <p:nvPr/>
        </p:nvGrpSpPr>
        <p:grpSpPr>
          <a:xfrm>
            <a:off x="9486866" y="1489341"/>
            <a:ext cx="7772434" cy="8283585"/>
            <a:chOff x="0" y="0"/>
            <a:chExt cx="3174651" cy="3383431"/>
          </a:xfrm>
        </p:grpSpPr>
        <p:sp>
          <p:nvSpPr>
            <p:cNvPr id="3" name="Freeform 3"/>
            <p:cNvSpPr/>
            <p:nvPr/>
          </p:nvSpPr>
          <p:spPr>
            <a:xfrm>
              <a:off x="0" y="0"/>
              <a:ext cx="3174652" cy="3383431"/>
            </a:xfrm>
            <a:custGeom>
              <a:avLst/>
              <a:gdLst/>
              <a:ahLst/>
              <a:cxnLst/>
              <a:rect l="l" t="t" r="r" b="b"/>
              <a:pathLst>
                <a:path w="3174652" h="3383431">
                  <a:moveTo>
                    <a:pt x="3050191" y="3383431"/>
                  </a:moveTo>
                  <a:lnTo>
                    <a:pt x="124460" y="3383431"/>
                  </a:lnTo>
                  <a:cubicBezTo>
                    <a:pt x="55880" y="3383431"/>
                    <a:pt x="0" y="3327551"/>
                    <a:pt x="0" y="3258971"/>
                  </a:cubicBezTo>
                  <a:lnTo>
                    <a:pt x="0" y="124460"/>
                  </a:lnTo>
                  <a:cubicBezTo>
                    <a:pt x="0" y="55880"/>
                    <a:pt x="55880" y="0"/>
                    <a:pt x="124460" y="0"/>
                  </a:cubicBezTo>
                  <a:lnTo>
                    <a:pt x="3050192" y="0"/>
                  </a:lnTo>
                  <a:cubicBezTo>
                    <a:pt x="3118771" y="0"/>
                    <a:pt x="3174652" y="55880"/>
                    <a:pt x="3174652" y="124460"/>
                  </a:cubicBezTo>
                  <a:lnTo>
                    <a:pt x="3174652" y="3258971"/>
                  </a:lnTo>
                  <a:cubicBezTo>
                    <a:pt x="3174652" y="3327551"/>
                    <a:pt x="3118771" y="3383431"/>
                    <a:pt x="3050192" y="3383431"/>
                  </a:cubicBezTo>
                  <a:close/>
                </a:path>
              </a:pathLst>
            </a:custGeom>
            <a:solidFill>
              <a:srgbClr val="00693E"/>
            </a:solidFill>
          </p:spPr>
          <p:txBody>
            <a:bodyPr/>
            <a:lstStyle/>
            <a:p>
              <a:endParaRPr lang="en-US"/>
            </a:p>
          </p:txBody>
        </p:sp>
      </p:grpSp>
      <p:sp>
        <p:nvSpPr>
          <p:cNvPr id="4" name="TextBox 4"/>
          <p:cNvSpPr txBox="1"/>
          <p:nvPr/>
        </p:nvSpPr>
        <p:spPr>
          <a:xfrm>
            <a:off x="9876090" y="1622691"/>
            <a:ext cx="6993985" cy="7845435"/>
          </a:xfrm>
          <a:prstGeom prst="rect">
            <a:avLst/>
          </a:prstGeom>
        </p:spPr>
        <p:txBody>
          <a:bodyPr lIns="0" tIns="0" rIns="0" bIns="0" rtlCol="0" anchor="t">
            <a:spAutoFit/>
          </a:bodyPr>
          <a:lstStyle/>
          <a:p>
            <a:pPr>
              <a:lnSpc>
                <a:spcPts val="4800"/>
              </a:lnSpc>
            </a:pPr>
            <a:r>
              <a:rPr lang="en-US" sz="3200" dirty="0">
                <a:solidFill>
                  <a:srgbClr val="FFFFFF"/>
                </a:solidFill>
                <a:latin typeface="National 2" panose="020B0504030502020203" pitchFamily="34" charset="0"/>
              </a:rPr>
              <a:t>Prohibits discriminatory, harassing, or retaliatory conduct based on:</a:t>
            </a:r>
          </a:p>
          <a:p>
            <a:pPr marL="690881" lvl="1" indent="-345440">
              <a:lnSpc>
                <a:spcPts val="4800"/>
              </a:lnSpc>
              <a:buFont typeface="Arial"/>
              <a:buChar char="•"/>
            </a:pPr>
            <a:r>
              <a:rPr lang="en-US" sz="3200" dirty="0">
                <a:solidFill>
                  <a:srgbClr val="FFFFFF"/>
                </a:solidFill>
                <a:latin typeface="National 2" panose="020B0504030502020203" pitchFamily="34" charset="0"/>
              </a:rPr>
              <a:t>age</a:t>
            </a:r>
          </a:p>
          <a:p>
            <a:pPr marL="690881" lvl="1" indent="-345440">
              <a:lnSpc>
                <a:spcPts val="4800"/>
              </a:lnSpc>
              <a:buFont typeface="Arial"/>
              <a:buChar char="•"/>
            </a:pPr>
            <a:r>
              <a:rPr lang="en-US" sz="3200" dirty="0">
                <a:solidFill>
                  <a:srgbClr val="FFFFFF"/>
                </a:solidFill>
                <a:latin typeface="National 2" panose="020B0504030502020203" pitchFamily="34" charset="0"/>
              </a:rPr>
              <a:t>color</a:t>
            </a:r>
          </a:p>
          <a:p>
            <a:pPr marL="690881" lvl="1" indent="-345440">
              <a:lnSpc>
                <a:spcPts val="4800"/>
              </a:lnSpc>
              <a:buFont typeface="Arial"/>
              <a:buChar char="•"/>
            </a:pPr>
            <a:r>
              <a:rPr lang="en-US" sz="3200" dirty="0">
                <a:solidFill>
                  <a:srgbClr val="FFFFFF"/>
                </a:solidFill>
                <a:latin typeface="National 2" panose="020B0504030502020203" pitchFamily="34" charset="0"/>
              </a:rPr>
              <a:t>disability </a:t>
            </a:r>
          </a:p>
          <a:p>
            <a:pPr marL="690881" lvl="1" indent="-345440">
              <a:lnSpc>
                <a:spcPts val="4800"/>
              </a:lnSpc>
              <a:buFont typeface="Arial"/>
              <a:buChar char="•"/>
            </a:pPr>
            <a:r>
              <a:rPr lang="en-US" sz="3200" dirty="0">
                <a:solidFill>
                  <a:srgbClr val="FFFFFF"/>
                </a:solidFill>
                <a:latin typeface="National 2" panose="020B0504030502020203" pitchFamily="34" charset="0"/>
              </a:rPr>
              <a:t>ethnic origin</a:t>
            </a:r>
          </a:p>
          <a:p>
            <a:pPr marL="690881" lvl="1" indent="-345440">
              <a:lnSpc>
                <a:spcPts val="4800"/>
              </a:lnSpc>
              <a:buFont typeface="Arial"/>
              <a:buChar char="•"/>
            </a:pPr>
            <a:r>
              <a:rPr lang="en-US" sz="3200" dirty="0">
                <a:solidFill>
                  <a:srgbClr val="FFFFFF"/>
                </a:solidFill>
                <a:latin typeface="National 2" panose="020B0504030502020203" pitchFamily="34" charset="0"/>
              </a:rPr>
              <a:t>familial status</a:t>
            </a:r>
          </a:p>
          <a:p>
            <a:pPr marL="690881" lvl="1" indent="-345440">
              <a:lnSpc>
                <a:spcPts val="4800"/>
              </a:lnSpc>
              <a:buFont typeface="Arial"/>
              <a:buChar char="•"/>
            </a:pPr>
            <a:r>
              <a:rPr lang="en-US" sz="3200" dirty="0">
                <a:solidFill>
                  <a:srgbClr val="FFFFFF"/>
                </a:solidFill>
                <a:latin typeface="National 2" panose="020B0504030502020203" pitchFamily="34" charset="0"/>
              </a:rPr>
              <a:t>marital status</a:t>
            </a:r>
          </a:p>
          <a:p>
            <a:pPr marL="690881" lvl="1" indent="-345440">
              <a:lnSpc>
                <a:spcPts val="4800"/>
              </a:lnSpc>
              <a:buFont typeface="Arial"/>
              <a:buChar char="•"/>
            </a:pPr>
            <a:r>
              <a:rPr lang="en-US" sz="3200" dirty="0">
                <a:solidFill>
                  <a:srgbClr val="FFFFFF"/>
                </a:solidFill>
                <a:latin typeface="National 2" panose="020B0504030502020203" pitchFamily="34" charset="0"/>
              </a:rPr>
              <a:t>national origin</a:t>
            </a:r>
          </a:p>
          <a:p>
            <a:pPr marL="690881" lvl="1" indent="-345440">
              <a:lnSpc>
                <a:spcPts val="4800"/>
              </a:lnSpc>
              <a:buFont typeface="Arial"/>
              <a:buChar char="•"/>
            </a:pPr>
            <a:r>
              <a:rPr lang="en-US" sz="3200" dirty="0">
                <a:solidFill>
                  <a:srgbClr val="FFFFFF"/>
                </a:solidFill>
                <a:latin typeface="National 2" panose="020B0504030502020203" pitchFamily="34" charset="0"/>
              </a:rPr>
              <a:t>race</a:t>
            </a:r>
          </a:p>
          <a:p>
            <a:pPr marL="690881" lvl="1" indent="-345440">
              <a:lnSpc>
                <a:spcPts val="4800"/>
              </a:lnSpc>
              <a:buFont typeface="Arial"/>
              <a:buChar char="•"/>
            </a:pPr>
            <a:r>
              <a:rPr lang="en-US" sz="3200" dirty="0">
                <a:solidFill>
                  <a:srgbClr val="FFFFFF"/>
                </a:solidFill>
                <a:latin typeface="National 2" panose="020B0504030502020203" pitchFamily="34" charset="0"/>
              </a:rPr>
              <a:t>religion</a:t>
            </a:r>
          </a:p>
          <a:p>
            <a:pPr marL="690881" lvl="1" indent="-345440">
              <a:lnSpc>
                <a:spcPts val="4800"/>
              </a:lnSpc>
              <a:buFont typeface="Arial"/>
              <a:buChar char="•"/>
            </a:pPr>
            <a:r>
              <a:rPr lang="en-US" sz="3200" dirty="0">
                <a:solidFill>
                  <a:srgbClr val="FFFFFF"/>
                </a:solidFill>
                <a:latin typeface="National 2" panose="020B0504030502020203" pitchFamily="34" charset="0"/>
              </a:rPr>
              <a:t>veteran status</a:t>
            </a:r>
          </a:p>
          <a:p>
            <a:pPr marL="0" lvl="0" indent="0" algn="l">
              <a:lnSpc>
                <a:spcPts val="3699"/>
              </a:lnSpc>
              <a:spcBef>
                <a:spcPct val="0"/>
              </a:spcBef>
            </a:pPr>
            <a:endParaRPr lang="en-US" sz="3200" dirty="0">
              <a:solidFill>
                <a:srgbClr val="FFFFFF"/>
              </a:solidFill>
              <a:latin typeface="National 2 1"/>
            </a:endParaRPr>
          </a:p>
        </p:txBody>
      </p:sp>
      <p:sp>
        <p:nvSpPr>
          <p:cNvPr id="5" name="TextBox 5"/>
          <p:cNvSpPr txBox="1"/>
          <p:nvPr/>
        </p:nvSpPr>
        <p:spPr>
          <a:xfrm>
            <a:off x="607811" y="2259283"/>
            <a:ext cx="8879055" cy="3231654"/>
          </a:xfrm>
          <a:prstGeom prst="rect">
            <a:avLst/>
          </a:prstGeom>
        </p:spPr>
        <p:txBody>
          <a:bodyPr lIns="0" tIns="0" rIns="0" bIns="0" rtlCol="0" anchor="t">
            <a:spAutoFit/>
          </a:bodyPr>
          <a:lstStyle/>
          <a:p>
            <a:pPr marL="0" lvl="0" indent="0">
              <a:lnSpc>
                <a:spcPts val="8400"/>
              </a:lnSpc>
              <a:spcBef>
                <a:spcPct val="0"/>
              </a:spcBef>
            </a:pPr>
            <a:r>
              <a:rPr lang="en-US" sz="7000" b="1" dirty="0">
                <a:solidFill>
                  <a:srgbClr val="FFFFFF"/>
                </a:solidFill>
                <a:latin typeface="National 2 Medium" panose="020B0604030502020203" pitchFamily="34" charset="0"/>
              </a:rPr>
              <a:t>Non-Discrimination /Anti-Harassment Policy (NDAP)</a:t>
            </a:r>
          </a:p>
        </p:txBody>
      </p:sp>
      <p:grpSp>
        <p:nvGrpSpPr>
          <p:cNvPr id="6" name="Group 6"/>
          <p:cNvGrpSpPr/>
          <p:nvPr/>
        </p:nvGrpSpPr>
        <p:grpSpPr>
          <a:xfrm>
            <a:off x="10265315" y="421588"/>
            <a:ext cx="7365109" cy="578181"/>
            <a:chOff x="0" y="0"/>
            <a:chExt cx="9820145" cy="770908"/>
          </a:xfrm>
        </p:grpSpPr>
        <p:pic>
          <p:nvPicPr>
            <p:cNvPr id="7" name="Picture 7"/>
            <p:cNvPicPr>
              <a:picLocks noChangeAspect="1"/>
            </p:cNvPicPr>
            <p:nvPr/>
          </p:nvPicPr>
          <p:blipFill>
            <a:blip r:embed="rId3"/>
            <a:srcRect/>
            <a:stretch>
              <a:fillRect/>
            </a:stretch>
          </p:blipFill>
          <p:spPr>
            <a:xfrm>
              <a:off x="0" y="0"/>
              <a:ext cx="753797" cy="770908"/>
            </a:xfrm>
            <a:prstGeom prst="rect">
              <a:avLst/>
            </a:prstGeom>
          </p:spPr>
        </p:pic>
        <p:sp>
          <p:nvSpPr>
            <p:cNvPr id="8" name="TextBox 8"/>
            <p:cNvSpPr txBox="1"/>
            <p:nvPr/>
          </p:nvSpPr>
          <p:spPr>
            <a:xfrm>
              <a:off x="912311" y="120345"/>
              <a:ext cx="8907834" cy="484151"/>
            </a:xfrm>
            <a:prstGeom prst="rect">
              <a:avLst/>
            </a:prstGeom>
          </p:spPr>
          <p:txBody>
            <a:bodyPr lIns="0" tIns="0" rIns="0" bIns="0" rtlCol="0" anchor="t">
              <a:spAutoFit/>
            </a:bodyPr>
            <a:lstStyle/>
            <a:p>
              <a:pPr>
                <a:lnSpc>
                  <a:spcPts val="3080"/>
                </a:lnSpc>
              </a:pPr>
              <a:r>
                <a:rPr lang="en-US" sz="2000" dirty="0">
                  <a:solidFill>
                    <a:srgbClr val="FFFFFF"/>
                  </a:solidFill>
                  <a:latin typeface="National 2" panose="020B0504030502020203" pitchFamily="34" charset="0"/>
                </a:rPr>
                <a:t>Equal Opportunity, Accessibility and Title IX</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693E"/>
        </a:solidFill>
        <a:effectLst/>
      </p:bgPr>
    </p:bg>
    <p:spTree>
      <p:nvGrpSpPr>
        <p:cNvPr id="1" name=""/>
        <p:cNvGrpSpPr/>
        <p:nvPr/>
      </p:nvGrpSpPr>
      <p:grpSpPr>
        <a:xfrm>
          <a:off x="0" y="0"/>
          <a:ext cx="0" cy="0"/>
          <a:chOff x="0" y="0"/>
          <a:chExt cx="0" cy="0"/>
        </a:xfrm>
      </p:grpSpPr>
      <p:sp>
        <p:nvSpPr>
          <p:cNvPr id="2" name="TextBox 2"/>
          <p:cNvSpPr txBox="1"/>
          <p:nvPr/>
        </p:nvSpPr>
        <p:spPr>
          <a:xfrm>
            <a:off x="1028700" y="4282440"/>
            <a:ext cx="16230600" cy="2730491"/>
          </a:xfrm>
          <a:prstGeom prst="rect">
            <a:avLst/>
          </a:prstGeom>
        </p:spPr>
        <p:txBody>
          <a:bodyPr lIns="0" tIns="0" rIns="0" bIns="0" rtlCol="0" anchor="t">
            <a:spAutoFit/>
          </a:bodyPr>
          <a:lstStyle/>
          <a:p>
            <a:pPr marL="0" lvl="0" indent="0" algn="ctr">
              <a:lnSpc>
                <a:spcPts val="10560"/>
              </a:lnSpc>
            </a:pPr>
            <a:r>
              <a:rPr lang="en-US" sz="9600" b="1" dirty="0">
                <a:solidFill>
                  <a:srgbClr val="F7F7F7"/>
                </a:solidFill>
                <a:latin typeface="National 2 Medium" panose="020B0604030502020203" pitchFamily="34" charset="0"/>
              </a:rPr>
              <a:t>Title IX</a:t>
            </a:r>
          </a:p>
          <a:p>
            <a:pPr marL="0" lvl="0" indent="0" algn="ctr">
              <a:lnSpc>
                <a:spcPts val="10560"/>
              </a:lnSpc>
            </a:pPr>
            <a:r>
              <a:rPr lang="en-US" sz="9600" b="1" dirty="0">
                <a:solidFill>
                  <a:srgbClr val="F7F7F7"/>
                </a:solidFill>
                <a:latin typeface="National 2 Medium" panose="020B0604030502020203" pitchFamily="34" charset="0"/>
              </a:rPr>
              <a:t>Mandatory Training</a:t>
            </a:r>
          </a:p>
        </p:txBody>
      </p:sp>
      <p:grpSp>
        <p:nvGrpSpPr>
          <p:cNvPr id="3" name="Group 3"/>
          <p:cNvGrpSpPr/>
          <p:nvPr/>
        </p:nvGrpSpPr>
        <p:grpSpPr>
          <a:xfrm>
            <a:off x="10190119" y="450519"/>
            <a:ext cx="7365109" cy="578181"/>
            <a:chOff x="0" y="0"/>
            <a:chExt cx="9820145" cy="770908"/>
          </a:xfrm>
        </p:grpSpPr>
        <p:pic>
          <p:nvPicPr>
            <p:cNvPr id="4" name="Picture 4"/>
            <p:cNvPicPr>
              <a:picLocks noChangeAspect="1"/>
            </p:cNvPicPr>
            <p:nvPr/>
          </p:nvPicPr>
          <p:blipFill>
            <a:blip r:embed="rId3"/>
            <a:srcRect/>
            <a:stretch>
              <a:fillRect/>
            </a:stretch>
          </p:blipFill>
          <p:spPr>
            <a:xfrm>
              <a:off x="0" y="0"/>
              <a:ext cx="753797" cy="770908"/>
            </a:xfrm>
            <a:prstGeom prst="rect">
              <a:avLst/>
            </a:prstGeom>
          </p:spPr>
        </p:pic>
        <p:sp>
          <p:nvSpPr>
            <p:cNvPr id="5" name="TextBox 5"/>
            <p:cNvSpPr txBox="1"/>
            <p:nvPr/>
          </p:nvSpPr>
          <p:spPr>
            <a:xfrm>
              <a:off x="912311" y="120345"/>
              <a:ext cx="8907834" cy="484151"/>
            </a:xfrm>
            <a:prstGeom prst="rect">
              <a:avLst/>
            </a:prstGeom>
          </p:spPr>
          <p:txBody>
            <a:bodyPr lIns="0" tIns="0" rIns="0" bIns="0" rtlCol="0" anchor="t">
              <a:spAutoFit/>
            </a:bodyPr>
            <a:lstStyle/>
            <a:p>
              <a:pPr>
                <a:lnSpc>
                  <a:spcPts val="3080"/>
                </a:lnSpc>
              </a:pPr>
              <a:r>
                <a:rPr lang="en-US" sz="2000" dirty="0">
                  <a:solidFill>
                    <a:srgbClr val="FFFFFF"/>
                  </a:solidFill>
                  <a:latin typeface="National 2" panose="020B0504030502020203" pitchFamily="34" charset="0"/>
                </a:rPr>
                <a:t>Equal Opportunity, Accessibility and Title IX</a:t>
              </a:r>
            </a:p>
          </p:txBody>
        </p:sp>
      </p:grpSp>
    </p:spTree>
    <p:extLst>
      <p:ext uri="{BB962C8B-B14F-4D97-AF65-F5344CB8AC3E}">
        <p14:creationId xmlns:p14="http://schemas.microsoft.com/office/powerpoint/2010/main" val="501095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2312B"/>
        </a:solidFill>
        <a:effectLst/>
      </p:bgPr>
    </p:bg>
    <p:spTree>
      <p:nvGrpSpPr>
        <p:cNvPr id="1" name=""/>
        <p:cNvGrpSpPr/>
        <p:nvPr/>
      </p:nvGrpSpPr>
      <p:grpSpPr>
        <a:xfrm>
          <a:off x="0" y="0"/>
          <a:ext cx="0" cy="0"/>
          <a:chOff x="0" y="0"/>
          <a:chExt cx="0" cy="0"/>
        </a:xfrm>
      </p:grpSpPr>
      <p:sp>
        <p:nvSpPr>
          <p:cNvPr id="2" name="TextBox 2"/>
          <p:cNvSpPr txBox="1"/>
          <p:nvPr/>
        </p:nvSpPr>
        <p:spPr>
          <a:xfrm>
            <a:off x="0" y="3305175"/>
            <a:ext cx="18352036" cy="4076700"/>
          </a:xfrm>
          <a:prstGeom prst="rect">
            <a:avLst/>
          </a:prstGeom>
        </p:spPr>
        <p:txBody>
          <a:bodyPr lIns="0" tIns="0" rIns="0" bIns="0" rtlCol="0" anchor="t">
            <a:spAutoFit/>
          </a:bodyPr>
          <a:lstStyle/>
          <a:p>
            <a:pPr marL="0" lvl="0" indent="0" algn="ctr">
              <a:lnSpc>
                <a:spcPts val="6239"/>
              </a:lnSpc>
              <a:spcBef>
                <a:spcPct val="0"/>
              </a:spcBef>
            </a:pPr>
            <a:r>
              <a:rPr lang="en-US" sz="5199" i="1" u="none" dirty="0">
                <a:solidFill>
                  <a:srgbClr val="FFFFFF"/>
                </a:solidFill>
                <a:latin typeface="National 2" panose="020B0504030502020203" pitchFamily="34" charset="0"/>
              </a:rPr>
              <a:t>No person in the United States shall, on the basis of sex, </a:t>
            </a:r>
          </a:p>
          <a:p>
            <a:pPr marL="0" lvl="0" indent="0" algn="ctr">
              <a:lnSpc>
                <a:spcPts val="6239"/>
              </a:lnSpc>
              <a:spcBef>
                <a:spcPct val="0"/>
              </a:spcBef>
            </a:pPr>
            <a:r>
              <a:rPr lang="en-US" sz="5199" i="1" u="none" dirty="0">
                <a:solidFill>
                  <a:srgbClr val="FFFFFF"/>
                </a:solidFill>
                <a:latin typeface="National 2" panose="020B0504030502020203" pitchFamily="34" charset="0"/>
              </a:rPr>
              <a:t>be excluded from participation in, be denied the benefits </a:t>
            </a:r>
          </a:p>
          <a:p>
            <a:pPr marL="0" lvl="0" indent="0" algn="ctr">
              <a:lnSpc>
                <a:spcPts val="6239"/>
              </a:lnSpc>
              <a:spcBef>
                <a:spcPct val="0"/>
              </a:spcBef>
            </a:pPr>
            <a:r>
              <a:rPr lang="en-US" sz="5199" i="1" u="none" dirty="0">
                <a:solidFill>
                  <a:srgbClr val="FFFFFF"/>
                </a:solidFill>
                <a:latin typeface="National 2" panose="020B0504030502020203" pitchFamily="34" charset="0"/>
              </a:rPr>
              <a:t>of, or be subjected to discrimination under any education</a:t>
            </a:r>
          </a:p>
          <a:p>
            <a:pPr marL="0" lvl="0" indent="0" algn="ctr">
              <a:lnSpc>
                <a:spcPts val="6239"/>
              </a:lnSpc>
              <a:spcBef>
                <a:spcPct val="0"/>
              </a:spcBef>
            </a:pPr>
            <a:r>
              <a:rPr lang="en-US" sz="5199" i="1" u="none" dirty="0">
                <a:solidFill>
                  <a:srgbClr val="FFFFFF"/>
                </a:solidFill>
                <a:latin typeface="National 2" panose="020B0504030502020203" pitchFamily="34" charset="0"/>
              </a:rPr>
              <a:t>program or activity receiving federal financial assistance.</a:t>
            </a:r>
          </a:p>
          <a:p>
            <a:pPr marL="0" lvl="0" indent="0" algn="ctr">
              <a:lnSpc>
                <a:spcPts val="6239"/>
              </a:lnSpc>
              <a:spcBef>
                <a:spcPct val="0"/>
              </a:spcBef>
            </a:pPr>
            <a:endParaRPr lang="en-US" sz="5199" u="none" dirty="0">
              <a:solidFill>
                <a:srgbClr val="FFFFFF"/>
              </a:solidFill>
              <a:latin typeface="National 2 1"/>
            </a:endParaRPr>
          </a:p>
        </p:txBody>
      </p:sp>
      <p:sp>
        <p:nvSpPr>
          <p:cNvPr id="4" name="TextBox 4"/>
          <p:cNvSpPr txBox="1"/>
          <p:nvPr/>
        </p:nvSpPr>
        <p:spPr>
          <a:xfrm>
            <a:off x="4736662" y="6972300"/>
            <a:ext cx="8814676" cy="1201676"/>
          </a:xfrm>
          <a:prstGeom prst="rect">
            <a:avLst/>
          </a:prstGeom>
        </p:spPr>
        <p:txBody>
          <a:bodyPr wrap="square" lIns="0" tIns="0" rIns="0" bIns="0" rtlCol="0" anchor="t">
            <a:spAutoFit/>
          </a:bodyPr>
          <a:lstStyle/>
          <a:p>
            <a:pPr algn="ctr">
              <a:lnSpc>
                <a:spcPts val="4759"/>
              </a:lnSpc>
            </a:pPr>
            <a:r>
              <a:rPr lang="en-US" sz="3399" dirty="0">
                <a:solidFill>
                  <a:srgbClr val="FFFFFF"/>
                </a:solidFill>
                <a:latin typeface="National 2" panose="020B0504030502020203" pitchFamily="34" charset="0"/>
              </a:rPr>
              <a:t> Title IX of the Education Amendments, 1972 </a:t>
            </a:r>
          </a:p>
          <a:p>
            <a:pPr marL="0" lvl="0" indent="0" algn="ctr">
              <a:lnSpc>
                <a:spcPts val="4759"/>
              </a:lnSpc>
              <a:spcBef>
                <a:spcPct val="0"/>
              </a:spcBef>
            </a:pPr>
            <a:endParaRPr lang="en-US" sz="3399" dirty="0">
              <a:solidFill>
                <a:srgbClr val="FFFFFF"/>
              </a:solidFill>
              <a:latin typeface="National 2 1"/>
            </a:endParaRPr>
          </a:p>
        </p:txBody>
      </p:sp>
      <p:grpSp>
        <p:nvGrpSpPr>
          <p:cNvPr id="5" name="Group 5"/>
          <p:cNvGrpSpPr/>
          <p:nvPr/>
        </p:nvGrpSpPr>
        <p:grpSpPr>
          <a:xfrm>
            <a:off x="10265315" y="421588"/>
            <a:ext cx="7365109" cy="578181"/>
            <a:chOff x="0" y="0"/>
            <a:chExt cx="9820145" cy="770908"/>
          </a:xfrm>
        </p:grpSpPr>
        <p:pic>
          <p:nvPicPr>
            <p:cNvPr id="6" name="Picture 6"/>
            <p:cNvPicPr>
              <a:picLocks noChangeAspect="1"/>
            </p:cNvPicPr>
            <p:nvPr/>
          </p:nvPicPr>
          <p:blipFill>
            <a:blip r:embed="rId3"/>
            <a:srcRect/>
            <a:stretch>
              <a:fillRect/>
            </a:stretch>
          </p:blipFill>
          <p:spPr>
            <a:xfrm>
              <a:off x="0" y="0"/>
              <a:ext cx="753797" cy="770908"/>
            </a:xfrm>
            <a:prstGeom prst="rect">
              <a:avLst/>
            </a:prstGeom>
          </p:spPr>
        </p:pic>
        <p:sp>
          <p:nvSpPr>
            <p:cNvPr id="7" name="TextBox 7"/>
            <p:cNvSpPr txBox="1"/>
            <p:nvPr/>
          </p:nvSpPr>
          <p:spPr>
            <a:xfrm>
              <a:off x="912311" y="120345"/>
              <a:ext cx="8907834" cy="484151"/>
            </a:xfrm>
            <a:prstGeom prst="rect">
              <a:avLst/>
            </a:prstGeom>
          </p:spPr>
          <p:txBody>
            <a:bodyPr lIns="0" tIns="0" rIns="0" bIns="0" rtlCol="0" anchor="t">
              <a:spAutoFit/>
            </a:bodyPr>
            <a:lstStyle/>
            <a:p>
              <a:pPr>
                <a:lnSpc>
                  <a:spcPts val="3080"/>
                </a:lnSpc>
              </a:pPr>
              <a:r>
                <a:rPr lang="en-US" sz="2000" dirty="0">
                  <a:solidFill>
                    <a:srgbClr val="FFFFFF"/>
                  </a:solidFill>
                  <a:latin typeface="National 2" panose="020B0504030502020203" pitchFamily="34" charset="0"/>
                </a:rPr>
                <a:t>Equal Opportunity, Accessibility and Title IX</a:t>
              </a:r>
            </a:p>
          </p:txBody>
        </p:sp>
      </p:grpSp>
      <p:sp>
        <p:nvSpPr>
          <p:cNvPr id="9" name="Rectangle 8">
            <a:extLst>
              <a:ext uri="{FF2B5EF4-FFF2-40B4-BE49-F238E27FC236}">
                <a16:creationId xmlns:a16="http://schemas.microsoft.com/office/drawing/2014/main" id="{C5346464-30DA-1A4C-8504-4D991AF4FF45}"/>
              </a:ext>
            </a:extLst>
          </p:cNvPr>
          <p:cNvSpPr/>
          <p:nvPr/>
        </p:nvSpPr>
        <p:spPr>
          <a:xfrm>
            <a:off x="5340180" y="1717763"/>
            <a:ext cx="7671676" cy="1211998"/>
          </a:xfrm>
          <a:prstGeom prst="rect">
            <a:avLst/>
          </a:prstGeom>
        </p:spPr>
        <p:txBody>
          <a:bodyPr wrap="square">
            <a:spAutoFit/>
          </a:bodyPr>
          <a:lstStyle/>
          <a:p>
            <a:pPr lvl="0" algn="ctr">
              <a:lnSpc>
                <a:spcPts val="8880"/>
              </a:lnSpc>
              <a:spcBef>
                <a:spcPct val="0"/>
              </a:spcBef>
            </a:pPr>
            <a:r>
              <a:rPr lang="en-US" sz="7200" b="1" dirty="0">
                <a:solidFill>
                  <a:srgbClr val="FFFFFF"/>
                </a:solidFill>
                <a:latin typeface="National 2 Medium" panose="020B0604030502020203" pitchFamily="34" charset="0"/>
              </a:rPr>
              <a:t>Title IX</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2312B"/>
        </a:solidFill>
        <a:effectLst/>
      </p:bgPr>
    </p:bg>
    <p:spTree>
      <p:nvGrpSpPr>
        <p:cNvPr id="1" name=""/>
        <p:cNvGrpSpPr/>
        <p:nvPr/>
      </p:nvGrpSpPr>
      <p:grpSpPr>
        <a:xfrm>
          <a:off x="0" y="0"/>
          <a:ext cx="0" cy="0"/>
          <a:chOff x="0" y="0"/>
          <a:chExt cx="0" cy="0"/>
        </a:xfrm>
      </p:grpSpPr>
      <p:grpSp>
        <p:nvGrpSpPr>
          <p:cNvPr id="2" name="Group 2"/>
          <p:cNvGrpSpPr/>
          <p:nvPr/>
        </p:nvGrpSpPr>
        <p:grpSpPr>
          <a:xfrm>
            <a:off x="3165609" y="2898411"/>
            <a:ext cx="5926450" cy="6059577"/>
            <a:chOff x="0" y="0"/>
            <a:chExt cx="5372576" cy="5493261"/>
          </a:xfrm>
        </p:grpSpPr>
        <p:sp>
          <p:nvSpPr>
            <p:cNvPr id="3" name="Freeform 3"/>
            <p:cNvSpPr/>
            <p:nvPr/>
          </p:nvSpPr>
          <p:spPr>
            <a:xfrm>
              <a:off x="0" y="0"/>
              <a:ext cx="5372576" cy="5493261"/>
            </a:xfrm>
            <a:custGeom>
              <a:avLst/>
              <a:gdLst/>
              <a:ahLst/>
              <a:cxnLst/>
              <a:rect l="l" t="t" r="r" b="b"/>
              <a:pathLst>
                <a:path w="5372576" h="5493261">
                  <a:moveTo>
                    <a:pt x="5248116" y="5493261"/>
                  </a:moveTo>
                  <a:lnTo>
                    <a:pt x="124460" y="5493261"/>
                  </a:lnTo>
                  <a:cubicBezTo>
                    <a:pt x="55880" y="5493261"/>
                    <a:pt x="0" y="5437381"/>
                    <a:pt x="0" y="5368801"/>
                  </a:cubicBezTo>
                  <a:lnTo>
                    <a:pt x="0" y="124460"/>
                  </a:lnTo>
                  <a:cubicBezTo>
                    <a:pt x="0" y="55880"/>
                    <a:pt x="55880" y="0"/>
                    <a:pt x="124460" y="0"/>
                  </a:cubicBezTo>
                  <a:lnTo>
                    <a:pt x="5248116" y="0"/>
                  </a:lnTo>
                  <a:cubicBezTo>
                    <a:pt x="5316696" y="0"/>
                    <a:pt x="5372576" y="55880"/>
                    <a:pt x="5372576" y="124460"/>
                  </a:cubicBezTo>
                  <a:lnTo>
                    <a:pt x="5372576" y="5368801"/>
                  </a:lnTo>
                  <a:cubicBezTo>
                    <a:pt x="5372576" y="5437381"/>
                    <a:pt x="5316696" y="5493261"/>
                    <a:pt x="5248116" y="5493261"/>
                  </a:cubicBezTo>
                  <a:close/>
                </a:path>
              </a:pathLst>
            </a:custGeom>
            <a:solidFill>
              <a:srgbClr val="FFFFFF"/>
            </a:solidFill>
          </p:spPr>
          <p:txBody>
            <a:bodyPr/>
            <a:lstStyle/>
            <a:p>
              <a:endParaRPr lang="en-US"/>
            </a:p>
          </p:txBody>
        </p:sp>
      </p:grpSp>
      <p:sp>
        <p:nvSpPr>
          <p:cNvPr id="4" name="TextBox 4"/>
          <p:cNvSpPr txBox="1"/>
          <p:nvPr/>
        </p:nvSpPr>
        <p:spPr>
          <a:xfrm>
            <a:off x="3678607" y="4256965"/>
            <a:ext cx="4967203" cy="2310544"/>
          </a:xfrm>
          <a:prstGeom prst="rect">
            <a:avLst/>
          </a:prstGeom>
        </p:spPr>
        <p:txBody>
          <a:bodyPr lIns="0" tIns="0" rIns="0" bIns="0" rtlCol="0" anchor="t">
            <a:spAutoFit/>
          </a:bodyPr>
          <a:lstStyle/>
          <a:p>
            <a:pPr marL="571619" lvl="1" indent="-285809">
              <a:lnSpc>
                <a:spcPts val="3177"/>
              </a:lnSpc>
              <a:buFont typeface="Arial"/>
              <a:buChar char="•"/>
            </a:pPr>
            <a:r>
              <a:rPr lang="en-US" sz="2647" dirty="0">
                <a:solidFill>
                  <a:srgbClr val="12312B"/>
                </a:solidFill>
                <a:latin typeface="National 2" panose="020B0504030502020203" pitchFamily="34" charset="0"/>
              </a:rPr>
              <a:t>Definition of “consent” </a:t>
            </a:r>
          </a:p>
          <a:p>
            <a:pPr marL="571619" lvl="1" indent="-285809">
              <a:lnSpc>
                <a:spcPts val="3177"/>
              </a:lnSpc>
              <a:buFont typeface="Arial"/>
              <a:buChar char="•"/>
            </a:pPr>
            <a:r>
              <a:rPr lang="en-US" sz="2647" dirty="0">
                <a:solidFill>
                  <a:srgbClr val="12312B"/>
                </a:solidFill>
                <a:latin typeface="National 2" panose="020B0504030502020203" pitchFamily="34" charset="0"/>
              </a:rPr>
              <a:t>Role of Title IX Coordinators</a:t>
            </a:r>
          </a:p>
          <a:p>
            <a:pPr marL="571619" lvl="1" indent="-285809">
              <a:lnSpc>
                <a:spcPts val="3177"/>
              </a:lnSpc>
              <a:buFont typeface="Arial"/>
              <a:buChar char="•"/>
            </a:pPr>
            <a:r>
              <a:rPr lang="en-US" sz="2647" dirty="0">
                <a:solidFill>
                  <a:srgbClr val="12312B"/>
                </a:solidFill>
                <a:latin typeface="National 2" panose="020B0504030502020203" pitchFamily="34" charset="0"/>
              </a:rPr>
              <a:t>Resources</a:t>
            </a:r>
          </a:p>
          <a:p>
            <a:pPr marL="571619" lvl="1" indent="-285809">
              <a:lnSpc>
                <a:spcPts val="3177"/>
              </a:lnSpc>
              <a:buFont typeface="Arial"/>
              <a:buChar char="•"/>
            </a:pPr>
            <a:r>
              <a:rPr lang="en-US" sz="2647" dirty="0">
                <a:solidFill>
                  <a:srgbClr val="12312B"/>
                </a:solidFill>
                <a:latin typeface="National 2" panose="020B0504030502020203" pitchFamily="34" charset="0"/>
              </a:rPr>
              <a:t>Options for resolutions</a:t>
            </a:r>
          </a:p>
          <a:p>
            <a:pPr marL="571619" lvl="1" indent="-285809">
              <a:lnSpc>
                <a:spcPts val="3177"/>
              </a:lnSpc>
              <a:buFont typeface="Arial"/>
              <a:buChar char="•"/>
            </a:pPr>
            <a:r>
              <a:rPr lang="en-US" sz="2647" dirty="0">
                <a:solidFill>
                  <a:srgbClr val="12312B"/>
                </a:solidFill>
                <a:latin typeface="National 2" panose="020B0504030502020203" pitchFamily="34" charset="0"/>
              </a:rPr>
              <a:t>Supportive measures</a:t>
            </a:r>
          </a:p>
          <a:p>
            <a:pPr marL="0" lvl="0" indent="0" algn="ctr">
              <a:lnSpc>
                <a:spcPts val="2049"/>
              </a:lnSpc>
              <a:spcBef>
                <a:spcPct val="0"/>
              </a:spcBef>
            </a:pPr>
            <a:endParaRPr lang="en-US" sz="2647" dirty="0">
              <a:solidFill>
                <a:srgbClr val="12312B"/>
              </a:solidFill>
              <a:latin typeface="Arimo"/>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536158" y="3339808"/>
            <a:ext cx="3185353" cy="805879"/>
          </a:xfrm>
          <a:prstGeom prst="rect">
            <a:avLst/>
          </a:prstGeom>
        </p:spPr>
      </p:pic>
      <p:sp>
        <p:nvSpPr>
          <p:cNvPr id="6" name="TextBox 6"/>
          <p:cNvSpPr txBox="1"/>
          <p:nvPr/>
        </p:nvSpPr>
        <p:spPr>
          <a:xfrm>
            <a:off x="4501939" y="3258875"/>
            <a:ext cx="3253789" cy="787652"/>
          </a:xfrm>
          <a:prstGeom prst="rect">
            <a:avLst/>
          </a:prstGeom>
        </p:spPr>
        <p:txBody>
          <a:bodyPr lIns="0" tIns="0" rIns="0" bIns="0" rtlCol="0" anchor="t">
            <a:spAutoFit/>
          </a:bodyPr>
          <a:lstStyle/>
          <a:p>
            <a:pPr marL="0" lvl="1" indent="0" algn="ctr">
              <a:lnSpc>
                <a:spcPts val="6704"/>
              </a:lnSpc>
              <a:spcBef>
                <a:spcPct val="0"/>
              </a:spcBef>
            </a:pPr>
            <a:r>
              <a:rPr lang="en-US" sz="4270" dirty="0">
                <a:solidFill>
                  <a:srgbClr val="FFFFFF"/>
                </a:solidFill>
                <a:latin typeface="National 2" panose="020B0504030502020203" pitchFamily="34" charset="0"/>
              </a:rPr>
              <a:t>Provides</a:t>
            </a:r>
            <a:r>
              <a:rPr lang="en-US" sz="4270" dirty="0">
                <a:solidFill>
                  <a:srgbClr val="FFFFFF"/>
                </a:solidFill>
                <a:latin typeface="National 2 1"/>
              </a:rPr>
              <a:t> </a:t>
            </a:r>
          </a:p>
        </p:txBody>
      </p:sp>
      <p:grpSp>
        <p:nvGrpSpPr>
          <p:cNvPr id="7" name="Group 7"/>
          <p:cNvGrpSpPr/>
          <p:nvPr/>
        </p:nvGrpSpPr>
        <p:grpSpPr>
          <a:xfrm>
            <a:off x="9649067" y="2898411"/>
            <a:ext cx="5926450" cy="6059577"/>
            <a:chOff x="0" y="0"/>
            <a:chExt cx="5372576" cy="5493261"/>
          </a:xfrm>
        </p:grpSpPr>
        <p:sp>
          <p:nvSpPr>
            <p:cNvPr id="8" name="Freeform 8"/>
            <p:cNvSpPr/>
            <p:nvPr/>
          </p:nvSpPr>
          <p:spPr>
            <a:xfrm>
              <a:off x="0" y="0"/>
              <a:ext cx="5372576" cy="5493261"/>
            </a:xfrm>
            <a:custGeom>
              <a:avLst/>
              <a:gdLst/>
              <a:ahLst/>
              <a:cxnLst/>
              <a:rect l="l" t="t" r="r" b="b"/>
              <a:pathLst>
                <a:path w="5372576" h="5493261">
                  <a:moveTo>
                    <a:pt x="5248116" y="5493261"/>
                  </a:moveTo>
                  <a:lnTo>
                    <a:pt x="124460" y="5493261"/>
                  </a:lnTo>
                  <a:cubicBezTo>
                    <a:pt x="55880" y="5493261"/>
                    <a:pt x="0" y="5437381"/>
                    <a:pt x="0" y="5368801"/>
                  </a:cubicBezTo>
                  <a:lnTo>
                    <a:pt x="0" y="124460"/>
                  </a:lnTo>
                  <a:cubicBezTo>
                    <a:pt x="0" y="55880"/>
                    <a:pt x="55880" y="0"/>
                    <a:pt x="124460" y="0"/>
                  </a:cubicBezTo>
                  <a:lnTo>
                    <a:pt x="5248116" y="0"/>
                  </a:lnTo>
                  <a:cubicBezTo>
                    <a:pt x="5316696" y="0"/>
                    <a:pt x="5372576" y="55880"/>
                    <a:pt x="5372576" y="124460"/>
                  </a:cubicBezTo>
                  <a:lnTo>
                    <a:pt x="5372576" y="5368801"/>
                  </a:lnTo>
                  <a:cubicBezTo>
                    <a:pt x="5372576" y="5437381"/>
                    <a:pt x="5316696" y="5493261"/>
                    <a:pt x="5248116" y="5493261"/>
                  </a:cubicBezTo>
                  <a:close/>
                </a:path>
              </a:pathLst>
            </a:custGeom>
            <a:solidFill>
              <a:srgbClr val="FFFFFF"/>
            </a:solidFill>
          </p:spPr>
          <p:txBody>
            <a:bodyPr/>
            <a:lstStyle/>
            <a:p>
              <a:endParaRPr lang="en-US"/>
            </a:p>
          </p:txBody>
        </p:sp>
      </p:grpSp>
      <p:sp>
        <p:nvSpPr>
          <p:cNvPr id="9" name="TextBox 9"/>
          <p:cNvSpPr txBox="1"/>
          <p:nvPr/>
        </p:nvSpPr>
        <p:spPr>
          <a:xfrm>
            <a:off x="10155188" y="4150393"/>
            <a:ext cx="4967203" cy="4899098"/>
          </a:xfrm>
          <a:prstGeom prst="rect">
            <a:avLst/>
          </a:prstGeom>
        </p:spPr>
        <p:txBody>
          <a:bodyPr lIns="0" tIns="0" rIns="0" bIns="0" rtlCol="0" anchor="t">
            <a:spAutoFit/>
          </a:bodyPr>
          <a:lstStyle/>
          <a:p>
            <a:pPr marL="571619" lvl="1" indent="-285809">
              <a:lnSpc>
                <a:spcPts val="3177"/>
              </a:lnSpc>
              <a:buFont typeface="Arial"/>
              <a:buChar char="•"/>
            </a:pPr>
            <a:r>
              <a:rPr lang="en-US" sz="2647" dirty="0">
                <a:solidFill>
                  <a:srgbClr val="12312B"/>
                </a:solidFill>
                <a:latin typeface="National 2" panose="020B0504030502020203" pitchFamily="34" charset="0"/>
              </a:rPr>
              <a:t>Sexual harassment, sexual assault, dating violence, domestic violence, stalking, and sexual exploitation</a:t>
            </a:r>
          </a:p>
          <a:p>
            <a:pPr marL="571619" lvl="1" indent="-285809">
              <a:lnSpc>
                <a:spcPts val="3177"/>
              </a:lnSpc>
              <a:buFont typeface="Arial"/>
              <a:buChar char="•"/>
            </a:pPr>
            <a:r>
              <a:rPr lang="en-US" sz="2647" dirty="0">
                <a:solidFill>
                  <a:srgbClr val="12312B"/>
                </a:solidFill>
                <a:latin typeface="National 2" panose="020B0504030502020203" pitchFamily="34" charset="0"/>
              </a:rPr>
              <a:t>Sex and Gender based discrimination</a:t>
            </a:r>
          </a:p>
          <a:p>
            <a:pPr marL="571619" lvl="1" indent="-285809">
              <a:lnSpc>
                <a:spcPts val="3177"/>
              </a:lnSpc>
              <a:buFont typeface="Arial"/>
              <a:buChar char="•"/>
            </a:pPr>
            <a:r>
              <a:rPr lang="en-US" sz="2647" dirty="0">
                <a:solidFill>
                  <a:srgbClr val="12312B"/>
                </a:solidFill>
                <a:latin typeface="National 2" panose="020B0504030502020203" pitchFamily="34" charset="0"/>
              </a:rPr>
              <a:t>Exertion of power, supervision, or authority in sexual or intimate relationships </a:t>
            </a:r>
          </a:p>
          <a:p>
            <a:pPr marL="571619" lvl="1" indent="-285809">
              <a:lnSpc>
                <a:spcPts val="3177"/>
              </a:lnSpc>
              <a:buFont typeface="Arial"/>
              <a:buChar char="•"/>
            </a:pPr>
            <a:r>
              <a:rPr lang="en-US" sz="2647" dirty="0">
                <a:solidFill>
                  <a:srgbClr val="12312B"/>
                </a:solidFill>
                <a:latin typeface="National 2" panose="020B0504030502020203" pitchFamily="34" charset="0"/>
              </a:rPr>
              <a:t>Retaliation</a:t>
            </a:r>
          </a:p>
          <a:p>
            <a:pPr marL="0" lvl="0" indent="0" algn="ctr">
              <a:lnSpc>
                <a:spcPts val="3177"/>
              </a:lnSpc>
              <a:spcBef>
                <a:spcPct val="0"/>
              </a:spcBef>
            </a:pPr>
            <a:endParaRPr lang="en-US" sz="2647" dirty="0">
              <a:solidFill>
                <a:srgbClr val="12312B"/>
              </a:solidFill>
              <a:latin typeface="Arimo"/>
            </a:endParaRPr>
          </a:p>
        </p:txBody>
      </p:sp>
      <p:sp>
        <p:nvSpPr>
          <p:cNvPr id="10" name="TextBox 10"/>
          <p:cNvSpPr txBox="1"/>
          <p:nvPr/>
        </p:nvSpPr>
        <p:spPr>
          <a:xfrm>
            <a:off x="11303231" y="3657763"/>
            <a:ext cx="3253789" cy="599202"/>
          </a:xfrm>
          <a:prstGeom prst="rect">
            <a:avLst/>
          </a:prstGeom>
        </p:spPr>
        <p:txBody>
          <a:bodyPr lIns="0" tIns="0" rIns="0" bIns="0" rtlCol="0" anchor="t">
            <a:spAutoFit/>
          </a:bodyPr>
          <a:lstStyle/>
          <a:p>
            <a:pPr marL="0" lvl="1" indent="0" algn="ctr">
              <a:lnSpc>
                <a:spcPts val="4462"/>
              </a:lnSpc>
              <a:spcBef>
                <a:spcPct val="0"/>
              </a:spcBef>
            </a:pPr>
            <a:r>
              <a:rPr lang="en-US" sz="2842">
                <a:solidFill>
                  <a:srgbClr val="FFFFFF"/>
                </a:solidFill>
                <a:latin typeface="National 2 1"/>
              </a:rPr>
              <a:t>All Employees</a:t>
            </a:r>
          </a:p>
        </p:txBody>
      </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36626" y="3261822"/>
            <a:ext cx="3185353" cy="883865"/>
          </a:xfrm>
          <a:prstGeom prst="rect">
            <a:avLst/>
          </a:prstGeom>
        </p:spPr>
      </p:pic>
      <p:sp>
        <p:nvSpPr>
          <p:cNvPr id="12" name="TextBox 12"/>
          <p:cNvSpPr txBox="1"/>
          <p:nvPr/>
        </p:nvSpPr>
        <p:spPr>
          <a:xfrm>
            <a:off x="11102407" y="3189882"/>
            <a:ext cx="3253789" cy="783099"/>
          </a:xfrm>
          <a:prstGeom prst="rect">
            <a:avLst/>
          </a:prstGeom>
        </p:spPr>
        <p:txBody>
          <a:bodyPr lIns="0" tIns="0" rIns="0" bIns="0" rtlCol="0" anchor="t">
            <a:spAutoFit/>
          </a:bodyPr>
          <a:lstStyle/>
          <a:p>
            <a:pPr marL="0" lvl="1" indent="0" algn="ctr">
              <a:lnSpc>
                <a:spcPts val="6704"/>
              </a:lnSpc>
              <a:spcBef>
                <a:spcPct val="0"/>
              </a:spcBef>
            </a:pPr>
            <a:r>
              <a:rPr lang="en-US" sz="4270" dirty="0">
                <a:solidFill>
                  <a:srgbClr val="FFFFFF"/>
                </a:solidFill>
                <a:latin typeface="National 2" panose="020B0504030502020203" pitchFamily="34" charset="0"/>
              </a:rPr>
              <a:t>Prohibits </a:t>
            </a:r>
          </a:p>
        </p:txBody>
      </p:sp>
      <p:sp>
        <p:nvSpPr>
          <p:cNvPr id="13" name="TextBox 13"/>
          <p:cNvSpPr txBox="1"/>
          <p:nvPr/>
        </p:nvSpPr>
        <p:spPr>
          <a:xfrm>
            <a:off x="560747" y="1485729"/>
            <a:ext cx="17166505" cy="877484"/>
          </a:xfrm>
          <a:prstGeom prst="rect">
            <a:avLst/>
          </a:prstGeom>
        </p:spPr>
        <p:txBody>
          <a:bodyPr wrap="square" lIns="0" tIns="0" rIns="0" bIns="0" rtlCol="0" anchor="t">
            <a:spAutoFit/>
          </a:bodyPr>
          <a:lstStyle/>
          <a:p>
            <a:pPr algn="ctr">
              <a:lnSpc>
                <a:spcPts val="7280"/>
              </a:lnSpc>
              <a:spcBef>
                <a:spcPct val="0"/>
              </a:spcBef>
            </a:pPr>
            <a:r>
              <a:rPr lang="en-US" sz="5400" b="1" dirty="0">
                <a:solidFill>
                  <a:srgbClr val="F7F7F7"/>
                </a:solidFill>
                <a:latin typeface="National 2 Medium" panose="020B0604030502020203" pitchFamily="34" charset="0"/>
              </a:rPr>
              <a:t>Sexual and Gender-Based Misconduct Policy (SMP) </a:t>
            </a:r>
          </a:p>
        </p:txBody>
      </p:sp>
      <p:grpSp>
        <p:nvGrpSpPr>
          <p:cNvPr id="14" name="Group 14"/>
          <p:cNvGrpSpPr/>
          <p:nvPr/>
        </p:nvGrpSpPr>
        <p:grpSpPr>
          <a:xfrm>
            <a:off x="10265315" y="421588"/>
            <a:ext cx="7365109" cy="578181"/>
            <a:chOff x="0" y="0"/>
            <a:chExt cx="9820145" cy="770908"/>
          </a:xfrm>
        </p:grpSpPr>
        <p:pic>
          <p:nvPicPr>
            <p:cNvPr id="15" name="Picture 15"/>
            <p:cNvPicPr>
              <a:picLocks noChangeAspect="1"/>
            </p:cNvPicPr>
            <p:nvPr/>
          </p:nvPicPr>
          <p:blipFill>
            <a:blip r:embed="rId5"/>
            <a:srcRect/>
            <a:stretch>
              <a:fillRect/>
            </a:stretch>
          </p:blipFill>
          <p:spPr>
            <a:xfrm>
              <a:off x="0" y="0"/>
              <a:ext cx="753797" cy="770908"/>
            </a:xfrm>
            <a:prstGeom prst="rect">
              <a:avLst/>
            </a:prstGeom>
          </p:spPr>
        </p:pic>
        <p:sp>
          <p:nvSpPr>
            <p:cNvPr id="16" name="TextBox 16"/>
            <p:cNvSpPr txBox="1"/>
            <p:nvPr/>
          </p:nvSpPr>
          <p:spPr>
            <a:xfrm>
              <a:off x="912311" y="120345"/>
              <a:ext cx="8907834" cy="484150"/>
            </a:xfrm>
            <a:prstGeom prst="rect">
              <a:avLst/>
            </a:prstGeom>
          </p:spPr>
          <p:txBody>
            <a:bodyPr lIns="0" tIns="0" rIns="0" bIns="0" rtlCol="0" anchor="t">
              <a:spAutoFit/>
            </a:bodyPr>
            <a:lstStyle/>
            <a:p>
              <a:pPr>
                <a:lnSpc>
                  <a:spcPts val="3080"/>
                </a:lnSpc>
              </a:pPr>
              <a:r>
                <a:rPr lang="en-US" sz="2000" dirty="0">
                  <a:solidFill>
                    <a:srgbClr val="FFFFFF"/>
                  </a:solidFill>
                  <a:latin typeface="National 2" panose="020B0504030502020203" pitchFamily="34" charset="0"/>
                </a:rPr>
                <a:t>Equal Opportunity, Accessibility and Title IX</a:t>
              </a:r>
            </a:p>
          </p:txBody>
        </p:sp>
      </p:grpSp>
      <p:sp>
        <p:nvSpPr>
          <p:cNvPr id="17" name="TextBox 17"/>
          <p:cNvSpPr txBox="1"/>
          <p:nvPr/>
        </p:nvSpPr>
        <p:spPr>
          <a:xfrm>
            <a:off x="6014982" y="9395674"/>
            <a:ext cx="7268170" cy="513859"/>
          </a:xfrm>
          <a:prstGeom prst="rect">
            <a:avLst/>
          </a:prstGeom>
        </p:spPr>
        <p:txBody>
          <a:bodyPr wrap="square" lIns="0" tIns="0" rIns="0" bIns="0" rtlCol="0" anchor="t">
            <a:spAutoFit/>
          </a:bodyPr>
          <a:lstStyle/>
          <a:p>
            <a:pPr algn="ctr">
              <a:lnSpc>
                <a:spcPts val="4200"/>
              </a:lnSpc>
            </a:pPr>
            <a:r>
              <a:rPr lang="en-US" sz="3000" dirty="0">
                <a:solidFill>
                  <a:srgbClr val="FFFFFF"/>
                </a:solidFill>
                <a:latin typeface="National 2" panose="020B0504030502020203" pitchFamily="34" charset="0"/>
              </a:rPr>
              <a:t>https://sexual-</a:t>
            </a:r>
            <a:r>
              <a:rPr lang="en-US" sz="3000" dirty="0" err="1">
                <a:solidFill>
                  <a:srgbClr val="FFFFFF"/>
                </a:solidFill>
                <a:latin typeface="National 2" panose="020B0504030502020203" pitchFamily="34" charset="0"/>
              </a:rPr>
              <a:t>respect.dartmouth.edu</a:t>
            </a:r>
            <a:endParaRPr lang="en-US" sz="3000" dirty="0">
              <a:solidFill>
                <a:srgbClr val="FFFFFF"/>
              </a:solidFill>
              <a:latin typeface="National 2" panose="020B0504030502020203"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66fa80c-26ef-4923-ab82-a09d4b4f76af">
      <Terms xmlns="http://schemas.microsoft.com/office/infopath/2007/PartnerControls"/>
    </lcf76f155ced4ddcb4097134ff3c332f>
    <TaxCatchAll xmlns="77eed988-e8d0-4d66-bcd8-d736fdda4416" xsi:nil="true"/>
    <SharedWithUsers xmlns="77eed988-e8d0-4d66-bcd8-d736fdda4416">
      <UserInfo>
        <DisplayName>Kristi L. Clemens</DisplayName>
        <AccountId>41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C9C93081EBF847AD21F4DDE350C2F7" ma:contentTypeVersion="15" ma:contentTypeDescription="Create a new document." ma:contentTypeScope="" ma:versionID="c2f151bdc11ac40ddefd09c23b53fb5a">
  <xsd:schema xmlns:xsd="http://www.w3.org/2001/XMLSchema" xmlns:xs="http://www.w3.org/2001/XMLSchema" xmlns:p="http://schemas.microsoft.com/office/2006/metadata/properties" xmlns:ns2="866fa80c-26ef-4923-ab82-a09d4b4f76af" xmlns:ns3="77eed988-e8d0-4d66-bcd8-d736fdda4416" targetNamespace="http://schemas.microsoft.com/office/2006/metadata/properties" ma:root="true" ma:fieldsID="7a9abd6f855330fe43ee62165ddb911c" ns2:_="" ns3:_="">
    <xsd:import namespace="866fa80c-26ef-4923-ab82-a09d4b4f76af"/>
    <xsd:import namespace="77eed988-e8d0-4d66-bcd8-d736fdda441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6fa80c-26ef-4923-ab82-a09d4b4f76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8877a1d-e0fc-498e-9a76-01c70361775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7eed988-e8d0-4d66-bcd8-d736fdda441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c36c0c9-0f5a-4464-85e2-51bd1b16d6e9}" ma:internalName="TaxCatchAll" ma:showField="CatchAllData" ma:web="77eed988-e8d0-4d66-bcd8-d736fdda44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C5BCDA-B54E-4751-81ED-41BF78BC09E2}">
  <ds:schemaRefs>
    <ds:schemaRef ds:uri="http://purl.org/dc/elements/1.1/"/>
    <ds:schemaRef ds:uri="http://schemas.openxmlformats.org/package/2006/metadata/core-properties"/>
    <ds:schemaRef ds:uri="http://schemas.microsoft.com/office/2006/documentManagement/types"/>
    <ds:schemaRef ds:uri="http://purl.org/dc/terms/"/>
    <ds:schemaRef ds:uri="http://purl.org/dc/dcmitype/"/>
    <ds:schemaRef ds:uri="http://schemas.microsoft.com/office/2006/metadata/properties"/>
    <ds:schemaRef ds:uri="866fa80c-26ef-4923-ab82-a09d4b4f76af"/>
    <ds:schemaRef ds:uri="http://schemas.microsoft.com/office/infopath/2007/PartnerControls"/>
    <ds:schemaRef ds:uri="77eed988-e8d0-4d66-bcd8-d736fdda4416"/>
    <ds:schemaRef ds:uri="http://www.w3.org/XML/1998/namespace"/>
  </ds:schemaRefs>
</ds:datastoreItem>
</file>

<file path=customXml/itemProps2.xml><?xml version="1.0" encoding="utf-8"?>
<ds:datastoreItem xmlns:ds="http://schemas.openxmlformats.org/officeDocument/2006/customXml" ds:itemID="{B75614E2-3B85-4171-9D11-DA5338BC3804}">
  <ds:schemaRefs>
    <ds:schemaRef ds:uri="http://schemas.microsoft.com/sharepoint/v3/contenttype/forms"/>
  </ds:schemaRefs>
</ds:datastoreItem>
</file>

<file path=customXml/itemProps3.xml><?xml version="1.0" encoding="utf-8"?>
<ds:datastoreItem xmlns:ds="http://schemas.openxmlformats.org/officeDocument/2006/customXml" ds:itemID="{D33A3349-718D-4BFD-8141-0849CEC1ED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6fa80c-26ef-4923-ab82-a09d4b4f76af"/>
    <ds:schemaRef ds:uri="77eed988-e8d0-4d66-bcd8-d736fdda44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854</TotalTime>
  <Words>1991</Words>
  <Application>Microsoft Office PowerPoint</Application>
  <PresentationFormat>Custom</PresentationFormat>
  <Paragraphs>199</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Arimo</vt:lpstr>
      <vt:lpstr>National 2 Medium</vt:lpstr>
      <vt:lpstr>National 2 1</vt:lpstr>
      <vt:lpstr>National 2</vt:lpstr>
      <vt:lpstr>Calibri</vt:lpstr>
      <vt:lpstr>Arial</vt:lpstr>
      <vt:lpstr>National 2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New Employee Orientation_2022</dc:title>
  <dc:creator>Kristi L. Clemens</dc:creator>
  <cp:lastModifiedBy>John E. Grandi</cp:lastModifiedBy>
  <cp:revision>13</cp:revision>
  <dcterms:created xsi:type="dcterms:W3CDTF">2006-08-16T00:00:00Z</dcterms:created>
  <dcterms:modified xsi:type="dcterms:W3CDTF">2023-08-21T17:49:38Z</dcterms:modified>
  <dc:identifier>DAFEYPbQ4lg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0x010100E5C9C93081EBF847AD21F4DDE350C2F7</vt:lpwstr>
  </property>
  <property fmtid="{D5CDD505-2E9C-101B-9397-08002B2CF9AE}" pid="3" name="MediaServiceImageTags">
    <vt:lpwstr/>
  </property>
</Properties>
</file>