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95" r:id="rId2"/>
    <p:sldId id="296" r:id="rId3"/>
    <p:sldId id="297" r:id="rId4"/>
    <p:sldId id="298" r:id="rId5"/>
    <p:sldId id="300" r:id="rId6"/>
    <p:sldId id="299" r:id="rId7"/>
    <p:sldId id="301" r:id="rId8"/>
    <p:sldId id="302" r:id="rId9"/>
    <p:sldId id="303" r:id="rId10"/>
    <p:sldId id="304" r:id="rId11"/>
    <p:sldId id="305" r:id="rId12"/>
    <p:sldId id="306" r:id="rId13"/>
    <p:sldId id="307" r:id="rId14"/>
    <p:sldId id="308" r:id="rId15"/>
    <p:sldId id="331" r:id="rId16"/>
    <p:sldId id="310" r:id="rId17"/>
    <p:sldId id="309"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Lst>
  <p:sldSz cx="12192000" cy="6858000"/>
  <p:notesSz cx="6858000" cy="9144000"/>
  <p:defaultTextStyle>
    <a:defPPr>
      <a:defRPr lang="en-US"/>
    </a:defPPr>
    <a:lvl1pPr marL="0" algn="l" defTabSz="1088279" rtl="0" eaLnBrk="1" latinLnBrk="0" hangingPunct="1">
      <a:defRPr sz="2143" kern="1200">
        <a:solidFill>
          <a:schemeClr val="tx1"/>
        </a:solidFill>
        <a:latin typeface="+mn-lt"/>
        <a:ea typeface="+mn-ea"/>
        <a:cs typeface="+mn-cs"/>
      </a:defRPr>
    </a:lvl1pPr>
    <a:lvl2pPr marL="544139" algn="l" defTabSz="1088279" rtl="0" eaLnBrk="1" latinLnBrk="0" hangingPunct="1">
      <a:defRPr sz="2143" kern="1200">
        <a:solidFill>
          <a:schemeClr val="tx1"/>
        </a:solidFill>
        <a:latin typeface="+mn-lt"/>
        <a:ea typeface="+mn-ea"/>
        <a:cs typeface="+mn-cs"/>
      </a:defRPr>
    </a:lvl2pPr>
    <a:lvl3pPr marL="1088279" algn="l" defTabSz="1088279" rtl="0" eaLnBrk="1" latinLnBrk="0" hangingPunct="1">
      <a:defRPr sz="2143" kern="1200">
        <a:solidFill>
          <a:schemeClr val="tx1"/>
        </a:solidFill>
        <a:latin typeface="+mn-lt"/>
        <a:ea typeface="+mn-ea"/>
        <a:cs typeface="+mn-cs"/>
      </a:defRPr>
    </a:lvl3pPr>
    <a:lvl4pPr marL="1632418" algn="l" defTabSz="1088279" rtl="0" eaLnBrk="1" latinLnBrk="0" hangingPunct="1">
      <a:defRPr sz="2143" kern="1200">
        <a:solidFill>
          <a:schemeClr val="tx1"/>
        </a:solidFill>
        <a:latin typeface="+mn-lt"/>
        <a:ea typeface="+mn-ea"/>
        <a:cs typeface="+mn-cs"/>
      </a:defRPr>
    </a:lvl4pPr>
    <a:lvl5pPr marL="2176558" algn="l" defTabSz="1088279" rtl="0" eaLnBrk="1" latinLnBrk="0" hangingPunct="1">
      <a:defRPr sz="2143" kern="1200">
        <a:solidFill>
          <a:schemeClr val="tx1"/>
        </a:solidFill>
        <a:latin typeface="+mn-lt"/>
        <a:ea typeface="+mn-ea"/>
        <a:cs typeface="+mn-cs"/>
      </a:defRPr>
    </a:lvl5pPr>
    <a:lvl6pPr marL="2720696" algn="l" defTabSz="1088279" rtl="0" eaLnBrk="1" latinLnBrk="0" hangingPunct="1">
      <a:defRPr sz="2143" kern="1200">
        <a:solidFill>
          <a:schemeClr val="tx1"/>
        </a:solidFill>
        <a:latin typeface="+mn-lt"/>
        <a:ea typeface="+mn-ea"/>
        <a:cs typeface="+mn-cs"/>
      </a:defRPr>
    </a:lvl6pPr>
    <a:lvl7pPr marL="3264836" algn="l" defTabSz="1088279" rtl="0" eaLnBrk="1" latinLnBrk="0" hangingPunct="1">
      <a:defRPr sz="2143" kern="1200">
        <a:solidFill>
          <a:schemeClr val="tx1"/>
        </a:solidFill>
        <a:latin typeface="+mn-lt"/>
        <a:ea typeface="+mn-ea"/>
        <a:cs typeface="+mn-cs"/>
      </a:defRPr>
    </a:lvl7pPr>
    <a:lvl8pPr marL="3808976" algn="l" defTabSz="1088279" rtl="0" eaLnBrk="1" latinLnBrk="0" hangingPunct="1">
      <a:defRPr sz="2143" kern="1200">
        <a:solidFill>
          <a:schemeClr val="tx1"/>
        </a:solidFill>
        <a:latin typeface="+mn-lt"/>
        <a:ea typeface="+mn-ea"/>
        <a:cs typeface="+mn-cs"/>
      </a:defRPr>
    </a:lvl8pPr>
    <a:lvl9pPr marL="4353115" algn="l" defTabSz="1088279" rtl="0" eaLnBrk="1" latinLnBrk="0" hangingPunct="1">
      <a:defRPr sz="214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FD9521-3277-448A-985C-B5044710AFC9}">
          <p14:sldIdLst>
            <p14:sldId id="295"/>
            <p14:sldId id="296"/>
            <p14:sldId id="297"/>
            <p14:sldId id="298"/>
            <p14:sldId id="300"/>
            <p14:sldId id="299"/>
            <p14:sldId id="301"/>
            <p14:sldId id="302"/>
            <p14:sldId id="303"/>
            <p14:sldId id="304"/>
            <p14:sldId id="305"/>
            <p14:sldId id="306"/>
            <p14:sldId id="307"/>
            <p14:sldId id="308"/>
            <p14:sldId id="331"/>
            <p14:sldId id="310"/>
            <p14:sldId id="309"/>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D88"/>
    <a:srgbClr val="00693E"/>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6" autoAdjust="0"/>
    <p:restoredTop sz="96241" autoAdjust="0"/>
  </p:normalViewPr>
  <p:slideViewPr>
    <p:cSldViewPr showGuides="1">
      <p:cViewPr varScale="1">
        <p:scale>
          <a:sx n="159" d="100"/>
          <a:sy n="159" d="100"/>
        </p:scale>
        <p:origin x="144" y="114"/>
      </p:cViewPr>
      <p:guideLst>
        <p:guide orient="horz" pos="2160"/>
        <p:guide pos="3840"/>
      </p:guideLst>
    </p:cSldViewPr>
  </p:slideViewPr>
  <p:notesTextViewPr>
    <p:cViewPr>
      <p:scale>
        <a:sx n="1" d="1"/>
        <a:sy n="1" d="1"/>
      </p:scale>
      <p:origin x="0" y="0"/>
    </p:cViewPr>
  </p:notesTextViewPr>
  <p:notesViewPr>
    <p:cSldViewPr showGuides="1">
      <p:cViewPr varScale="1">
        <p:scale>
          <a:sx n="48" d="100"/>
          <a:sy n="48" d="100"/>
        </p:scale>
        <p:origin x="-272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D0A98-9F3F-45FF-AE28-595B9B3CAA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3AB127-48DF-411B-B995-8FB8ED9A6B0F}">
      <dgm:prSet/>
      <dgm:spPr/>
      <dgm:t>
        <a:bodyPr/>
        <a:lstStyle/>
        <a:p>
          <a:r>
            <a:rPr lang="en-US" b="0" i="0" dirty="0"/>
            <a:t>Confidential Resources</a:t>
          </a:r>
          <a:endParaRPr lang="en-US" dirty="0"/>
        </a:p>
      </dgm:t>
    </dgm:pt>
    <dgm:pt modelId="{F1190AC0-DFDA-405E-ACD0-E9B613B7B7D9}" type="parTrans" cxnId="{8C37E683-1762-482E-94DE-8324AB9F039E}">
      <dgm:prSet/>
      <dgm:spPr/>
      <dgm:t>
        <a:bodyPr/>
        <a:lstStyle/>
        <a:p>
          <a:endParaRPr lang="en-US"/>
        </a:p>
      </dgm:t>
    </dgm:pt>
    <dgm:pt modelId="{D0242D46-B944-415D-B285-6E45B74A620D}" type="sibTrans" cxnId="{8C37E683-1762-482E-94DE-8324AB9F039E}">
      <dgm:prSet/>
      <dgm:spPr/>
      <dgm:t>
        <a:bodyPr/>
        <a:lstStyle/>
        <a:p>
          <a:endParaRPr lang="en-US"/>
        </a:p>
      </dgm:t>
    </dgm:pt>
    <dgm:pt modelId="{D7E668AC-B122-4512-B577-08B457A3AAA1}">
      <dgm:prSet/>
      <dgm:spPr/>
      <dgm:t>
        <a:bodyPr/>
        <a:lstStyle/>
        <a:p>
          <a:r>
            <a:rPr lang="en-US" b="0" i="0"/>
            <a:t>Responsible Employees</a:t>
          </a:r>
          <a:endParaRPr lang="en-US"/>
        </a:p>
      </dgm:t>
    </dgm:pt>
    <dgm:pt modelId="{333DCB5A-1365-418A-87EB-2AE9A25451BA}" type="parTrans" cxnId="{5AB7D5EF-CEC5-4F80-861C-4D892D02EFBE}">
      <dgm:prSet/>
      <dgm:spPr/>
      <dgm:t>
        <a:bodyPr/>
        <a:lstStyle/>
        <a:p>
          <a:endParaRPr lang="en-US"/>
        </a:p>
      </dgm:t>
    </dgm:pt>
    <dgm:pt modelId="{CAEC479E-FFE0-4830-BBC1-B6F76B3CCD17}" type="sibTrans" cxnId="{5AB7D5EF-CEC5-4F80-861C-4D892D02EFBE}">
      <dgm:prSet/>
      <dgm:spPr/>
      <dgm:t>
        <a:bodyPr/>
        <a:lstStyle/>
        <a:p>
          <a:endParaRPr lang="en-US"/>
        </a:p>
      </dgm:t>
    </dgm:pt>
    <dgm:pt modelId="{ACD29A8A-524B-4BD2-A3A6-1F6A2201EB5F}" type="pres">
      <dgm:prSet presAssocID="{508D0A98-9F3F-45FF-AE28-595B9B3CAA51}" presName="linear" presStyleCnt="0">
        <dgm:presLayoutVars>
          <dgm:animLvl val="lvl"/>
          <dgm:resizeHandles val="exact"/>
        </dgm:presLayoutVars>
      </dgm:prSet>
      <dgm:spPr/>
    </dgm:pt>
    <dgm:pt modelId="{F600128C-9227-4EB5-947C-E980F8712D21}" type="pres">
      <dgm:prSet presAssocID="{653AB127-48DF-411B-B995-8FB8ED9A6B0F}" presName="parentText" presStyleLbl="node1" presStyleIdx="0" presStyleCnt="2">
        <dgm:presLayoutVars>
          <dgm:chMax val="0"/>
          <dgm:bulletEnabled val="1"/>
        </dgm:presLayoutVars>
      </dgm:prSet>
      <dgm:spPr/>
    </dgm:pt>
    <dgm:pt modelId="{6CD43AFC-57D2-415C-A95D-B1734C7A859D}" type="pres">
      <dgm:prSet presAssocID="{D0242D46-B944-415D-B285-6E45B74A620D}" presName="spacer" presStyleCnt="0"/>
      <dgm:spPr/>
    </dgm:pt>
    <dgm:pt modelId="{202C1053-8816-4A14-82DE-98D82ED2C9CB}" type="pres">
      <dgm:prSet presAssocID="{D7E668AC-B122-4512-B577-08B457A3AAA1}" presName="parentText" presStyleLbl="node1" presStyleIdx="1" presStyleCnt="2">
        <dgm:presLayoutVars>
          <dgm:chMax val="0"/>
          <dgm:bulletEnabled val="1"/>
        </dgm:presLayoutVars>
      </dgm:prSet>
      <dgm:spPr/>
    </dgm:pt>
  </dgm:ptLst>
  <dgm:cxnLst>
    <dgm:cxn modelId="{FFB5960A-A503-46A4-9820-6A0407602994}" type="presOf" srcId="{D7E668AC-B122-4512-B577-08B457A3AAA1}" destId="{202C1053-8816-4A14-82DE-98D82ED2C9CB}" srcOrd="0" destOrd="0" presId="urn:microsoft.com/office/officeart/2005/8/layout/vList2"/>
    <dgm:cxn modelId="{1C507F44-FFF5-4BC0-8F89-B37343CE8F73}" type="presOf" srcId="{508D0A98-9F3F-45FF-AE28-595B9B3CAA51}" destId="{ACD29A8A-524B-4BD2-A3A6-1F6A2201EB5F}" srcOrd="0" destOrd="0" presId="urn:microsoft.com/office/officeart/2005/8/layout/vList2"/>
    <dgm:cxn modelId="{4C4C6883-757C-430A-B0CA-EDD3179CC993}" type="presOf" srcId="{653AB127-48DF-411B-B995-8FB8ED9A6B0F}" destId="{F600128C-9227-4EB5-947C-E980F8712D21}" srcOrd="0" destOrd="0" presId="urn:microsoft.com/office/officeart/2005/8/layout/vList2"/>
    <dgm:cxn modelId="{8C37E683-1762-482E-94DE-8324AB9F039E}" srcId="{508D0A98-9F3F-45FF-AE28-595B9B3CAA51}" destId="{653AB127-48DF-411B-B995-8FB8ED9A6B0F}" srcOrd="0" destOrd="0" parTransId="{F1190AC0-DFDA-405E-ACD0-E9B613B7B7D9}" sibTransId="{D0242D46-B944-415D-B285-6E45B74A620D}"/>
    <dgm:cxn modelId="{5AB7D5EF-CEC5-4F80-861C-4D892D02EFBE}" srcId="{508D0A98-9F3F-45FF-AE28-595B9B3CAA51}" destId="{D7E668AC-B122-4512-B577-08B457A3AAA1}" srcOrd="1" destOrd="0" parTransId="{333DCB5A-1365-418A-87EB-2AE9A25451BA}" sibTransId="{CAEC479E-FFE0-4830-BBC1-B6F76B3CCD17}"/>
    <dgm:cxn modelId="{AD3B5174-BA72-45FE-9158-CA4078BD88F1}" type="presParOf" srcId="{ACD29A8A-524B-4BD2-A3A6-1F6A2201EB5F}" destId="{F600128C-9227-4EB5-947C-E980F8712D21}" srcOrd="0" destOrd="0" presId="urn:microsoft.com/office/officeart/2005/8/layout/vList2"/>
    <dgm:cxn modelId="{2CF99C45-F012-41B5-86C6-5DAB5077E7DC}" type="presParOf" srcId="{ACD29A8A-524B-4BD2-A3A6-1F6A2201EB5F}" destId="{6CD43AFC-57D2-415C-A95D-B1734C7A859D}" srcOrd="1" destOrd="0" presId="urn:microsoft.com/office/officeart/2005/8/layout/vList2"/>
    <dgm:cxn modelId="{F9345611-7ADE-41BE-B5F9-8F41F8C3C53F}" type="presParOf" srcId="{ACD29A8A-524B-4BD2-A3A6-1F6A2201EB5F}" destId="{202C1053-8816-4A14-82DE-98D82ED2C9C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39FF8-59D6-4BDA-9CF2-E37CB2531E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607D1A-4C19-4F1D-8333-0B233A719EA7}">
      <dgm:prSet/>
      <dgm:spPr/>
      <dgm:t>
        <a:bodyPr/>
        <a:lstStyle/>
        <a:p>
          <a:r>
            <a:rPr lang="en-US" b="0" i="0"/>
            <a:t>Dick’s House Health Services - all staff are confidential</a:t>
          </a:r>
          <a:endParaRPr lang="en-US"/>
        </a:p>
      </dgm:t>
    </dgm:pt>
    <dgm:pt modelId="{95A3C829-8FC1-40D4-AF07-E1A08418F47E}" type="parTrans" cxnId="{A51E496E-0153-4AE7-9171-43B1D65CAAAB}">
      <dgm:prSet/>
      <dgm:spPr/>
      <dgm:t>
        <a:bodyPr/>
        <a:lstStyle/>
        <a:p>
          <a:endParaRPr lang="en-US"/>
        </a:p>
      </dgm:t>
    </dgm:pt>
    <dgm:pt modelId="{45988340-1B1F-478A-8A28-1C5B0A649B7A}" type="sibTrans" cxnId="{A51E496E-0153-4AE7-9171-43B1D65CAAAB}">
      <dgm:prSet/>
      <dgm:spPr/>
      <dgm:t>
        <a:bodyPr/>
        <a:lstStyle/>
        <a:p>
          <a:endParaRPr lang="en-US"/>
        </a:p>
      </dgm:t>
    </dgm:pt>
    <dgm:pt modelId="{87D9696D-9BD5-4662-A534-B73E353952C8}">
      <dgm:prSet/>
      <dgm:spPr/>
      <dgm:t>
        <a:bodyPr/>
        <a:lstStyle/>
        <a:p>
          <a:r>
            <a:rPr lang="en-US" b="0" i="0"/>
            <a:t>Counseling</a:t>
          </a:r>
          <a:endParaRPr lang="en-US"/>
        </a:p>
      </dgm:t>
    </dgm:pt>
    <dgm:pt modelId="{A7FE1115-1565-4161-9954-E7C2C47BFC11}" type="parTrans" cxnId="{1A252DCA-BDF3-465D-A994-B22F044CE9B0}">
      <dgm:prSet/>
      <dgm:spPr/>
      <dgm:t>
        <a:bodyPr/>
        <a:lstStyle/>
        <a:p>
          <a:endParaRPr lang="en-US"/>
        </a:p>
      </dgm:t>
    </dgm:pt>
    <dgm:pt modelId="{C40F0E48-035C-4A87-8070-D1EB1E0E7FEE}" type="sibTrans" cxnId="{1A252DCA-BDF3-465D-A994-B22F044CE9B0}">
      <dgm:prSet/>
      <dgm:spPr/>
      <dgm:t>
        <a:bodyPr/>
        <a:lstStyle/>
        <a:p>
          <a:endParaRPr lang="en-US"/>
        </a:p>
      </dgm:t>
    </dgm:pt>
    <dgm:pt modelId="{DCD9B561-00B6-46E0-885E-57FDB13568AC}">
      <dgm:prSet/>
      <dgm:spPr/>
      <dgm:t>
        <a:bodyPr/>
        <a:lstStyle/>
        <a:p>
          <a:r>
            <a:rPr lang="en-US" b="0" i="0"/>
            <a:t>Inpatient Department</a:t>
          </a:r>
          <a:endParaRPr lang="en-US"/>
        </a:p>
      </dgm:t>
    </dgm:pt>
    <dgm:pt modelId="{C43AD0D9-20B2-444F-B1E8-B0400F37AA33}" type="parTrans" cxnId="{8689AC5D-F400-4A2C-924B-FB14BA0C82E6}">
      <dgm:prSet/>
      <dgm:spPr/>
      <dgm:t>
        <a:bodyPr/>
        <a:lstStyle/>
        <a:p>
          <a:endParaRPr lang="en-US"/>
        </a:p>
      </dgm:t>
    </dgm:pt>
    <dgm:pt modelId="{E0A0E082-52D7-4DF4-BFEC-E639D687A65F}" type="sibTrans" cxnId="{8689AC5D-F400-4A2C-924B-FB14BA0C82E6}">
      <dgm:prSet/>
      <dgm:spPr/>
      <dgm:t>
        <a:bodyPr/>
        <a:lstStyle/>
        <a:p>
          <a:endParaRPr lang="en-US"/>
        </a:p>
      </dgm:t>
    </dgm:pt>
    <dgm:pt modelId="{04D8A10A-53C3-4479-96F9-19FCE421F048}">
      <dgm:prSet/>
      <dgm:spPr/>
      <dgm:t>
        <a:bodyPr/>
        <a:lstStyle/>
        <a:p>
          <a:r>
            <a:rPr lang="en-US" b="0" i="0" dirty="0"/>
            <a:t>Primary Care</a:t>
          </a:r>
          <a:endParaRPr lang="en-US" dirty="0"/>
        </a:p>
      </dgm:t>
    </dgm:pt>
    <dgm:pt modelId="{6A1861CB-3DFB-40A3-B5C3-AF1DA12D4B95}" type="parTrans" cxnId="{FB0C28BA-692F-4DF1-A6FD-2FDEB1697856}">
      <dgm:prSet/>
      <dgm:spPr/>
      <dgm:t>
        <a:bodyPr/>
        <a:lstStyle/>
        <a:p>
          <a:endParaRPr lang="en-US"/>
        </a:p>
      </dgm:t>
    </dgm:pt>
    <dgm:pt modelId="{C0891DC5-F03D-4C03-8946-C83D0D98281A}" type="sibTrans" cxnId="{FB0C28BA-692F-4DF1-A6FD-2FDEB1697856}">
      <dgm:prSet/>
      <dgm:spPr/>
      <dgm:t>
        <a:bodyPr/>
        <a:lstStyle/>
        <a:p>
          <a:endParaRPr lang="en-US"/>
        </a:p>
      </dgm:t>
    </dgm:pt>
    <dgm:pt modelId="{BC7D563B-0C53-48B4-9828-A2DF567CD3A8}">
      <dgm:prSet/>
      <dgm:spPr/>
      <dgm:t>
        <a:bodyPr/>
        <a:lstStyle/>
        <a:p>
          <a:r>
            <a:rPr lang="en-US" b="0" i="0" dirty="0"/>
            <a:t>Tucker Center</a:t>
          </a:r>
          <a:endParaRPr lang="en-US" dirty="0"/>
        </a:p>
      </dgm:t>
    </dgm:pt>
    <dgm:pt modelId="{F988C5DC-81C4-4C48-96E6-951ECFCC6D35}" type="parTrans" cxnId="{E5F86225-2A29-4725-87FC-49F7CC1DF3EC}">
      <dgm:prSet/>
      <dgm:spPr/>
      <dgm:t>
        <a:bodyPr/>
        <a:lstStyle/>
        <a:p>
          <a:endParaRPr lang="en-US"/>
        </a:p>
      </dgm:t>
    </dgm:pt>
    <dgm:pt modelId="{D2910791-92CC-4E6E-81CA-1B6226D4CC67}" type="sibTrans" cxnId="{E5F86225-2A29-4725-87FC-49F7CC1DF3EC}">
      <dgm:prSet/>
      <dgm:spPr/>
      <dgm:t>
        <a:bodyPr/>
        <a:lstStyle/>
        <a:p>
          <a:endParaRPr lang="en-US"/>
        </a:p>
      </dgm:t>
    </dgm:pt>
    <dgm:pt modelId="{D65BFCF1-9CCC-436C-9C70-2314ED3B03C5}">
      <dgm:prSet/>
      <dgm:spPr/>
      <dgm:t>
        <a:bodyPr/>
        <a:lstStyle/>
        <a:p>
          <a:r>
            <a:rPr lang="en-US" b="0" i="0" dirty="0"/>
            <a:t>College Chaplain</a:t>
          </a:r>
          <a:endParaRPr lang="en-US" dirty="0"/>
        </a:p>
      </dgm:t>
    </dgm:pt>
    <dgm:pt modelId="{51A189C3-6941-4C06-B772-9A2980C24AF1}" type="parTrans" cxnId="{8703BF91-A641-467E-BD27-F3D64B870DE2}">
      <dgm:prSet/>
      <dgm:spPr/>
      <dgm:t>
        <a:bodyPr/>
        <a:lstStyle/>
        <a:p>
          <a:endParaRPr lang="en-US"/>
        </a:p>
      </dgm:t>
    </dgm:pt>
    <dgm:pt modelId="{5CE08CBF-9DC3-418E-858E-860F59059689}" type="sibTrans" cxnId="{8703BF91-A641-467E-BD27-F3D64B870DE2}">
      <dgm:prSet/>
      <dgm:spPr/>
      <dgm:t>
        <a:bodyPr/>
        <a:lstStyle/>
        <a:p>
          <a:endParaRPr lang="en-US"/>
        </a:p>
      </dgm:t>
    </dgm:pt>
    <dgm:pt modelId="{1CB26F38-1421-4D68-9AE2-69DCA9D245CF}">
      <dgm:prSet/>
      <dgm:spPr/>
      <dgm:t>
        <a:bodyPr/>
        <a:lstStyle/>
        <a:p>
          <a:r>
            <a:rPr lang="en-US" b="0" i="0" dirty="0"/>
            <a:t>Ordained Clergy who are as member of the United Campus Ministers (UCM)</a:t>
          </a:r>
          <a:endParaRPr lang="en-US" dirty="0"/>
        </a:p>
      </dgm:t>
    </dgm:pt>
    <dgm:pt modelId="{2DFBFB0E-86FC-4C2C-A966-CD37D557C358}" type="parTrans" cxnId="{3A5C73FC-52A4-46F4-876C-C4E5EF984FA4}">
      <dgm:prSet/>
      <dgm:spPr/>
      <dgm:t>
        <a:bodyPr/>
        <a:lstStyle/>
        <a:p>
          <a:endParaRPr lang="en-US"/>
        </a:p>
      </dgm:t>
    </dgm:pt>
    <dgm:pt modelId="{A94F8082-346B-4E6F-8FE8-4B2B62723061}" type="sibTrans" cxnId="{3A5C73FC-52A4-46F4-876C-C4E5EF984FA4}">
      <dgm:prSet/>
      <dgm:spPr/>
      <dgm:t>
        <a:bodyPr/>
        <a:lstStyle/>
        <a:p>
          <a:endParaRPr lang="en-US"/>
        </a:p>
      </dgm:t>
    </dgm:pt>
    <dgm:pt modelId="{59795869-E8EB-4360-BD2D-AA3BA8455AE7}">
      <dgm:prSet/>
      <dgm:spPr/>
      <dgm:t>
        <a:bodyPr/>
        <a:lstStyle/>
        <a:p>
          <a:r>
            <a:rPr lang="en-US" b="0" i="0"/>
            <a:t>Ombudsperson</a:t>
          </a:r>
          <a:endParaRPr lang="en-US"/>
        </a:p>
      </dgm:t>
    </dgm:pt>
    <dgm:pt modelId="{86C0B7C8-C202-4A7D-B125-6D26D4A0586C}" type="parTrans" cxnId="{4A9F8319-995F-4702-9044-20BBA2722719}">
      <dgm:prSet/>
      <dgm:spPr/>
      <dgm:t>
        <a:bodyPr/>
        <a:lstStyle/>
        <a:p>
          <a:endParaRPr lang="en-US"/>
        </a:p>
      </dgm:t>
    </dgm:pt>
    <dgm:pt modelId="{0256FC5A-CBD8-411A-A20D-B0671267FB76}" type="sibTrans" cxnId="{4A9F8319-995F-4702-9044-20BBA2722719}">
      <dgm:prSet/>
      <dgm:spPr/>
      <dgm:t>
        <a:bodyPr/>
        <a:lstStyle/>
        <a:p>
          <a:endParaRPr lang="en-US"/>
        </a:p>
      </dgm:t>
    </dgm:pt>
    <dgm:pt modelId="{32BE3F86-AB24-4895-A613-AD7C78E94B7C}">
      <dgm:prSet/>
      <dgm:spPr/>
      <dgm:t>
        <a:bodyPr/>
        <a:lstStyle/>
        <a:p>
          <a:r>
            <a:rPr lang="en-US" b="0" i="0" dirty="0"/>
            <a:t>Ombuds office reestablished in Fall 2022</a:t>
          </a:r>
          <a:endParaRPr lang="en-US" dirty="0"/>
        </a:p>
      </dgm:t>
    </dgm:pt>
    <dgm:pt modelId="{A19201A7-EAFD-40F2-ABB0-F6E7C910998E}" type="parTrans" cxnId="{3F53D215-261C-4FC7-8DA1-E9FF26301949}">
      <dgm:prSet/>
      <dgm:spPr/>
      <dgm:t>
        <a:bodyPr/>
        <a:lstStyle/>
        <a:p>
          <a:endParaRPr lang="en-US"/>
        </a:p>
      </dgm:t>
    </dgm:pt>
    <dgm:pt modelId="{551B8306-52CD-49F6-A732-6EC4520D991F}" type="sibTrans" cxnId="{3F53D215-261C-4FC7-8DA1-E9FF26301949}">
      <dgm:prSet/>
      <dgm:spPr/>
      <dgm:t>
        <a:bodyPr/>
        <a:lstStyle/>
        <a:p>
          <a:endParaRPr lang="en-US"/>
        </a:p>
      </dgm:t>
    </dgm:pt>
    <dgm:pt modelId="{5422B423-4181-45EE-9817-3623BD280CAB}">
      <dgm:prSet/>
      <dgm:spPr/>
      <dgm:t>
        <a:bodyPr/>
        <a:lstStyle/>
        <a:p>
          <a:r>
            <a:rPr lang="en-US" b="0" i="0"/>
            <a:t>WISE </a:t>
          </a:r>
          <a:endParaRPr lang="en-US"/>
        </a:p>
      </dgm:t>
    </dgm:pt>
    <dgm:pt modelId="{CCFFEF89-7B71-4D3F-8777-A08C545DFFC3}" type="parTrans" cxnId="{A3AB80D7-4596-420D-9EB3-A087C97C0B48}">
      <dgm:prSet/>
      <dgm:spPr/>
      <dgm:t>
        <a:bodyPr/>
        <a:lstStyle/>
        <a:p>
          <a:endParaRPr lang="en-US"/>
        </a:p>
      </dgm:t>
    </dgm:pt>
    <dgm:pt modelId="{45EBF207-361F-455C-A785-952DB42590DA}" type="sibTrans" cxnId="{A3AB80D7-4596-420D-9EB3-A087C97C0B48}">
      <dgm:prSet/>
      <dgm:spPr/>
      <dgm:t>
        <a:bodyPr/>
        <a:lstStyle/>
        <a:p>
          <a:endParaRPr lang="en-US"/>
        </a:p>
      </dgm:t>
    </dgm:pt>
    <dgm:pt modelId="{07E4BC3A-3412-42CC-9D20-DAA2308BC083}">
      <dgm:prSet/>
      <dgm:spPr/>
      <dgm:t>
        <a:bodyPr/>
        <a:lstStyle/>
        <a:p>
          <a:r>
            <a:rPr lang="en-US" b="0" i="0" dirty="0"/>
            <a:t>Local advocacy group with a designated Campus Advocate</a:t>
          </a:r>
          <a:endParaRPr lang="en-US" dirty="0"/>
        </a:p>
      </dgm:t>
    </dgm:pt>
    <dgm:pt modelId="{3CD69204-7918-433D-9D14-86B7F615BCCC}" type="parTrans" cxnId="{B3533616-5C15-4E80-A65C-E1457ABF8456}">
      <dgm:prSet/>
      <dgm:spPr/>
      <dgm:t>
        <a:bodyPr/>
        <a:lstStyle/>
        <a:p>
          <a:endParaRPr lang="en-US"/>
        </a:p>
      </dgm:t>
    </dgm:pt>
    <dgm:pt modelId="{2F25DEAA-3CB7-48E7-A576-C19B98543F83}" type="sibTrans" cxnId="{B3533616-5C15-4E80-A65C-E1457ABF8456}">
      <dgm:prSet/>
      <dgm:spPr/>
      <dgm:t>
        <a:bodyPr/>
        <a:lstStyle/>
        <a:p>
          <a:endParaRPr lang="en-US"/>
        </a:p>
      </dgm:t>
    </dgm:pt>
    <dgm:pt modelId="{076314FD-350A-446A-9BA4-4FECD8EDDC6E}">
      <dgm:prSet/>
      <dgm:spPr/>
      <dgm:t>
        <a:bodyPr/>
        <a:lstStyle/>
        <a:p>
          <a:pPr>
            <a:buNone/>
          </a:pPr>
          <a:r>
            <a:rPr lang="en-US" b="0" i="0" dirty="0"/>
            <a:t>		All other staff at the Tucker Center are responsible employees</a:t>
          </a:r>
          <a:endParaRPr lang="en-US" dirty="0"/>
        </a:p>
      </dgm:t>
    </dgm:pt>
    <dgm:pt modelId="{FEF2A789-1449-4B3A-BD94-3C43BB2E8941}" type="parTrans" cxnId="{260A1938-A213-4749-84E9-02567A777D6F}">
      <dgm:prSet/>
      <dgm:spPr/>
      <dgm:t>
        <a:bodyPr/>
        <a:lstStyle/>
        <a:p>
          <a:endParaRPr lang="en-US"/>
        </a:p>
      </dgm:t>
    </dgm:pt>
    <dgm:pt modelId="{03978B88-7E96-426C-8AD7-D84898D91024}" type="sibTrans" cxnId="{260A1938-A213-4749-84E9-02567A777D6F}">
      <dgm:prSet/>
      <dgm:spPr/>
      <dgm:t>
        <a:bodyPr/>
        <a:lstStyle/>
        <a:p>
          <a:endParaRPr lang="en-US"/>
        </a:p>
      </dgm:t>
    </dgm:pt>
    <dgm:pt modelId="{D077D380-5FF8-4FFB-BE18-162CACC2BE17}">
      <dgm:prSet/>
      <dgm:spPr/>
      <dgm:t>
        <a:bodyPr/>
        <a:lstStyle/>
        <a:p>
          <a:r>
            <a:rPr lang="en-US" b="0" i="0" dirty="0"/>
            <a:t>Athletic Trainers</a:t>
          </a:r>
          <a:endParaRPr lang="en-US" dirty="0"/>
        </a:p>
      </dgm:t>
    </dgm:pt>
    <dgm:pt modelId="{291E08F2-DC20-43C9-8B03-E6E433A269FA}" type="parTrans" cxnId="{06EB4522-7463-4D7A-B8E9-0968F0D0AA75}">
      <dgm:prSet/>
      <dgm:spPr/>
      <dgm:t>
        <a:bodyPr/>
        <a:lstStyle/>
        <a:p>
          <a:endParaRPr lang="en-US"/>
        </a:p>
      </dgm:t>
    </dgm:pt>
    <dgm:pt modelId="{69F22A28-C4BC-4FC8-BD36-53EFD6A0B9A4}" type="sibTrans" cxnId="{06EB4522-7463-4D7A-B8E9-0968F0D0AA75}">
      <dgm:prSet/>
      <dgm:spPr/>
      <dgm:t>
        <a:bodyPr/>
        <a:lstStyle/>
        <a:p>
          <a:endParaRPr lang="en-US"/>
        </a:p>
      </dgm:t>
    </dgm:pt>
    <dgm:pt modelId="{C7FA41A3-73D4-4042-BACD-7A194CA1024E}" type="pres">
      <dgm:prSet presAssocID="{9DA39FF8-59D6-4BDA-9CF2-E37CB2531E30}" presName="linear" presStyleCnt="0">
        <dgm:presLayoutVars>
          <dgm:animLvl val="lvl"/>
          <dgm:resizeHandles val="exact"/>
        </dgm:presLayoutVars>
      </dgm:prSet>
      <dgm:spPr/>
    </dgm:pt>
    <dgm:pt modelId="{D149271A-1C3A-421D-B889-FBD88562A7B7}" type="pres">
      <dgm:prSet presAssocID="{DB607D1A-4C19-4F1D-8333-0B233A719EA7}" presName="parentText" presStyleLbl="node1" presStyleIdx="0" presStyleCnt="4">
        <dgm:presLayoutVars>
          <dgm:chMax val="0"/>
          <dgm:bulletEnabled val="1"/>
        </dgm:presLayoutVars>
      </dgm:prSet>
      <dgm:spPr/>
    </dgm:pt>
    <dgm:pt modelId="{FD3C5B5C-7693-4E19-97E3-1CF0AFB118FD}" type="pres">
      <dgm:prSet presAssocID="{DB607D1A-4C19-4F1D-8333-0B233A719EA7}" presName="childText" presStyleLbl="revTx" presStyleIdx="0" presStyleCnt="4">
        <dgm:presLayoutVars>
          <dgm:bulletEnabled val="1"/>
        </dgm:presLayoutVars>
      </dgm:prSet>
      <dgm:spPr/>
    </dgm:pt>
    <dgm:pt modelId="{E090E14C-203B-49D0-8F17-FD1A0A3A6029}" type="pres">
      <dgm:prSet presAssocID="{BC7D563B-0C53-48B4-9828-A2DF567CD3A8}" presName="parentText" presStyleLbl="node1" presStyleIdx="1" presStyleCnt="4">
        <dgm:presLayoutVars>
          <dgm:chMax val="0"/>
          <dgm:bulletEnabled val="1"/>
        </dgm:presLayoutVars>
      </dgm:prSet>
      <dgm:spPr/>
    </dgm:pt>
    <dgm:pt modelId="{9992D593-C7C4-4005-BB0F-18E8179551BB}" type="pres">
      <dgm:prSet presAssocID="{BC7D563B-0C53-48B4-9828-A2DF567CD3A8}" presName="childText" presStyleLbl="revTx" presStyleIdx="1" presStyleCnt="4">
        <dgm:presLayoutVars>
          <dgm:bulletEnabled val="1"/>
        </dgm:presLayoutVars>
      </dgm:prSet>
      <dgm:spPr/>
    </dgm:pt>
    <dgm:pt modelId="{C4BC2CAB-21CC-407E-9334-B5ABE4A36193}" type="pres">
      <dgm:prSet presAssocID="{59795869-E8EB-4360-BD2D-AA3BA8455AE7}" presName="parentText" presStyleLbl="node1" presStyleIdx="2" presStyleCnt="4">
        <dgm:presLayoutVars>
          <dgm:chMax val="0"/>
          <dgm:bulletEnabled val="1"/>
        </dgm:presLayoutVars>
      </dgm:prSet>
      <dgm:spPr/>
    </dgm:pt>
    <dgm:pt modelId="{669174A5-F190-4EFE-A1D0-43370A3FB1A2}" type="pres">
      <dgm:prSet presAssocID="{59795869-E8EB-4360-BD2D-AA3BA8455AE7}" presName="childText" presStyleLbl="revTx" presStyleIdx="2" presStyleCnt="4">
        <dgm:presLayoutVars>
          <dgm:bulletEnabled val="1"/>
        </dgm:presLayoutVars>
      </dgm:prSet>
      <dgm:spPr/>
    </dgm:pt>
    <dgm:pt modelId="{D5708E1D-69C8-4BBE-AA44-D65B947FE173}" type="pres">
      <dgm:prSet presAssocID="{5422B423-4181-45EE-9817-3623BD280CAB}" presName="parentText" presStyleLbl="node1" presStyleIdx="3" presStyleCnt="4">
        <dgm:presLayoutVars>
          <dgm:chMax val="0"/>
          <dgm:bulletEnabled val="1"/>
        </dgm:presLayoutVars>
      </dgm:prSet>
      <dgm:spPr/>
    </dgm:pt>
    <dgm:pt modelId="{33E9F493-4527-47A8-825B-6D21C60735E4}" type="pres">
      <dgm:prSet presAssocID="{5422B423-4181-45EE-9817-3623BD280CAB}" presName="childText" presStyleLbl="revTx" presStyleIdx="3" presStyleCnt="4">
        <dgm:presLayoutVars>
          <dgm:bulletEnabled val="1"/>
        </dgm:presLayoutVars>
      </dgm:prSet>
      <dgm:spPr/>
    </dgm:pt>
  </dgm:ptLst>
  <dgm:cxnLst>
    <dgm:cxn modelId="{83DEBF02-B844-41AE-BEB9-D6FFCFD0A1D1}" type="presOf" srcId="{076314FD-350A-446A-9BA4-4FECD8EDDC6E}" destId="{9992D593-C7C4-4005-BB0F-18E8179551BB}" srcOrd="0" destOrd="2" presId="urn:microsoft.com/office/officeart/2005/8/layout/vList2"/>
    <dgm:cxn modelId="{84336303-A7D2-49DB-BA1C-E806A14F90F1}" type="presOf" srcId="{5422B423-4181-45EE-9817-3623BD280CAB}" destId="{D5708E1D-69C8-4BBE-AA44-D65B947FE173}" srcOrd="0" destOrd="0" presId="urn:microsoft.com/office/officeart/2005/8/layout/vList2"/>
    <dgm:cxn modelId="{3F53D215-261C-4FC7-8DA1-E9FF26301949}" srcId="{59795869-E8EB-4360-BD2D-AA3BA8455AE7}" destId="{32BE3F86-AB24-4895-A613-AD7C78E94B7C}" srcOrd="0" destOrd="0" parTransId="{A19201A7-EAFD-40F2-ABB0-F6E7C910998E}" sibTransId="{551B8306-52CD-49F6-A732-6EC4520D991F}"/>
    <dgm:cxn modelId="{B3533616-5C15-4E80-A65C-E1457ABF8456}" srcId="{5422B423-4181-45EE-9817-3623BD280CAB}" destId="{07E4BC3A-3412-42CC-9D20-DAA2308BC083}" srcOrd="0" destOrd="0" parTransId="{3CD69204-7918-433D-9D14-86B7F615BCCC}" sibTransId="{2F25DEAA-3CB7-48E7-A576-C19B98543F83}"/>
    <dgm:cxn modelId="{4A9F8319-995F-4702-9044-20BBA2722719}" srcId="{9DA39FF8-59D6-4BDA-9CF2-E37CB2531E30}" destId="{59795869-E8EB-4360-BD2D-AA3BA8455AE7}" srcOrd="2" destOrd="0" parTransId="{86C0B7C8-C202-4A7D-B125-6D26D4A0586C}" sibTransId="{0256FC5A-CBD8-411A-A20D-B0671267FB76}"/>
    <dgm:cxn modelId="{C50D1A1A-52DD-41CF-A45E-B142F4C27301}" type="presOf" srcId="{D077D380-5FF8-4FFB-BE18-162CACC2BE17}" destId="{FD3C5B5C-7693-4E19-97E3-1CF0AFB118FD}" srcOrd="0" destOrd="3" presId="urn:microsoft.com/office/officeart/2005/8/layout/vList2"/>
    <dgm:cxn modelId="{06EB4522-7463-4D7A-B8E9-0968F0D0AA75}" srcId="{DB607D1A-4C19-4F1D-8333-0B233A719EA7}" destId="{D077D380-5FF8-4FFB-BE18-162CACC2BE17}" srcOrd="3" destOrd="0" parTransId="{291E08F2-DC20-43C9-8B03-E6E433A269FA}" sibTransId="{69F22A28-C4BC-4FC8-BD36-53EFD6A0B9A4}"/>
    <dgm:cxn modelId="{F13C9322-E78D-4A79-AE60-16E4D642B5D5}" type="presOf" srcId="{BC7D563B-0C53-48B4-9828-A2DF567CD3A8}" destId="{E090E14C-203B-49D0-8F17-FD1A0A3A6029}" srcOrd="0" destOrd="0" presId="urn:microsoft.com/office/officeart/2005/8/layout/vList2"/>
    <dgm:cxn modelId="{E5F86225-2A29-4725-87FC-49F7CC1DF3EC}" srcId="{9DA39FF8-59D6-4BDA-9CF2-E37CB2531E30}" destId="{BC7D563B-0C53-48B4-9828-A2DF567CD3A8}" srcOrd="1" destOrd="0" parTransId="{F988C5DC-81C4-4C48-96E6-951ECFCC6D35}" sibTransId="{D2910791-92CC-4E6E-81CA-1B6226D4CC67}"/>
    <dgm:cxn modelId="{260A1938-A213-4749-84E9-02567A777D6F}" srcId="{1CB26F38-1421-4D68-9AE2-69DCA9D245CF}" destId="{076314FD-350A-446A-9BA4-4FECD8EDDC6E}" srcOrd="0" destOrd="0" parTransId="{FEF2A789-1449-4B3A-BD94-3C43BB2E8941}" sibTransId="{03978B88-7E96-426C-8AD7-D84898D91024}"/>
    <dgm:cxn modelId="{8689AC5D-F400-4A2C-924B-FB14BA0C82E6}" srcId="{DB607D1A-4C19-4F1D-8333-0B233A719EA7}" destId="{DCD9B561-00B6-46E0-885E-57FDB13568AC}" srcOrd="1" destOrd="0" parTransId="{C43AD0D9-20B2-444F-B1E8-B0400F37AA33}" sibTransId="{E0A0E082-52D7-4DF4-BFEC-E639D687A65F}"/>
    <dgm:cxn modelId="{38CD936A-9551-47DE-97CE-F7BE4C63CEAF}" type="presOf" srcId="{59795869-E8EB-4360-BD2D-AA3BA8455AE7}" destId="{C4BC2CAB-21CC-407E-9334-B5ABE4A36193}" srcOrd="0" destOrd="0" presId="urn:microsoft.com/office/officeart/2005/8/layout/vList2"/>
    <dgm:cxn modelId="{8B89CD6C-9FD0-46E0-932F-EE46AC22272D}" type="presOf" srcId="{D65BFCF1-9CCC-436C-9C70-2314ED3B03C5}" destId="{9992D593-C7C4-4005-BB0F-18E8179551BB}" srcOrd="0" destOrd="0" presId="urn:microsoft.com/office/officeart/2005/8/layout/vList2"/>
    <dgm:cxn modelId="{A51E496E-0153-4AE7-9171-43B1D65CAAAB}" srcId="{9DA39FF8-59D6-4BDA-9CF2-E37CB2531E30}" destId="{DB607D1A-4C19-4F1D-8333-0B233A719EA7}" srcOrd="0" destOrd="0" parTransId="{95A3C829-8FC1-40D4-AF07-E1A08418F47E}" sibTransId="{45988340-1B1F-478A-8A28-1C5B0A649B7A}"/>
    <dgm:cxn modelId="{6EE72C76-9BDE-431B-81B4-70A02150FBA1}" type="presOf" srcId="{1CB26F38-1421-4D68-9AE2-69DCA9D245CF}" destId="{9992D593-C7C4-4005-BB0F-18E8179551BB}" srcOrd="0" destOrd="1" presId="urn:microsoft.com/office/officeart/2005/8/layout/vList2"/>
    <dgm:cxn modelId="{809D0658-B0AC-4955-A627-F91B290CAFBD}" type="presOf" srcId="{87D9696D-9BD5-4662-A534-B73E353952C8}" destId="{FD3C5B5C-7693-4E19-97E3-1CF0AFB118FD}" srcOrd="0" destOrd="0" presId="urn:microsoft.com/office/officeart/2005/8/layout/vList2"/>
    <dgm:cxn modelId="{72A41B82-3641-47E8-995A-29CE414E014A}" type="presOf" srcId="{04D8A10A-53C3-4479-96F9-19FCE421F048}" destId="{FD3C5B5C-7693-4E19-97E3-1CF0AFB118FD}" srcOrd="0" destOrd="2" presId="urn:microsoft.com/office/officeart/2005/8/layout/vList2"/>
    <dgm:cxn modelId="{F370378F-80D1-4B10-9C95-76F724ADA8C0}" type="presOf" srcId="{32BE3F86-AB24-4895-A613-AD7C78E94B7C}" destId="{669174A5-F190-4EFE-A1D0-43370A3FB1A2}" srcOrd="0" destOrd="0" presId="urn:microsoft.com/office/officeart/2005/8/layout/vList2"/>
    <dgm:cxn modelId="{152D7B91-5478-4180-91D0-CA674F99A68A}" type="presOf" srcId="{07E4BC3A-3412-42CC-9D20-DAA2308BC083}" destId="{33E9F493-4527-47A8-825B-6D21C60735E4}" srcOrd="0" destOrd="0" presId="urn:microsoft.com/office/officeart/2005/8/layout/vList2"/>
    <dgm:cxn modelId="{8703BF91-A641-467E-BD27-F3D64B870DE2}" srcId="{BC7D563B-0C53-48B4-9828-A2DF567CD3A8}" destId="{D65BFCF1-9CCC-436C-9C70-2314ED3B03C5}" srcOrd="0" destOrd="0" parTransId="{51A189C3-6941-4C06-B772-9A2980C24AF1}" sibTransId="{5CE08CBF-9DC3-418E-858E-860F59059689}"/>
    <dgm:cxn modelId="{FB0C28BA-692F-4DF1-A6FD-2FDEB1697856}" srcId="{DB607D1A-4C19-4F1D-8333-0B233A719EA7}" destId="{04D8A10A-53C3-4479-96F9-19FCE421F048}" srcOrd="2" destOrd="0" parTransId="{6A1861CB-3DFB-40A3-B5C3-AF1DA12D4B95}" sibTransId="{C0891DC5-F03D-4C03-8946-C83D0D98281A}"/>
    <dgm:cxn modelId="{1A252DCA-BDF3-465D-A994-B22F044CE9B0}" srcId="{DB607D1A-4C19-4F1D-8333-0B233A719EA7}" destId="{87D9696D-9BD5-4662-A534-B73E353952C8}" srcOrd="0" destOrd="0" parTransId="{A7FE1115-1565-4161-9954-E7C2C47BFC11}" sibTransId="{C40F0E48-035C-4A87-8070-D1EB1E0E7FEE}"/>
    <dgm:cxn modelId="{A3AB80D7-4596-420D-9EB3-A087C97C0B48}" srcId="{9DA39FF8-59D6-4BDA-9CF2-E37CB2531E30}" destId="{5422B423-4181-45EE-9817-3623BD280CAB}" srcOrd="3" destOrd="0" parTransId="{CCFFEF89-7B71-4D3F-8777-A08C545DFFC3}" sibTransId="{45EBF207-361F-455C-A785-952DB42590DA}"/>
    <dgm:cxn modelId="{928DE3D8-925D-41E3-800B-A5AC438EC1A3}" type="presOf" srcId="{DCD9B561-00B6-46E0-885E-57FDB13568AC}" destId="{FD3C5B5C-7693-4E19-97E3-1CF0AFB118FD}" srcOrd="0" destOrd="1" presId="urn:microsoft.com/office/officeart/2005/8/layout/vList2"/>
    <dgm:cxn modelId="{594E5DF5-BAE1-4F5F-990B-8655A175E486}" type="presOf" srcId="{DB607D1A-4C19-4F1D-8333-0B233A719EA7}" destId="{D149271A-1C3A-421D-B889-FBD88562A7B7}" srcOrd="0" destOrd="0" presId="urn:microsoft.com/office/officeart/2005/8/layout/vList2"/>
    <dgm:cxn modelId="{3A5C73FC-52A4-46F4-876C-C4E5EF984FA4}" srcId="{BC7D563B-0C53-48B4-9828-A2DF567CD3A8}" destId="{1CB26F38-1421-4D68-9AE2-69DCA9D245CF}" srcOrd="1" destOrd="0" parTransId="{2DFBFB0E-86FC-4C2C-A966-CD37D557C358}" sibTransId="{A94F8082-346B-4E6F-8FE8-4B2B62723061}"/>
    <dgm:cxn modelId="{10FCA0FD-F1A0-464B-93DC-A4D39575617C}" type="presOf" srcId="{9DA39FF8-59D6-4BDA-9CF2-E37CB2531E30}" destId="{C7FA41A3-73D4-4042-BACD-7A194CA1024E}" srcOrd="0" destOrd="0" presId="urn:microsoft.com/office/officeart/2005/8/layout/vList2"/>
    <dgm:cxn modelId="{BE68D084-806C-458D-B28C-4DA332904F2F}" type="presParOf" srcId="{C7FA41A3-73D4-4042-BACD-7A194CA1024E}" destId="{D149271A-1C3A-421D-B889-FBD88562A7B7}" srcOrd="0" destOrd="0" presId="urn:microsoft.com/office/officeart/2005/8/layout/vList2"/>
    <dgm:cxn modelId="{C53D8F51-ED0B-4826-A81C-57D33C5A25BF}" type="presParOf" srcId="{C7FA41A3-73D4-4042-BACD-7A194CA1024E}" destId="{FD3C5B5C-7693-4E19-97E3-1CF0AFB118FD}" srcOrd="1" destOrd="0" presId="urn:microsoft.com/office/officeart/2005/8/layout/vList2"/>
    <dgm:cxn modelId="{68DB2278-170F-4FFE-93C7-4C9816E747FF}" type="presParOf" srcId="{C7FA41A3-73D4-4042-BACD-7A194CA1024E}" destId="{E090E14C-203B-49D0-8F17-FD1A0A3A6029}" srcOrd="2" destOrd="0" presId="urn:microsoft.com/office/officeart/2005/8/layout/vList2"/>
    <dgm:cxn modelId="{E71B8F1B-3C34-4C82-A2F2-1EFB5E7187B1}" type="presParOf" srcId="{C7FA41A3-73D4-4042-BACD-7A194CA1024E}" destId="{9992D593-C7C4-4005-BB0F-18E8179551BB}" srcOrd="3" destOrd="0" presId="urn:microsoft.com/office/officeart/2005/8/layout/vList2"/>
    <dgm:cxn modelId="{85C663D5-3855-4E68-A6B4-90E515AE0387}" type="presParOf" srcId="{C7FA41A3-73D4-4042-BACD-7A194CA1024E}" destId="{C4BC2CAB-21CC-407E-9334-B5ABE4A36193}" srcOrd="4" destOrd="0" presId="urn:microsoft.com/office/officeart/2005/8/layout/vList2"/>
    <dgm:cxn modelId="{6D8EA9DD-185A-4DEF-80A1-82E5A36A2809}" type="presParOf" srcId="{C7FA41A3-73D4-4042-BACD-7A194CA1024E}" destId="{669174A5-F190-4EFE-A1D0-43370A3FB1A2}" srcOrd="5" destOrd="0" presId="urn:microsoft.com/office/officeart/2005/8/layout/vList2"/>
    <dgm:cxn modelId="{EDD16263-0BA2-42CF-B82D-684AFC319BFD}" type="presParOf" srcId="{C7FA41A3-73D4-4042-BACD-7A194CA1024E}" destId="{D5708E1D-69C8-4BBE-AA44-D65B947FE173}" srcOrd="6" destOrd="0" presId="urn:microsoft.com/office/officeart/2005/8/layout/vList2"/>
    <dgm:cxn modelId="{84BAA5E7-E65A-4589-A527-E8F6B7826B37}" type="presParOf" srcId="{C7FA41A3-73D4-4042-BACD-7A194CA1024E}" destId="{33E9F493-4527-47A8-825B-6D21C60735E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1C87F-CB80-4491-B526-9E0A803DC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657C94-A20D-4A99-90C1-D31DC1436C90}">
      <dgm:prSet/>
      <dgm:spPr/>
      <dgm:t>
        <a:bodyPr/>
        <a:lstStyle/>
        <a:p>
          <a:r>
            <a:rPr lang="en-US" b="0" i="0" dirty="0"/>
            <a:t>Let parties choose what to talk about</a:t>
          </a:r>
          <a:endParaRPr lang="en-US" dirty="0"/>
        </a:p>
      </dgm:t>
    </dgm:pt>
    <dgm:pt modelId="{EF700FCB-F4FE-4979-975E-377B50140B5D}" type="parTrans" cxnId="{77D6BC61-5124-4B74-8A1B-55662E19A6D4}">
      <dgm:prSet/>
      <dgm:spPr/>
      <dgm:t>
        <a:bodyPr/>
        <a:lstStyle/>
        <a:p>
          <a:endParaRPr lang="en-US"/>
        </a:p>
      </dgm:t>
    </dgm:pt>
    <dgm:pt modelId="{DEAF65D9-7946-43B9-92F9-798AF1B1229E}" type="sibTrans" cxnId="{77D6BC61-5124-4B74-8A1B-55662E19A6D4}">
      <dgm:prSet/>
      <dgm:spPr/>
      <dgm:t>
        <a:bodyPr/>
        <a:lstStyle/>
        <a:p>
          <a:endParaRPr lang="en-US"/>
        </a:p>
      </dgm:t>
    </dgm:pt>
    <dgm:pt modelId="{49E60B23-D1A8-493E-8F9A-7BFAE0668B85}">
      <dgm:prSet/>
      <dgm:spPr/>
      <dgm:t>
        <a:bodyPr/>
        <a:lstStyle/>
        <a:p>
          <a:r>
            <a:rPr lang="en-US" b="0" i="0"/>
            <a:t>Actively connect all parties with resources and support</a:t>
          </a:r>
          <a:endParaRPr lang="en-US"/>
        </a:p>
      </dgm:t>
    </dgm:pt>
    <dgm:pt modelId="{4879B1A9-79C5-4F12-AC4E-3FE4D8A0FEF6}" type="parTrans" cxnId="{C0EFF55A-58A7-4A23-8E2C-0D6DCD062DAD}">
      <dgm:prSet/>
      <dgm:spPr/>
      <dgm:t>
        <a:bodyPr/>
        <a:lstStyle/>
        <a:p>
          <a:endParaRPr lang="en-US"/>
        </a:p>
      </dgm:t>
    </dgm:pt>
    <dgm:pt modelId="{88C1829C-143D-4F1D-BDCC-9A3D85AE6C05}" type="sibTrans" cxnId="{C0EFF55A-58A7-4A23-8E2C-0D6DCD062DAD}">
      <dgm:prSet/>
      <dgm:spPr/>
      <dgm:t>
        <a:bodyPr/>
        <a:lstStyle/>
        <a:p>
          <a:endParaRPr lang="en-US"/>
        </a:p>
      </dgm:t>
    </dgm:pt>
    <dgm:pt modelId="{2D2E7F0E-8253-44D6-935A-7ADB7019820D}">
      <dgm:prSet/>
      <dgm:spPr/>
      <dgm:t>
        <a:bodyPr/>
        <a:lstStyle/>
        <a:p>
          <a:r>
            <a:rPr lang="en-US" b="0" i="0"/>
            <a:t>Be clear that there are choices</a:t>
          </a:r>
          <a:endParaRPr lang="en-US"/>
        </a:p>
      </dgm:t>
    </dgm:pt>
    <dgm:pt modelId="{284158CB-6467-4F44-A0D5-1032369B9C1F}" type="parTrans" cxnId="{F026B4A1-24D3-4D64-BD8E-FF6563EE89D0}">
      <dgm:prSet/>
      <dgm:spPr/>
      <dgm:t>
        <a:bodyPr/>
        <a:lstStyle/>
        <a:p>
          <a:endParaRPr lang="en-US"/>
        </a:p>
      </dgm:t>
    </dgm:pt>
    <dgm:pt modelId="{233F55DD-4719-4042-A6F2-57170F911263}" type="sibTrans" cxnId="{F026B4A1-24D3-4D64-BD8E-FF6563EE89D0}">
      <dgm:prSet/>
      <dgm:spPr/>
      <dgm:t>
        <a:bodyPr/>
        <a:lstStyle/>
        <a:p>
          <a:endParaRPr lang="en-US"/>
        </a:p>
      </dgm:t>
    </dgm:pt>
    <dgm:pt modelId="{C2DBFD2C-76AD-42F0-8DB1-EE4B0472C5BF}">
      <dgm:prSet/>
      <dgm:spPr/>
      <dgm:t>
        <a:bodyPr/>
        <a:lstStyle/>
        <a:p>
          <a:r>
            <a:rPr lang="en-US" b="0" i="0"/>
            <a:t>Respect all decisions</a:t>
          </a:r>
          <a:endParaRPr lang="en-US"/>
        </a:p>
      </dgm:t>
    </dgm:pt>
    <dgm:pt modelId="{A3F95FE9-0AC9-4039-BE47-CE36FB3F85C6}" type="parTrans" cxnId="{2B81598A-E122-4637-9152-FCC43A4022E1}">
      <dgm:prSet/>
      <dgm:spPr/>
      <dgm:t>
        <a:bodyPr/>
        <a:lstStyle/>
        <a:p>
          <a:endParaRPr lang="en-US"/>
        </a:p>
      </dgm:t>
    </dgm:pt>
    <dgm:pt modelId="{D5EEAE38-2D2F-4941-83BD-2219B11D9CE9}" type="sibTrans" cxnId="{2B81598A-E122-4637-9152-FCC43A4022E1}">
      <dgm:prSet/>
      <dgm:spPr/>
      <dgm:t>
        <a:bodyPr/>
        <a:lstStyle/>
        <a:p>
          <a:endParaRPr lang="en-US"/>
        </a:p>
      </dgm:t>
    </dgm:pt>
    <dgm:pt modelId="{412E5296-EECA-45B5-AB24-21AEAE341FC6}">
      <dgm:prSet/>
      <dgm:spPr/>
      <dgm:t>
        <a:bodyPr/>
        <a:lstStyle/>
        <a:p>
          <a:r>
            <a:rPr lang="en-US" b="0" i="0"/>
            <a:t>Point out strengths and capacities</a:t>
          </a:r>
          <a:endParaRPr lang="en-US"/>
        </a:p>
      </dgm:t>
    </dgm:pt>
    <dgm:pt modelId="{7AEDEB4E-F5E4-4F1B-8C84-F2979EFEAFFD}" type="parTrans" cxnId="{62744397-A033-4D52-952C-1CC9A0B2824C}">
      <dgm:prSet/>
      <dgm:spPr/>
      <dgm:t>
        <a:bodyPr/>
        <a:lstStyle/>
        <a:p>
          <a:endParaRPr lang="en-US"/>
        </a:p>
      </dgm:t>
    </dgm:pt>
    <dgm:pt modelId="{F510231A-4CBD-4E58-8AF2-E1D1753977D3}" type="sibTrans" cxnId="{62744397-A033-4D52-952C-1CC9A0B2824C}">
      <dgm:prSet/>
      <dgm:spPr/>
      <dgm:t>
        <a:bodyPr/>
        <a:lstStyle/>
        <a:p>
          <a:endParaRPr lang="en-US"/>
        </a:p>
      </dgm:t>
    </dgm:pt>
    <dgm:pt modelId="{28D25950-D54B-49AA-BA47-5E87F69BA46D}">
      <dgm:prSet/>
      <dgm:spPr/>
      <dgm:t>
        <a:bodyPr/>
        <a:lstStyle/>
        <a:p>
          <a:r>
            <a:rPr lang="en-US" b="0" i="0"/>
            <a:t>Share information about resources and support</a:t>
          </a:r>
          <a:endParaRPr lang="en-US"/>
        </a:p>
      </dgm:t>
    </dgm:pt>
    <dgm:pt modelId="{81195BB9-A87A-4FE1-B973-CA1B7D206DAE}" type="parTrans" cxnId="{8338D332-ECE3-42BE-B585-161E189C1D67}">
      <dgm:prSet/>
      <dgm:spPr/>
      <dgm:t>
        <a:bodyPr/>
        <a:lstStyle/>
        <a:p>
          <a:endParaRPr lang="en-US"/>
        </a:p>
      </dgm:t>
    </dgm:pt>
    <dgm:pt modelId="{DAA78543-8BB5-4A7B-934B-14FE5914DC62}" type="sibTrans" cxnId="{8338D332-ECE3-42BE-B585-161E189C1D67}">
      <dgm:prSet/>
      <dgm:spPr/>
      <dgm:t>
        <a:bodyPr/>
        <a:lstStyle/>
        <a:p>
          <a:endParaRPr lang="en-US"/>
        </a:p>
      </dgm:t>
    </dgm:pt>
    <dgm:pt modelId="{051FB8D8-DCE3-4DFD-83F4-175E3D93403C}">
      <dgm:prSet/>
      <dgm:spPr/>
      <dgm:t>
        <a:bodyPr/>
        <a:lstStyle/>
        <a:p>
          <a:r>
            <a:rPr lang="en-US" b="0" i="0"/>
            <a:t>Explain options and relevant policies and procedures </a:t>
          </a:r>
          <a:endParaRPr lang="en-US"/>
        </a:p>
      </dgm:t>
    </dgm:pt>
    <dgm:pt modelId="{409688C5-FFE8-4C9B-9B9A-05A985B50FFD}" type="parTrans" cxnId="{15D55E83-58B8-4C31-B2A0-64FBCDF9B9C1}">
      <dgm:prSet/>
      <dgm:spPr/>
      <dgm:t>
        <a:bodyPr/>
        <a:lstStyle/>
        <a:p>
          <a:endParaRPr lang="en-US"/>
        </a:p>
      </dgm:t>
    </dgm:pt>
    <dgm:pt modelId="{211755AB-C543-42D0-BF76-9A7D7045F768}" type="sibTrans" cxnId="{15D55E83-58B8-4C31-B2A0-64FBCDF9B9C1}">
      <dgm:prSet/>
      <dgm:spPr/>
      <dgm:t>
        <a:bodyPr/>
        <a:lstStyle/>
        <a:p>
          <a:endParaRPr lang="en-US"/>
        </a:p>
      </dgm:t>
    </dgm:pt>
    <dgm:pt modelId="{60076C7F-E601-4E69-9DDE-C7900A6339A0}" type="pres">
      <dgm:prSet presAssocID="{E7A1C87F-CB80-4491-B526-9E0A803DC3EB}" presName="linear" presStyleCnt="0">
        <dgm:presLayoutVars>
          <dgm:animLvl val="lvl"/>
          <dgm:resizeHandles val="exact"/>
        </dgm:presLayoutVars>
      </dgm:prSet>
      <dgm:spPr/>
    </dgm:pt>
    <dgm:pt modelId="{53B5D59D-869E-4270-B7D2-C2AD4FD1A2C2}" type="pres">
      <dgm:prSet presAssocID="{B1657C94-A20D-4A99-90C1-D31DC1436C90}" presName="parentText" presStyleLbl="node1" presStyleIdx="0" presStyleCnt="7">
        <dgm:presLayoutVars>
          <dgm:chMax val="0"/>
          <dgm:bulletEnabled val="1"/>
        </dgm:presLayoutVars>
      </dgm:prSet>
      <dgm:spPr/>
    </dgm:pt>
    <dgm:pt modelId="{53739FB4-A236-4E3B-83B8-6953EAA909F4}" type="pres">
      <dgm:prSet presAssocID="{DEAF65D9-7946-43B9-92F9-798AF1B1229E}" presName="spacer" presStyleCnt="0"/>
      <dgm:spPr/>
    </dgm:pt>
    <dgm:pt modelId="{67A926D7-54EB-41C1-9B47-8D2BCC490EBB}" type="pres">
      <dgm:prSet presAssocID="{49E60B23-D1A8-493E-8F9A-7BFAE0668B85}" presName="parentText" presStyleLbl="node1" presStyleIdx="1" presStyleCnt="7">
        <dgm:presLayoutVars>
          <dgm:chMax val="0"/>
          <dgm:bulletEnabled val="1"/>
        </dgm:presLayoutVars>
      </dgm:prSet>
      <dgm:spPr/>
    </dgm:pt>
    <dgm:pt modelId="{D1707839-3492-4231-B43C-56FE34AFE924}" type="pres">
      <dgm:prSet presAssocID="{88C1829C-143D-4F1D-BDCC-9A3D85AE6C05}" presName="spacer" presStyleCnt="0"/>
      <dgm:spPr/>
    </dgm:pt>
    <dgm:pt modelId="{E2B32F51-B8ED-4677-8FB0-1E919B7923B0}" type="pres">
      <dgm:prSet presAssocID="{2D2E7F0E-8253-44D6-935A-7ADB7019820D}" presName="parentText" presStyleLbl="node1" presStyleIdx="2" presStyleCnt="7">
        <dgm:presLayoutVars>
          <dgm:chMax val="0"/>
          <dgm:bulletEnabled val="1"/>
        </dgm:presLayoutVars>
      </dgm:prSet>
      <dgm:spPr/>
    </dgm:pt>
    <dgm:pt modelId="{51300711-2553-48EE-AA32-C6CB11905BDE}" type="pres">
      <dgm:prSet presAssocID="{233F55DD-4719-4042-A6F2-57170F911263}" presName="spacer" presStyleCnt="0"/>
      <dgm:spPr/>
    </dgm:pt>
    <dgm:pt modelId="{D5106DB8-B6B1-4644-B305-9633041ABA0C}" type="pres">
      <dgm:prSet presAssocID="{C2DBFD2C-76AD-42F0-8DB1-EE4B0472C5BF}" presName="parentText" presStyleLbl="node1" presStyleIdx="3" presStyleCnt="7">
        <dgm:presLayoutVars>
          <dgm:chMax val="0"/>
          <dgm:bulletEnabled val="1"/>
        </dgm:presLayoutVars>
      </dgm:prSet>
      <dgm:spPr/>
    </dgm:pt>
    <dgm:pt modelId="{4EBA5161-6CA0-4DAD-922D-CC742650E081}" type="pres">
      <dgm:prSet presAssocID="{D5EEAE38-2D2F-4941-83BD-2219B11D9CE9}" presName="spacer" presStyleCnt="0"/>
      <dgm:spPr/>
    </dgm:pt>
    <dgm:pt modelId="{21394178-F0F5-405B-8FAE-9988E1D446E9}" type="pres">
      <dgm:prSet presAssocID="{412E5296-EECA-45B5-AB24-21AEAE341FC6}" presName="parentText" presStyleLbl="node1" presStyleIdx="4" presStyleCnt="7">
        <dgm:presLayoutVars>
          <dgm:chMax val="0"/>
          <dgm:bulletEnabled val="1"/>
        </dgm:presLayoutVars>
      </dgm:prSet>
      <dgm:spPr/>
    </dgm:pt>
    <dgm:pt modelId="{22AEC145-F171-4FDC-B7AA-49A055BE19E5}" type="pres">
      <dgm:prSet presAssocID="{F510231A-4CBD-4E58-8AF2-E1D1753977D3}" presName="spacer" presStyleCnt="0"/>
      <dgm:spPr/>
    </dgm:pt>
    <dgm:pt modelId="{23CABB13-C8E5-434E-BB50-A4C633E591EB}" type="pres">
      <dgm:prSet presAssocID="{28D25950-D54B-49AA-BA47-5E87F69BA46D}" presName="parentText" presStyleLbl="node1" presStyleIdx="5" presStyleCnt="7">
        <dgm:presLayoutVars>
          <dgm:chMax val="0"/>
          <dgm:bulletEnabled val="1"/>
        </dgm:presLayoutVars>
      </dgm:prSet>
      <dgm:spPr/>
    </dgm:pt>
    <dgm:pt modelId="{A9AA4FCD-A252-4A33-B56C-0252F5A58C15}" type="pres">
      <dgm:prSet presAssocID="{DAA78543-8BB5-4A7B-934B-14FE5914DC62}" presName="spacer" presStyleCnt="0"/>
      <dgm:spPr/>
    </dgm:pt>
    <dgm:pt modelId="{3AA6FF17-7C25-46AF-B098-97D4B315259D}" type="pres">
      <dgm:prSet presAssocID="{051FB8D8-DCE3-4DFD-83F4-175E3D93403C}" presName="parentText" presStyleLbl="node1" presStyleIdx="6" presStyleCnt="7">
        <dgm:presLayoutVars>
          <dgm:chMax val="0"/>
          <dgm:bulletEnabled val="1"/>
        </dgm:presLayoutVars>
      </dgm:prSet>
      <dgm:spPr/>
    </dgm:pt>
  </dgm:ptLst>
  <dgm:cxnLst>
    <dgm:cxn modelId="{5793AE17-4759-4209-93E8-B1B23F6F68D7}" type="presOf" srcId="{E7A1C87F-CB80-4491-B526-9E0A803DC3EB}" destId="{60076C7F-E601-4E69-9DDE-C7900A6339A0}" srcOrd="0" destOrd="0" presId="urn:microsoft.com/office/officeart/2005/8/layout/vList2"/>
    <dgm:cxn modelId="{8338D332-ECE3-42BE-B585-161E189C1D67}" srcId="{E7A1C87F-CB80-4491-B526-9E0A803DC3EB}" destId="{28D25950-D54B-49AA-BA47-5E87F69BA46D}" srcOrd="5" destOrd="0" parTransId="{81195BB9-A87A-4FE1-B973-CA1B7D206DAE}" sibTransId="{DAA78543-8BB5-4A7B-934B-14FE5914DC62}"/>
    <dgm:cxn modelId="{B18BBF3E-C721-4B56-BB79-F3863F7CA422}" type="presOf" srcId="{412E5296-EECA-45B5-AB24-21AEAE341FC6}" destId="{21394178-F0F5-405B-8FAE-9988E1D446E9}" srcOrd="0" destOrd="0" presId="urn:microsoft.com/office/officeart/2005/8/layout/vList2"/>
    <dgm:cxn modelId="{8EA8875E-6F9A-423F-AD0C-1DE82E83CBB0}" type="presOf" srcId="{051FB8D8-DCE3-4DFD-83F4-175E3D93403C}" destId="{3AA6FF17-7C25-46AF-B098-97D4B315259D}" srcOrd="0" destOrd="0" presId="urn:microsoft.com/office/officeart/2005/8/layout/vList2"/>
    <dgm:cxn modelId="{64856641-90C9-4AE5-8826-686A08A8C02E}" type="presOf" srcId="{49E60B23-D1A8-493E-8F9A-7BFAE0668B85}" destId="{67A926D7-54EB-41C1-9B47-8D2BCC490EBB}" srcOrd="0" destOrd="0" presId="urn:microsoft.com/office/officeart/2005/8/layout/vList2"/>
    <dgm:cxn modelId="{77D6BC61-5124-4B74-8A1B-55662E19A6D4}" srcId="{E7A1C87F-CB80-4491-B526-9E0A803DC3EB}" destId="{B1657C94-A20D-4A99-90C1-D31DC1436C90}" srcOrd="0" destOrd="0" parTransId="{EF700FCB-F4FE-4979-975E-377B50140B5D}" sibTransId="{DEAF65D9-7946-43B9-92F9-798AF1B1229E}"/>
    <dgm:cxn modelId="{65E9FF79-4A14-4CDC-BAFE-0C60016D5FC0}" type="presOf" srcId="{B1657C94-A20D-4A99-90C1-D31DC1436C90}" destId="{53B5D59D-869E-4270-B7D2-C2AD4FD1A2C2}" srcOrd="0" destOrd="0" presId="urn:microsoft.com/office/officeart/2005/8/layout/vList2"/>
    <dgm:cxn modelId="{D0AD5F7A-B2C2-434C-B037-C9ACE40CB86F}" type="presOf" srcId="{2D2E7F0E-8253-44D6-935A-7ADB7019820D}" destId="{E2B32F51-B8ED-4677-8FB0-1E919B7923B0}" srcOrd="0" destOrd="0" presId="urn:microsoft.com/office/officeart/2005/8/layout/vList2"/>
    <dgm:cxn modelId="{C0EFF55A-58A7-4A23-8E2C-0D6DCD062DAD}" srcId="{E7A1C87F-CB80-4491-B526-9E0A803DC3EB}" destId="{49E60B23-D1A8-493E-8F9A-7BFAE0668B85}" srcOrd="1" destOrd="0" parTransId="{4879B1A9-79C5-4F12-AC4E-3FE4D8A0FEF6}" sibTransId="{88C1829C-143D-4F1D-BDCC-9A3D85AE6C05}"/>
    <dgm:cxn modelId="{15D55E83-58B8-4C31-B2A0-64FBCDF9B9C1}" srcId="{E7A1C87F-CB80-4491-B526-9E0A803DC3EB}" destId="{051FB8D8-DCE3-4DFD-83F4-175E3D93403C}" srcOrd="6" destOrd="0" parTransId="{409688C5-FFE8-4C9B-9B9A-05A985B50FFD}" sibTransId="{211755AB-C543-42D0-BF76-9A7D7045F768}"/>
    <dgm:cxn modelId="{B9F55686-F514-4FA2-8711-4C349B1F6916}" type="presOf" srcId="{28D25950-D54B-49AA-BA47-5E87F69BA46D}" destId="{23CABB13-C8E5-434E-BB50-A4C633E591EB}" srcOrd="0" destOrd="0" presId="urn:microsoft.com/office/officeart/2005/8/layout/vList2"/>
    <dgm:cxn modelId="{2B81598A-E122-4637-9152-FCC43A4022E1}" srcId="{E7A1C87F-CB80-4491-B526-9E0A803DC3EB}" destId="{C2DBFD2C-76AD-42F0-8DB1-EE4B0472C5BF}" srcOrd="3" destOrd="0" parTransId="{A3F95FE9-0AC9-4039-BE47-CE36FB3F85C6}" sibTransId="{D5EEAE38-2D2F-4941-83BD-2219B11D9CE9}"/>
    <dgm:cxn modelId="{62744397-A033-4D52-952C-1CC9A0B2824C}" srcId="{E7A1C87F-CB80-4491-B526-9E0A803DC3EB}" destId="{412E5296-EECA-45B5-AB24-21AEAE341FC6}" srcOrd="4" destOrd="0" parTransId="{7AEDEB4E-F5E4-4F1B-8C84-F2979EFEAFFD}" sibTransId="{F510231A-4CBD-4E58-8AF2-E1D1753977D3}"/>
    <dgm:cxn modelId="{F026B4A1-24D3-4D64-BD8E-FF6563EE89D0}" srcId="{E7A1C87F-CB80-4491-B526-9E0A803DC3EB}" destId="{2D2E7F0E-8253-44D6-935A-7ADB7019820D}" srcOrd="2" destOrd="0" parTransId="{284158CB-6467-4F44-A0D5-1032369B9C1F}" sibTransId="{233F55DD-4719-4042-A6F2-57170F911263}"/>
    <dgm:cxn modelId="{DF4D4EC8-9681-4EEF-8531-B1EC56F3183B}" type="presOf" srcId="{C2DBFD2C-76AD-42F0-8DB1-EE4B0472C5BF}" destId="{D5106DB8-B6B1-4644-B305-9633041ABA0C}" srcOrd="0" destOrd="0" presId="urn:microsoft.com/office/officeart/2005/8/layout/vList2"/>
    <dgm:cxn modelId="{AA2FFB3F-627D-4A1D-A39B-5D24680117C3}" type="presParOf" srcId="{60076C7F-E601-4E69-9DDE-C7900A6339A0}" destId="{53B5D59D-869E-4270-B7D2-C2AD4FD1A2C2}" srcOrd="0" destOrd="0" presId="urn:microsoft.com/office/officeart/2005/8/layout/vList2"/>
    <dgm:cxn modelId="{DFBC207B-F50F-41A8-AFFD-07FE2F824A50}" type="presParOf" srcId="{60076C7F-E601-4E69-9DDE-C7900A6339A0}" destId="{53739FB4-A236-4E3B-83B8-6953EAA909F4}" srcOrd="1" destOrd="0" presId="urn:microsoft.com/office/officeart/2005/8/layout/vList2"/>
    <dgm:cxn modelId="{BA565E7B-7BBC-4677-82BB-11A578D61BD7}" type="presParOf" srcId="{60076C7F-E601-4E69-9DDE-C7900A6339A0}" destId="{67A926D7-54EB-41C1-9B47-8D2BCC490EBB}" srcOrd="2" destOrd="0" presId="urn:microsoft.com/office/officeart/2005/8/layout/vList2"/>
    <dgm:cxn modelId="{92DF217F-3B47-41D0-8038-C142DB53DE92}" type="presParOf" srcId="{60076C7F-E601-4E69-9DDE-C7900A6339A0}" destId="{D1707839-3492-4231-B43C-56FE34AFE924}" srcOrd="3" destOrd="0" presId="urn:microsoft.com/office/officeart/2005/8/layout/vList2"/>
    <dgm:cxn modelId="{2808CDED-725C-4B5F-AF89-B88C6E63EDFA}" type="presParOf" srcId="{60076C7F-E601-4E69-9DDE-C7900A6339A0}" destId="{E2B32F51-B8ED-4677-8FB0-1E919B7923B0}" srcOrd="4" destOrd="0" presId="urn:microsoft.com/office/officeart/2005/8/layout/vList2"/>
    <dgm:cxn modelId="{EF6C283E-086B-497B-8135-657DD1F9F428}" type="presParOf" srcId="{60076C7F-E601-4E69-9DDE-C7900A6339A0}" destId="{51300711-2553-48EE-AA32-C6CB11905BDE}" srcOrd="5" destOrd="0" presId="urn:microsoft.com/office/officeart/2005/8/layout/vList2"/>
    <dgm:cxn modelId="{58671D1D-A7A5-45B2-A398-C393A889B9D4}" type="presParOf" srcId="{60076C7F-E601-4E69-9DDE-C7900A6339A0}" destId="{D5106DB8-B6B1-4644-B305-9633041ABA0C}" srcOrd="6" destOrd="0" presId="urn:microsoft.com/office/officeart/2005/8/layout/vList2"/>
    <dgm:cxn modelId="{E2B91A82-9A7D-4CDD-B827-08987AF9BA71}" type="presParOf" srcId="{60076C7F-E601-4E69-9DDE-C7900A6339A0}" destId="{4EBA5161-6CA0-4DAD-922D-CC742650E081}" srcOrd="7" destOrd="0" presId="urn:microsoft.com/office/officeart/2005/8/layout/vList2"/>
    <dgm:cxn modelId="{3F5A5AD5-FC50-436D-98B2-5B4C2D23885F}" type="presParOf" srcId="{60076C7F-E601-4E69-9DDE-C7900A6339A0}" destId="{21394178-F0F5-405B-8FAE-9988E1D446E9}" srcOrd="8" destOrd="0" presId="urn:microsoft.com/office/officeart/2005/8/layout/vList2"/>
    <dgm:cxn modelId="{DF1FE186-A771-49D1-954E-13A2D4696308}" type="presParOf" srcId="{60076C7F-E601-4E69-9DDE-C7900A6339A0}" destId="{22AEC145-F171-4FDC-B7AA-49A055BE19E5}" srcOrd="9" destOrd="0" presId="urn:microsoft.com/office/officeart/2005/8/layout/vList2"/>
    <dgm:cxn modelId="{27CCAC45-41FD-4EA3-9671-AE1D0B2DCBFC}" type="presParOf" srcId="{60076C7F-E601-4E69-9DDE-C7900A6339A0}" destId="{23CABB13-C8E5-434E-BB50-A4C633E591EB}" srcOrd="10" destOrd="0" presId="urn:microsoft.com/office/officeart/2005/8/layout/vList2"/>
    <dgm:cxn modelId="{DA8F1C8B-D44D-4D61-98C9-BCDC4D12E8B0}" type="presParOf" srcId="{60076C7F-E601-4E69-9DDE-C7900A6339A0}" destId="{A9AA4FCD-A252-4A33-B56C-0252F5A58C15}" srcOrd="11" destOrd="0" presId="urn:microsoft.com/office/officeart/2005/8/layout/vList2"/>
    <dgm:cxn modelId="{CFFE36CB-1726-44FE-9D0B-EC81D0C3D51A}" type="presParOf" srcId="{60076C7F-E601-4E69-9DDE-C7900A6339A0}" destId="{3AA6FF17-7C25-46AF-B098-97D4B315259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0128C-9227-4EB5-947C-E980F8712D21}">
      <dsp:nvSpPr>
        <dsp:cNvPr id="0" name=""/>
        <dsp:cNvSpPr/>
      </dsp:nvSpPr>
      <dsp:spPr>
        <a:xfrm>
          <a:off x="0" y="1007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dirty="0"/>
            <a:t>Confidential Resources</a:t>
          </a:r>
          <a:endParaRPr lang="en-US" sz="3800" kern="1200" dirty="0"/>
        </a:p>
      </dsp:txBody>
      <dsp:txXfrm>
        <a:off x="71622" y="81692"/>
        <a:ext cx="4198500" cy="1323936"/>
      </dsp:txXfrm>
    </dsp:sp>
    <dsp:sp modelId="{202C1053-8816-4A14-82DE-98D82ED2C9CB}">
      <dsp:nvSpPr>
        <dsp:cNvPr id="0" name=""/>
        <dsp:cNvSpPr/>
      </dsp:nvSpPr>
      <dsp:spPr>
        <a:xfrm>
          <a:off x="0" y="158669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Responsible Employees</a:t>
          </a:r>
          <a:endParaRPr lang="en-US" sz="3800" kern="1200"/>
        </a:p>
      </dsp:txBody>
      <dsp:txXfrm>
        <a:off x="71622" y="1658312"/>
        <a:ext cx="4198500" cy="132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9271A-1C3A-421D-B889-FBD88562A7B7}">
      <dsp:nvSpPr>
        <dsp:cNvPr id="0" name=""/>
        <dsp:cNvSpPr/>
      </dsp:nvSpPr>
      <dsp:spPr>
        <a:xfrm>
          <a:off x="0" y="4384"/>
          <a:ext cx="11546007"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Dick’s House Health Services - all staff are confidential</a:t>
          </a:r>
          <a:endParaRPr lang="en-US" sz="1900" kern="1200"/>
        </a:p>
      </dsp:txBody>
      <dsp:txXfrm>
        <a:off x="21704" y="26088"/>
        <a:ext cx="11502599" cy="401192"/>
      </dsp:txXfrm>
    </dsp:sp>
    <dsp:sp modelId="{FD3C5B5C-7693-4E19-97E3-1CF0AFB118FD}">
      <dsp:nvSpPr>
        <dsp:cNvPr id="0" name=""/>
        <dsp:cNvSpPr/>
      </dsp:nvSpPr>
      <dsp:spPr>
        <a:xfrm>
          <a:off x="0" y="448984"/>
          <a:ext cx="11546007"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a:t>Counseling</a:t>
          </a:r>
          <a:endParaRPr lang="en-US" sz="1500" kern="1200"/>
        </a:p>
        <a:p>
          <a:pPr marL="114300" lvl="1" indent="-114300" algn="l" defTabSz="666750">
            <a:lnSpc>
              <a:spcPct val="90000"/>
            </a:lnSpc>
            <a:spcBef>
              <a:spcPct val="0"/>
            </a:spcBef>
            <a:spcAft>
              <a:spcPct val="20000"/>
            </a:spcAft>
            <a:buChar char="•"/>
          </a:pPr>
          <a:r>
            <a:rPr lang="en-US" sz="1500" b="0" i="0" kern="1200"/>
            <a:t>Inpatient Department</a:t>
          </a:r>
          <a:endParaRPr lang="en-US" sz="1500" kern="1200"/>
        </a:p>
        <a:p>
          <a:pPr marL="114300" lvl="1" indent="-114300" algn="l" defTabSz="666750">
            <a:lnSpc>
              <a:spcPct val="90000"/>
            </a:lnSpc>
            <a:spcBef>
              <a:spcPct val="0"/>
            </a:spcBef>
            <a:spcAft>
              <a:spcPct val="20000"/>
            </a:spcAft>
            <a:buChar char="•"/>
          </a:pPr>
          <a:r>
            <a:rPr lang="en-US" sz="1500" b="0" i="0" kern="1200" dirty="0"/>
            <a:t>Primary Care</a:t>
          </a:r>
          <a:endParaRPr lang="en-US" sz="1500" kern="1200" dirty="0"/>
        </a:p>
        <a:p>
          <a:pPr marL="114300" lvl="1" indent="-114300" algn="l" defTabSz="666750">
            <a:lnSpc>
              <a:spcPct val="90000"/>
            </a:lnSpc>
            <a:spcBef>
              <a:spcPct val="0"/>
            </a:spcBef>
            <a:spcAft>
              <a:spcPct val="20000"/>
            </a:spcAft>
            <a:buChar char="•"/>
          </a:pPr>
          <a:r>
            <a:rPr lang="en-US" sz="1500" b="0" i="0" kern="1200" dirty="0"/>
            <a:t>Athletic Trainers</a:t>
          </a:r>
          <a:endParaRPr lang="en-US" sz="1500" kern="1200" dirty="0"/>
        </a:p>
      </dsp:txBody>
      <dsp:txXfrm>
        <a:off x="0" y="448984"/>
        <a:ext cx="11546007" cy="983250"/>
      </dsp:txXfrm>
    </dsp:sp>
    <dsp:sp modelId="{E090E14C-203B-49D0-8F17-FD1A0A3A6029}">
      <dsp:nvSpPr>
        <dsp:cNvPr id="0" name=""/>
        <dsp:cNvSpPr/>
      </dsp:nvSpPr>
      <dsp:spPr>
        <a:xfrm>
          <a:off x="0" y="1432234"/>
          <a:ext cx="11546007"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Tucker Center</a:t>
          </a:r>
          <a:endParaRPr lang="en-US" sz="1900" kern="1200" dirty="0"/>
        </a:p>
      </dsp:txBody>
      <dsp:txXfrm>
        <a:off x="21704" y="1453938"/>
        <a:ext cx="11502599" cy="401192"/>
      </dsp:txXfrm>
    </dsp:sp>
    <dsp:sp modelId="{9992D593-C7C4-4005-BB0F-18E8179551BB}">
      <dsp:nvSpPr>
        <dsp:cNvPr id="0" name=""/>
        <dsp:cNvSpPr/>
      </dsp:nvSpPr>
      <dsp:spPr>
        <a:xfrm>
          <a:off x="0" y="1876834"/>
          <a:ext cx="11546007"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College Chaplain</a:t>
          </a:r>
          <a:endParaRPr lang="en-US" sz="1500" kern="1200" dirty="0"/>
        </a:p>
        <a:p>
          <a:pPr marL="114300" lvl="1" indent="-114300" algn="l" defTabSz="666750">
            <a:lnSpc>
              <a:spcPct val="90000"/>
            </a:lnSpc>
            <a:spcBef>
              <a:spcPct val="0"/>
            </a:spcBef>
            <a:spcAft>
              <a:spcPct val="20000"/>
            </a:spcAft>
            <a:buChar char="•"/>
          </a:pPr>
          <a:r>
            <a:rPr lang="en-US" sz="1500" b="0" i="0" kern="1200" dirty="0"/>
            <a:t>Ordained Clergy who are as member of the United Campus Ministers (UCM)</a:t>
          </a:r>
          <a:endParaRPr lang="en-US" sz="1500" kern="1200" dirty="0"/>
        </a:p>
        <a:p>
          <a:pPr marL="228600" lvl="2" indent="-114300" algn="l" defTabSz="666750">
            <a:lnSpc>
              <a:spcPct val="90000"/>
            </a:lnSpc>
            <a:spcBef>
              <a:spcPct val="0"/>
            </a:spcBef>
            <a:spcAft>
              <a:spcPct val="20000"/>
            </a:spcAft>
            <a:buNone/>
          </a:pPr>
          <a:r>
            <a:rPr lang="en-US" sz="1500" b="0" i="0" kern="1200" dirty="0"/>
            <a:t>		All other staff at the Tucker Center are responsible employees</a:t>
          </a:r>
          <a:endParaRPr lang="en-US" sz="1500" kern="1200" dirty="0"/>
        </a:p>
      </dsp:txBody>
      <dsp:txXfrm>
        <a:off x="0" y="1876834"/>
        <a:ext cx="11546007" cy="727605"/>
      </dsp:txXfrm>
    </dsp:sp>
    <dsp:sp modelId="{C4BC2CAB-21CC-407E-9334-B5ABE4A36193}">
      <dsp:nvSpPr>
        <dsp:cNvPr id="0" name=""/>
        <dsp:cNvSpPr/>
      </dsp:nvSpPr>
      <dsp:spPr>
        <a:xfrm>
          <a:off x="0" y="2604439"/>
          <a:ext cx="11546007"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Ombudsperson</a:t>
          </a:r>
          <a:endParaRPr lang="en-US" sz="1900" kern="1200"/>
        </a:p>
      </dsp:txBody>
      <dsp:txXfrm>
        <a:off x="21704" y="2626143"/>
        <a:ext cx="11502599" cy="401192"/>
      </dsp:txXfrm>
    </dsp:sp>
    <dsp:sp modelId="{669174A5-F190-4EFE-A1D0-43370A3FB1A2}">
      <dsp:nvSpPr>
        <dsp:cNvPr id="0" name=""/>
        <dsp:cNvSpPr/>
      </dsp:nvSpPr>
      <dsp:spPr>
        <a:xfrm>
          <a:off x="0" y="3049039"/>
          <a:ext cx="1154600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Ombuds office reestablished in Fall 2022</a:t>
          </a:r>
          <a:endParaRPr lang="en-US" sz="1500" kern="1200" dirty="0"/>
        </a:p>
      </dsp:txBody>
      <dsp:txXfrm>
        <a:off x="0" y="3049039"/>
        <a:ext cx="11546007" cy="314640"/>
      </dsp:txXfrm>
    </dsp:sp>
    <dsp:sp modelId="{D5708E1D-69C8-4BBE-AA44-D65B947FE173}">
      <dsp:nvSpPr>
        <dsp:cNvPr id="0" name=""/>
        <dsp:cNvSpPr/>
      </dsp:nvSpPr>
      <dsp:spPr>
        <a:xfrm>
          <a:off x="0" y="3363679"/>
          <a:ext cx="11546007"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WISE </a:t>
          </a:r>
          <a:endParaRPr lang="en-US" sz="1900" kern="1200"/>
        </a:p>
      </dsp:txBody>
      <dsp:txXfrm>
        <a:off x="21704" y="3385383"/>
        <a:ext cx="11502599" cy="401192"/>
      </dsp:txXfrm>
    </dsp:sp>
    <dsp:sp modelId="{33E9F493-4527-47A8-825B-6D21C60735E4}">
      <dsp:nvSpPr>
        <dsp:cNvPr id="0" name=""/>
        <dsp:cNvSpPr/>
      </dsp:nvSpPr>
      <dsp:spPr>
        <a:xfrm>
          <a:off x="0" y="3808279"/>
          <a:ext cx="1154600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Local advocacy group with a designated Campus Advocate</a:t>
          </a:r>
          <a:endParaRPr lang="en-US" sz="1500" kern="1200" dirty="0"/>
        </a:p>
      </dsp:txBody>
      <dsp:txXfrm>
        <a:off x="0" y="3808279"/>
        <a:ext cx="11546007" cy="314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D59D-869E-4270-B7D2-C2AD4FD1A2C2}">
      <dsp:nvSpPr>
        <dsp:cNvPr id="0" name=""/>
        <dsp:cNvSpPr/>
      </dsp:nvSpPr>
      <dsp:spPr>
        <a:xfrm>
          <a:off x="0" y="717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Let parties choose what to talk about</a:t>
          </a:r>
          <a:endParaRPr lang="en-US" sz="2200" kern="1200" dirty="0"/>
        </a:p>
      </dsp:txBody>
      <dsp:txXfrm>
        <a:off x="25130" y="96901"/>
        <a:ext cx="11495747" cy="464540"/>
      </dsp:txXfrm>
    </dsp:sp>
    <dsp:sp modelId="{67A926D7-54EB-41C1-9B47-8D2BCC490EBB}">
      <dsp:nvSpPr>
        <dsp:cNvPr id="0" name=""/>
        <dsp:cNvSpPr/>
      </dsp:nvSpPr>
      <dsp:spPr>
        <a:xfrm>
          <a:off x="0" y="6499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Actively connect all parties with resources and support</a:t>
          </a:r>
          <a:endParaRPr lang="en-US" sz="2200" kern="1200"/>
        </a:p>
      </dsp:txBody>
      <dsp:txXfrm>
        <a:off x="25130" y="675061"/>
        <a:ext cx="11495747" cy="464540"/>
      </dsp:txXfrm>
    </dsp:sp>
    <dsp:sp modelId="{E2B32F51-B8ED-4677-8FB0-1E919B7923B0}">
      <dsp:nvSpPr>
        <dsp:cNvPr id="0" name=""/>
        <dsp:cNvSpPr/>
      </dsp:nvSpPr>
      <dsp:spPr>
        <a:xfrm>
          <a:off x="0" y="122809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Be clear that there are choices</a:t>
          </a:r>
          <a:endParaRPr lang="en-US" sz="2200" kern="1200"/>
        </a:p>
      </dsp:txBody>
      <dsp:txXfrm>
        <a:off x="25130" y="1253221"/>
        <a:ext cx="11495747" cy="464540"/>
      </dsp:txXfrm>
    </dsp:sp>
    <dsp:sp modelId="{D5106DB8-B6B1-4644-B305-9633041ABA0C}">
      <dsp:nvSpPr>
        <dsp:cNvPr id="0" name=""/>
        <dsp:cNvSpPr/>
      </dsp:nvSpPr>
      <dsp:spPr>
        <a:xfrm>
          <a:off x="0" y="180625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Respect all decisions</a:t>
          </a:r>
          <a:endParaRPr lang="en-US" sz="2200" kern="1200"/>
        </a:p>
      </dsp:txBody>
      <dsp:txXfrm>
        <a:off x="25130" y="1831381"/>
        <a:ext cx="11495747" cy="464540"/>
      </dsp:txXfrm>
    </dsp:sp>
    <dsp:sp modelId="{21394178-F0F5-405B-8FAE-9988E1D446E9}">
      <dsp:nvSpPr>
        <dsp:cNvPr id="0" name=""/>
        <dsp:cNvSpPr/>
      </dsp:nvSpPr>
      <dsp:spPr>
        <a:xfrm>
          <a:off x="0" y="238441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Point out strengths and capacities</a:t>
          </a:r>
          <a:endParaRPr lang="en-US" sz="2200" kern="1200"/>
        </a:p>
      </dsp:txBody>
      <dsp:txXfrm>
        <a:off x="25130" y="2409541"/>
        <a:ext cx="11495747" cy="464540"/>
      </dsp:txXfrm>
    </dsp:sp>
    <dsp:sp modelId="{23CABB13-C8E5-434E-BB50-A4C633E591EB}">
      <dsp:nvSpPr>
        <dsp:cNvPr id="0" name=""/>
        <dsp:cNvSpPr/>
      </dsp:nvSpPr>
      <dsp:spPr>
        <a:xfrm>
          <a:off x="0" y="29625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Share information about resources and support</a:t>
          </a:r>
          <a:endParaRPr lang="en-US" sz="2200" kern="1200"/>
        </a:p>
      </dsp:txBody>
      <dsp:txXfrm>
        <a:off x="25130" y="2987701"/>
        <a:ext cx="11495747" cy="464540"/>
      </dsp:txXfrm>
    </dsp:sp>
    <dsp:sp modelId="{3AA6FF17-7C25-46AF-B098-97D4B315259D}">
      <dsp:nvSpPr>
        <dsp:cNvPr id="0" name=""/>
        <dsp:cNvSpPr/>
      </dsp:nvSpPr>
      <dsp:spPr>
        <a:xfrm>
          <a:off x="0" y="35407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Explain options and relevant policies and procedures </a:t>
          </a:r>
          <a:endParaRPr lang="en-US" sz="2200" kern="1200"/>
        </a:p>
      </dsp:txBody>
      <dsp:txXfrm>
        <a:off x="25130" y="3565861"/>
        <a:ext cx="11495747"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12/09/2023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12/09/2023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279" rtl="0" eaLnBrk="1" latinLnBrk="0" hangingPunct="1">
      <a:defRPr sz="1428" kern="1200">
        <a:solidFill>
          <a:schemeClr val="tx1"/>
        </a:solidFill>
        <a:latin typeface="+mn-lt"/>
        <a:ea typeface="+mn-ea"/>
        <a:cs typeface="+mn-cs"/>
      </a:defRPr>
    </a:lvl1pPr>
    <a:lvl2pPr marL="544139" algn="l" defTabSz="1088279" rtl="0" eaLnBrk="1" latinLnBrk="0" hangingPunct="1">
      <a:defRPr sz="1428" kern="1200">
        <a:solidFill>
          <a:schemeClr val="tx1"/>
        </a:solidFill>
        <a:latin typeface="+mn-lt"/>
        <a:ea typeface="+mn-ea"/>
        <a:cs typeface="+mn-cs"/>
      </a:defRPr>
    </a:lvl2pPr>
    <a:lvl3pPr marL="1088279" algn="l" defTabSz="1088279" rtl="0" eaLnBrk="1" latinLnBrk="0" hangingPunct="1">
      <a:defRPr sz="1428" kern="1200">
        <a:solidFill>
          <a:schemeClr val="tx1"/>
        </a:solidFill>
        <a:latin typeface="+mn-lt"/>
        <a:ea typeface="+mn-ea"/>
        <a:cs typeface="+mn-cs"/>
      </a:defRPr>
    </a:lvl3pPr>
    <a:lvl4pPr marL="1632418" algn="l" defTabSz="1088279" rtl="0" eaLnBrk="1" latinLnBrk="0" hangingPunct="1">
      <a:defRPr sz="1428" kern="1200">
        <a:solidFill>
          <a:schemeClr val="tx1"/>
        </a:solidFill>
        <a:latin typeface="+mn-lt"/>
        <a:ea typeface="+mn-ea"/>
        <a:cs typeface="+mn-cs"/>
      </a:defRPr>
    </a:lvl4pPr>
    <a:lvl5pPr marL="2176558" algn="l" defTabSz="1088279" rtl="0" eaLnBrk="1" latinLnBrk="0" hangingPunct="1">
      <a:defRPr sz="1428" kern="1200">
        <a:solidFill>
          <a:schemeClr val="tx1"/>
        </a:solidFill>
        <a:latin typeface="+mn-lt"/>
        <a:ea typeface="+mn-ea"/>
        <a:cs typeface="+mn-cs"/>
      </a:defRPr>
    </a:lvl5pPr>
    <a:lvl6pPr marL="2720696" algn="l" defTabSz="1088279" rtl="0" eaLnBrk="1" latinLnBrk="0" hangingPunct="1">
      <a:defRPr sz="1428" kern="1200">
        <a:solidFill>
          <a:schemeClr val="tx1"/>
        </a:solidFill>
        <a:latin typeface="+mn-lt"/>
        <a:ea typeface="+mn-ea"/>
        <a:cs typeface="+mn-cs"/>
      </a:defRPr>
    </a:lvl6pPr>
    <a:lvl7pPr marL="3264836" algn="l" defTabSz="1088279" rtl="0" eaLnBrk="1" latinLnBrk="0" hangingPunct="1">
      <a:defRPr sz="1428" kern="1200">
        <a:solidFill>
          <a:schemeClr val="tx1"/>
        </a:solidFill>
        <a:latin typeface="+mn-lt"/>
        <a:ea typeface="+mn-ea"/>
        <a:cs typeface="+mn-cs"/>
      </a:defRPr>
    </a:lvl7pPr>
    <a:lvl8pPr marL="3808976" algn="l" defTabSz="1088279" rtl="0" eaLnBrk="1" latinLnBrk="0" hangingPunct="1">
      <a:defRPr sz="1428" kern="1200">
        <a:solidFill>
          <a:schemeClr val="tx1"/>
        </a:solidFill>
        <a:latin typeface="+mn-lt"/>
        <a:ea typeface="+mn-ea"/>
        <a:cs typeface="+mn-cs"/>
      </a:defRPr>
    </a:lvl8pPr>
    <a:lvl9pPr marL="4353115" algn="l" defTabSz="1088279" rtl="0" eaLnBrk="1" latinLnBrk="0" hangingPunct="1">
      <a:defRPr sz="14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AB3C50-0815-4E72-B5C0-4CC01800180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pic>
        <p:nvPicPr>
          <p:cNvPr id="12" name="Picture 11">
            <a:extLst>
              <a:ext uri="{FF2B5EF4-FFF2-40B4-BE49-F238E27FC236}">
                <a16:creationId xmlns:a16="http://schemas.microsoft.com/office/drawing/2014/main" id="{3AD6D95E-88C9-4F51-9A96-C6DC690C4E41}"/>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sp>
        <p:nvSpPr>
          <p:cNvPr id="9" name="Text Placeholder 8">
            <a:extLst>
              <a:ext uri="{FF2B5EF4-FFF2-40B4-BE49-F238E27FC236}">
                <a16:creationId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a16="http://schemas.microsoft.com/office/drawing/2014/main" id="{B48D68E9-7018-4336-9CC4-C1AD98D094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3" name="Footer Placeholder 2">
            <a:extLst>
              <a:ext uri="{FF2B5EF4-FFF2-40B4-BE49-F238E27FC236}">
                <a16:creationId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t>Office of Equal Opportunity, Accessibility and Title IX</a:t>
            </a:r>
          </a:p>
        </p:txBody>
      </p:sp>
    </p:spTree>
    <p:extLst>
      <p:ext uri="{BB962C8B-B14F-4D97-AF65-F5344CB8AC3E}">
        <p14:creationId xmlns:p14="http://schemas.microsoft.com/office/powerpoint/2010/main" val="34015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55C3957F-CBD5-45F4-9139-BE2AD9F3D778}"/>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1D7466EE-1402-4AD3-84F3-D1DF7AB79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434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sp>
        <p:nvSpPr>
          <p:cNvPr id="12" name="Picture Placeholder 2">
            <a:extLst>
              <a:ext uri="{FF2B5EF4-FFF2-40B4-BE49-F238E27FC236}">
                <a16:creationId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pic>
        <p:nvPicPr>
          <p:cNvPr id="11" name="Picture 10">
            <a:extLst>
              <a:ext uri="{FF2B5EF4-FFF2-40B4-BE49-F238E27FC236}">
                <a16:creationId xmlns:a16="http://schemas.microsoft.com/office/drawing/2014/main" id="{0A945B0B-FD87-427B-B1C8-DF115B45F61B}"/>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3054FC01-F717-4A46-B98F-96CECAD73C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3941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AD7A19B3-ADC4-46A3-BF00-57B86B7CF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spTree>
    <p:extLst>
      <p:ext uri="{BB962C8B-B14F-4D97-AF65-F5344CB8AC3E}">
        <p14:creationId xmlns:p14="http://schemas.microsoft.com/office/powerpoint/2010/main" val="237717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95B49BA5-9018-4446-A86F-4EE58D7173D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8" name="Picture 7">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2915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br>
              <a:rPr lang="en-AU" dirty="0"/>
            </a:br>
            <a:br>
              <a:rPr lang="en-AU" dirty="0"/>
            </a:br>
            <a:endParaRPr lang="en-AU" dirty="0"/>
          </a:p>
        </p:txBody>
      </p:sp>
      <p:sp>
        <p:nvSpPr>
          <p:cNvPr id="5" name="Slide Number Placeholder 4">
            <a:extLst>
              <a:ext uri="{FF2B5EF4-FFF2-40B4-BE49-F238E27FC236}">
                <a16:creationId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pic>
        <p:nvPicPr>
          <p:cNvPr id="9" name="Picture 8">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156876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A5210B5A-E47F-4858-B45E-5B1BEE8B2507}"/>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B308A26F-06F2-4E9D-90D3-59B5F051701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00F2FEF4-AC70-4D84-9B67-5A54BD0F33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5719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1A584D73-4796-4164-B818-FA3C28E0BA7F}"/>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040F9683-AEE5-4C7C-8337-8F0333B05ADC}"/>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04A82EE6-5B2A-4D35-9636-3FF0F8DEBC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1905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66DFF93-5525-475A-BA2F-1F0C4F78D56B}"/>
              </a:ext>
            </a:extLst>
          </p:cNvPr>
          <p:cNvSpPr>
            <a:spLocks noGrp="1"/>
          </p:cNvSpPr>
          <p:nvPr>
            <p:ph type="ftr" sz="quarter" idx="14"/>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1EE7CF56-F1E5-4795-9265-7AD96EC856CD}"/>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4389AB79-1006-4785-9565-5855A6C464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2B352C9B-A878-4E28-8F19-9BFE09A0DF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5CFD2763-69FC-4FBC-A018-A5B79D9BF1C2}"/>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2467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5222DE8C-193B-40D2-86E4-37390E84CC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982B9284-71F9-4742-8BC8-CBD640B6E8C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6212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pic>
        <p:nvPicPr>
          <p:cNvPr id="6" name="Picture 5">
            <a:extLst>
              <a:ext uri="{FF2B5EF4-FFF2-40B4-BE49-F238E27FC236}">
                <a16:creationId xmlns:a16="http://schemas.microsoft.com/office/drawing/2014/main" id="{EC3B3AAE-1896-4A98-A246-9A4E80DA4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918A2211-08DC-44ED-BA4C-EA9B5E049F50}"/>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6C8D64DB-0525-4239-B7EF-7462FB2A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40135A38-8B72-4CF7-A576-8AB549768E04}"/>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054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3" name="Picture 2">
            <a:extLst>
              <a:ext uri="{FF2B5EF4-FFF2-40B4-BE49-F238E27FC236}">
                <a16:creationId xmlns:a16="http://schemas.microsoft.com/office/drawing/2014/main" id="{7F927E38-93E1-4C04-83A5-FBD94BE75C58}"/>
              </a:ext>
            </a:extLst>
          </p:cNvPr>
          <p:cNvPicPr>
            <a:picLocks noChangeAspect="1"/>
          </p:cNvPicPr>
          <p:nvPr userDrawn="1"/>
        </p:nvPicPr>
        <p:blipFill>
          <a:blip r:embed="rId2"/>
          <a:srcRect/>
          <a:stretch/>
        </p:blipFill>
        <p:spPr>
          <a:xfrm>
            <a:off x="7751525" y="1108171"/>
            <a:ext cx="1787218" cy="4683029"/>
          </a:xfrm>
          <a:prstGeom prst="rect">
            <a:avLst/>
          </a:prstGeom>
          <a:noFill/>
          <a:ln>
            <a:noFill/>
          </a:ln>
        </p:spPr>
      </p:pic>
      <p:pic>
        <p:nvPicPr>
          <p:cNvPr id="12" name="Picture 11">
            <a:extLst>
              <a:ext uri="{FF2B5EF4-FFF2-40B4-BE49-F238E27FC236}">
                <a16:creationId xmlns:a16="http://schemas.microsoft.com/office/drawing/2014/main" id="{EF6DF0E0-E4B3-49BF-A9CB-B5C1AC69E3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E62FCC1-F0E2-4D15-B831-1642D56F9DA1}"/>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8263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4" name="Picture 13">
            <a:extLst>
              <a:ext uri="{FF2B5EF4-FFF2-40B4-BE49-F238E27FC236}">
                <a16:creationId xmlns:a16="http://schemas.microsoft.com/office/drawing/2014/main" id="{96605E55-8F6E-49C2-A14D-4F7EA9A24760}"/>
              </a:ext>
            </a:extLst>
          </p:cNvPr>
          <p:cNvPicPr>
            <a:picLocks noChangeAspect="1"/>
          </p:cNvPicPr>
          <p:nvPr userDrawn="1"/>
        </p:nvPicPr>
        <p:blipFill>
          <a:blip r:embed="rId2"/>
          <a:srcRect/>
          <a:stretch/>
        </p:blipFill>
        <p:spPr>
          <a:xfrm>
            <a:off x="6681536" y="1396696"/>
            <a:ext cx="3951494" cy="3976582"/>
          </a:xfrm>
          <a:prstGeom prst="rect">
            <a:avLst/>
          </a:prstGeom>
        </p:spPr>
      </p:pic>
      <p:pic>
        <p:nvPicPr>
          <p:cNvPr id="12" name="Picture 11">
            <a:extLst>
              <a:ext uri="{FF2B5EF4-FFF2-40B4-BE49-F238E27FC236}">
                <a16:creationId xmlns:a16="http://schemas.microsoft.com/office/drawing/2014/main" id="{7349E37B-FA5B-427F-9B9C-C22AEEF46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56D3671-8BF4-4081-90DB-6B512B6793F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0774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4F36A6A2-B679-4575-A369-2D9B0C881111}"/>
              </a:ext>
            </a:extLst>
          </p:cNvPr>
          <p:cNvPicPr>
            <a:picLocks noChangeAspect="1"/>
          </p:cNvPicPr>
          <p:nvPr userDrawn="1"/>
        </p:nvPicPr>
        <p:blipFill>
          <a:blip r:embed="rId2"/>
          <a:srcRect/>
          <a:stretch/>
        </p:blipFill>
        <p:spPr>
          <a:xfrm>
            <a:off x="7246751" y="1126129"/>
            <a:ext cx="2724017" cy="4749341"/>
          </a:xfrm>
          <a:prstGeom prst="rect">
            <a:avLst/>
          </a:prstGeom>
        </p:spPr>
      </p:pic>
      <p:pic>
        <p:nvPicPr>
          <p:cNvPr id="13" name="Picture 12">
            <a:extLst>
              <a:ext uri="{FF2B5EF4-FFF2-40B4-BE49-F238E27FC236}">
                <a16:creationId xmlns:a16="http://schemas.microsoft.com/office/drawing/2014/main" id="{F9B8E51D-8667-4AE7-98D9-FD5D60E1E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00C0D460-F225-460B-BB60-8A162372132D}"/>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7082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pic>
        <p:nvPicPr>
          <p:cNvPr id="16" name="Picture 15">
            <a:extLst>
              <a:ext uri="{FF2B5EF4-FFF2-40B4-BE49-F238E27FC236}">
                <a16:creationId xmlns:a16="http://schemas.microsoft.com/office/drawing/2014/main" id="{B03E30FE-911C-4ADA-B031-2626594EC7A5}"/>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7" name="Picture 16">
            <a:extLst>
              <a:ext uri="{FF2B5EF4-FFF2-40B4-BE49-F238E27FC236}">
                <a16:creationId xmlns:a16="http://schemas.microsoft.com/office/drawing/2014/main" id="{AA3744D0-0577-40DE-9622-1088015D05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3" name="Footer Placeholder 2">
            <a:extLst>
              <a:ext uri="{FF2B5EF4-FFF2-40B4-BE49-F238E27FC236}">
                <a16:creationId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t>[Footer]</a:t>
            </a:r>
            <a:endParaRPr lang="en-AU" dirty="0"/>
          </a:p>
        </p:txBody>
      </p:sp>
    </p:spTree>
    <p:extLst>
      <p:ext uri="{BB962C8B-B14F-4D97-AF65-F5344CB8AC3E}">
        <p14:creationId xmlns:p14="http://schemas.microsoft.com/office/powerpoint/2010/main" val="51358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C4D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pic>
        <p:nvPicPr>
          <p:cNvPr id="16" name="Picture 15">
            <a:extLst>
              <a:ext uri="{FF2B5EF4-FFF2-40B4-BE49-F238E27FC236}">
                <a16:creationId xmlns:a16="http://schemas.microsoft.com/office/drawing/2014/main" id="{35B8BFB0-2A25-45AC-80CE-669E6F62BC5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7" name="Picture 16">
            <a:extLst>
              <a:ext uri="{FF2B5EF4-FFF2-40B4-BE49-F238E27FC236}">
                <a16:creationId xmlns:a16="http://schemas.microsoft.com/office/drawing/2014/main" id="{3BF33D4B-5C12-45EC-88B7-C00C2123C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2823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B1D5A8B4-6E78-422A-AF69-97326A6A7C3B}"/>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3" name="Picture 12">
            <a:extLst>
              <a:ext uri="{FF2B5EF4-FFF2-40B4-BE49-F238E27FC236}">
                <a16:creationId xmlns:a16="http://schemas.microsoft.com/office/drawing/2014/main" id="{26D54034-1F98-4E5C-A6EA-29A835350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7957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2E8B1A7F-3E6C-4BDA-A873-12B2FD961FC8}"/>
              </a:ext>
            </a:extLst>
          </p:cNvPr>
          <p:cNvSpPr>
            <a:spLocks noGrp="1"/>
          </p:cNvSpPr>
          <p:nvPr>
            <p:ph type="ftr" sz="quarter" idx="10"/>
          </p:nvPr>
        </p:nvSpPr>
        <p:spPr/>
        <p:txBody>
          <a:bodyPr/>
          <a:lstStyle/>
          <a:p>
            <a:pPr algn="ctr"/>
            <a:r>
              <a:rPr lang="en-AU" dirty="0"/>
              <a:t>[Footer]</a:t>
            </a:r>
          </a:p>
        </p:txBody>
      </p:sp>
      <p:sp>
        <p:nvSpPr>
          <p:cNvPr id="5" name="Slide Number Placeholder 4">
            <a:extLst>
              <a:ext uri="{FF2B5EF4-FFF2-40B4-BE49-F238E27FC236}">
                <a16:creationId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DEF0F960-7B3B-462A-AC2C-5591D208268E}"/>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0" name="Picture 9">
            <a:extLst>
              <a:ext uri="{FF2B5EF4-FFF2-40B4-BE49-F238E27FC236}">
                <a16:creationId xmlns:a16="http://schemas.microsoft.com/office/drawing/2014/main" id="{36EE6E5A-4BD9-4D77-8176-009D70AE8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7AF41DB6-5AEA-408D-A5BF-F2AA2A9AA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E400AA1C-D441-4635-902A-1D054715368D}"/>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pic>
        <p:nvPicPr>
          <p:cNvPr id="10" name="Picture 9">
            <a:extLst>
              <a:ext uri="{FF2B5EF4-FFF2-40B4-BE49-F238E27FC236}">
                <a16:creationId xmlns:a16="http://schemas.microsoft.com/office/drawing/2014/main" id="{0E47D3B9-F438-E24F-9DFF-6C0E3C11CA76}"/>
              </a:ext>
            </a:extLst>
          </p:cNvPr>
          <p:cNvPicPr>
            <a:picLocks noChangeAspect="1"/>
          </p:cNvPicPr>
          <p:nvPr userDrawn="1"/>
        </p:nvPicPr>
        <p:blipFill>
          <a:blip r:embed="rId4"/>
          <a:srcRect/>
          <a:stretch/>
        </p:blipFill>
        <p:spPr>
          <a:xfrm>
            <a:off x="8915400" y="819552"/>
            <a:ext cx="2108111" cy="5523861"/>
          </a:xfrm>
          <a:prstGeom prst="rect">
            <a:avLst/>
          </a:prstGeom>
        </p:spPr>
      </p:pic>
    </p:spTree>
    <p:extLst>
      <p:ext uri="{BB962C8B-B14F-4D97-AF65-F5344CB8AC3E}">
        <p14:creationId xmlns:p14="http://schemas.microsoft.com/office/powerpoint/2010/main" val="14398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4" name="Picture 3">
            <a:extLst>
              <a:ext uri="{FF2B5EF4-FFF2-40B4-BE49-F238E27FC236}">
                <a16:creationId xmlns:a16="http://schemas.microsoft.com/office/drawing/2014/main" id="{7E700A36-47BB-4418-B306-3E7E3AC141EB}"/>
              </a:ext>
            </a:extLst>
          </p:cNvPr>
          <p:cNvPicPr>
            <a:picLocks noChangeAspect="1"/>
          </p:cNvPicPr>
          <p:nvPr userDrawn="1"/>
        </p:nvPicPr>
        <p:blipFill>
          <a:blip r:embed="rId2"/>
          <a:srcRect/>
          <a:stretch/>
        </p:blipFill>
        <p:spPr>
          <a:xfrm>
            <a:off x="8186510" y="1426524"/>
            <a:ext cx="2724017" cy="4749341"/>
          </a:xfrm>
          <a:prstGeom prst="rect">
            <a:avLst/>
          </a:prstGeom>
        </p:spPr>
      </p:pic>
      <p:pic>
        <p:nvPicPr>
          <p:cNvPr id="12" name="Picture 11">
            <a:extLst>
              <a:ext uri="{FF2B5EF4-FFF2-40B4-BE49-F238E27FC236}">
                <a16:creationId xmlns:a16="http://schemas.microsoft.com/office/drawing/2014/main" id="{0E12473B-6F9B-4A83-8856-23C5641F05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F56D179-7759-497B-8880-790CAAFA956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010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3" name="Picture 12">
            <a:extLst>
              <a:ext uri="{FF2B5EF4-FFF2-40B4-BE49-F238E27FC236}">
                <a16:creationId xmlns:a16="http://schemas.microsoft.com/office/drawing/2014/main" id="{1C725145-F8C2-435E-83DA-3C6BFFE3B3CB}"/>
              </a:ext>
            </a:extLst>
          </p:cNvPr>
          <p:cNvPicPr>
            <a:picLocks noChangeAspect="1"/>
          </p:cNvPicPr>
          <p:nvPr userDrawn="1"/>
        </p:nvPicPr>
        <p:blipFill>
          <a:blip r:embed="rId2"/>
          <a:srcRect/>
          <a:stretch/>
        </p:blipFill>
        <p:spPr>
          <a:xfrm>
            <a:off x="8191889" y="2389194"/>
            <a:ext cx="2774745" cy="2792362"/>
          </a:xfrm>
          <a:prstGeom prst="rect">
            <a:avLst/>
          </a:prstGeom>
        </p:spPr>
      </p:pic>
      <p:pic>
        <p:nvPicPr>
          <p:cNvPr id="12" name="Picture 11">
            <a:extLst>
              <a:ext uri="{FF2B5EF4-FFF2-40B4-BE49-F238E27FC236}">
                <a16:creationId xmlns:a16="http://schemas.microsoft.com/office/drawing/2014/main" id="{0DA09E0F-9A3D-42E9-BF40-D38087681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99F43727-5D9C-4050-8B4D-49535AB73D8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439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EFBB34-E7A6-446F-8461-EDE7FE5D0D7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6" name="Footer Placeholder 5">
            <a:extLst>
              <a:ext uri="{FF2B5EF4-FFF2-40B4-BE49-F238E27FC236}">
                <a16:creationId xmlns:a16="http://schemas.microsoft.com/office/drawing/2014/main" id="{3688288C-36FD-45F0-A3A9-71488442593B}"/>
              </a:ext>
            </a:extLst>
          </p:cNvPr>
          <p:cNvSpPr>
            <a:spLocks noGrp="1"/>
          </p:cNvSpPr>
          <p:nvPr>
            <p:ph type="ftr" sz="quarter" idx="12"/>
          </p:nvPr>
        </p:nvSpPr>
        <p:spPr>
          <a:xfrm>
            <a:off x="2383047" y="184261"/>
            <a:ext cx="7425906" cy="217125"/>
          </a:xfrm>
        </p:spPr>
        <p:txBody>
          <a:bodyPr/>
          <a:lstStyle>
            <a:lvl1pPr algn="ctr">
              <a:defRPr/>
            </a:lvl1pPr>
          </a:lstStyle>
          <a:p>
            <a:pPr algn="ctr"/>
            <a:r>
              <a:rPr lang="en-AU" dirty="0"/>
              <a:t>Office of Equal Opportunity, Accessibility and Title IX</a:t>
            </a:r>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3157881E-E143-4217-816A-8C4E380EDD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B0B422-09F3-401B-BCC9-0BD19CBF8F13}"/>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DB79A268-DC64-46CE-B24E-6EA4998B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222980-9FEA-47AB-8160-1C2959753276}"/>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C759DED6-E107-4AF2-B3B8-51B167296C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5794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F177E974-6222-4E14-8F53-1A35F8F2DE91}"/>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20A0BD44-827B-47CD-8BFA-2A4BD387B4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accent1"/>
                </a:solidFill>
                <a:latin typeface="National 2" charset="0"/>
                <a:ea typeface="National 2" charset="0"/>
                <a:cs typeface="National 2" charset="0"/>
              </a:defRPr>
            </a:lvl1pPr>
          </a:lstStyle>
          <a:p>
            <a:pPr algn="ctr"/>
            <a:r>
              <a:rPr lang="en-AU" dirty="0"/>
              <a:t>Office of Equal Opportunity, Accessibility and Title IX</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764" r:id="rId3"/>
    <p:sldLayoutId id="2147483765" r:id="rId4"/>
    <p:sldLayoutId id="2147483766" r:id="rId5"/>
    <p:sldLayoutId id="2147483650" r:id="rId6"/>
    <p:sldLayoutId id="2147483652" r:id="rId7"/>
    <p:sldLayoutId id="2147483779" r:id="rId8"/>
    <p:sldLayoutId id="2147483761" r:id="rId9"/>
    <p:sldLayoutId id="2147483767" r:id="rId10"/>
    <p:sldLayoutId id="2147483768" r:id="rId11"/>
    <p:sldLayoutId id="2147483769" r:id="rId12"/>
    <p:sldLayoutId id="2147483770" r:id="rId13"/>
    <p:sldLayoutId id="2147483782" r:id="rId14"/>
    <p:sldLayoutId id="2147483777" r:id="rId15"/>
    <p:sldLayoutId id="2147483778" r:id="rId16"/>
    <p:sldLayoutId id="2147483728" r:id="rId17"/>
    <p:sldLayoutId id="2147483773" r:id="rId18"/>
    <p:sldLayoutId id="2147483771" r:id="rId19"/>
    <p:sldLayoutId id="2147483772" r:id="rId20"/>
    <p:sldLayoutId id="2147483774" r:id="rId21"/>
    <p:sldLayoutId id="2147483776" r:id="rId22"/>
    <p:sldLayoutId id="2147483775" r:id="rId23"/>
    <p:sldLayoutId id="2147483780" r:id="rId24"/>
    <p:sldLayoutId id="2147483781" r:id="rId25"/>
    <p:sldLayoutId id="2147483783" r:id="rId26"/>
    <p:sldLayoutId id="2147483654" r:id="rId27"/>
    <p:sldLayoutId id="214748365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accent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accent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accent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90" userDrawn="1">
          <p15:clr>
            <a:srgbClr val="F26B43"/>
          </p15:clr>
        </p15:guide>
        <p15:guide id="2" pos="7476" userDrawn="1">
          <p15:clr>
            <a:srgbClr val="F26B43"/>
          </p15:clr>
        </p15:guide>
        <p15:guide id="3" pos="203" userDrawn="1">
          <p15:clr>
            <a:srgbClr val="F26B43"/>
          </p15:clr>
        </p15:guide>
        <p15:guide id="4" orient="horz" pos="14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campus@wiseuv.org"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35C01E-D909-40CC-85FF-D38BFFAA44EB}"/>
              </a:ext>
            </a:extLst>
          </p:cNvPr>
          <p:cNvSpPr>
            <a:spLocks noGrp="1"/>
          </p:cNvSpPr>
          <p:nvPr>
            <p:ph type="body" sz="quarter" idx="12"/>
          </p:nvPr>
        </p:nvSpPr>
        <p:spPr/>
        <p:txBody>
          <a:bodyPr/>
          <a:lstStyle/>
          <a:p>
            <a:endParaRPr lang="en-AU" dirty="0"/>
          </a:p>
        </p:txBody>
      </p:sp>
      <p:sp>
        <p:nvSpPr>
          <p:cNvPr id="10" name="Slide Number Placeholder 9">
            <a:extLst>
              <a:ext uri="{FF2B5EF4-FFF2-40B4-BE49-F238E27FC236}">
                <a16:creationId xmlns:a16="http://schemas.microsoft.com/office/drawing/2014/main" id="{74FB0B02-7277-430E-84EF-813911035E51}"/>
              </a:ext>
            </a:extLst>
          </p:cNvPr>
          <p:cNvSpPr>
            <a:spLocks noGrp="1"/>
          </p:cNvSpPr>
          <p:nvPr>
            <p:ph type="sldNum" sz="quarter" idx="13"/>
          </p:nvPr>
        </p:nvSpPr>
        <p:spPr/>
        <p:txBody>
          <a:bodyPr/>
          <a:lstStyle/>
          <a:p>
            <a:fld id="{E917DE0E-AFB1-41FD-BC35-27DB61CA125F}" type="slidenum">
              <a:rPr lang="en-AU" smtClean="0"/>
              <a:pPr/>
              <a:t>1</a:t>
            </a:fld>
            <a:endParaRPr lang="en-AU" dirty="0"/>
          </a:p>
        </p:txBody>
      </p:sp>
      <p:sp>
        <p:nvSpPr>
          <p:cNvPr id="9" name="Footer Placeholder 8">
            <a:extLst>
              <a:ext uri="{FF2B5EF4-FFF2-40B4-BE49-F238E27FC236}">
                <a16:creationId xmlns:a16="http://schemas.microsoft.com/office/drawing/2014/main" id="{63F5BEDD-BBEA-445F-915D-71CD10377502}"/>
              </a:ext>
            </a:extLst>
          </p:cNvPr>
          <p:cNvSpPr>
            <a:spLocks noGrp="1"/>
          </p:cNvSpPr>
          <p:nvPr>
            <p:ph type="ftr" sz="quarter" idx="14"/>
          </p:nvPr>
        </p:nvSpPr>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20933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53B62-1255-A11C-0B1C-6B42358D932F}"/>
              </a:ext>
            </a:extLst>
          </p:cNvPr>
          <p:cNvSpPr>
            <a:spLocks noGrp="1"/>
          </p:cNvSpPr>
          <p:nvPr>
            <p:ph sz="quarter" idx="11"/>
          </p:nvPr>
        </p:nvSpPr>
        <p:spPr/>
        <p:txBody>
          <a:bodyPr>
            <a:normAutofit fontScale="85000" lnSpcReduction="20000"/>
          </a:bodyPr>
          <a:lstStyle/>
          <a:p>
            <a:pPr marL="457200" indent="-457200">
              <a:buFont typeface="Wingdings" panose="05000000000000000000" pitchFamily="2" charset="2"/>
              <a:buChar char="v"/>
            </a:pPr>
            <a:r>
              <a:rPr lang="en-US" dirty="0"/>
              <a:t>Retaliation means any adverse action or threat taken or made against an individual for making a report of Prohibited Conduct or participating in any investigation. </a:t>
            </a:r>
          </a:p>
          <a:p>
            <a:pPr marL="457200" indent="-457200">
              <a:buFont typeface="Wingdings" panose="05000000000000000000" pitchFamily="2" charset="2"/>
              <a:buChar char="v"/>
            </a:pPr>
            <a:r>
              <a:rPr lang="en-US" dirty="0"/>
              <a:t>Retaliation includes threatening, intimidating, harassing, or any other conduct that would discourage a reasonable person from engaging in protected activity, such as seeking services, receiving protective measures and accommodations, and/or reporting Prohibited Conduct. </a:t>
            </a:r>
          </a:p>
          <a:p>
            <a:pPr marL="342900" indent="-342900">
              <a:buFont typeface="Wingdings" panose="05000000000000000000" pitchFamily="2" charset="2"/>
              <a:buChar char="v"/>
            </a:pPr>
            <a:r>
              <a:rPr lang="en-US" dirty="0"/>
              <a:t>Retaliation includes such conduct through associates or agents of a Complainant, Respondent, Reporting Party, or participant in any investigation or proceeding related to this policy. </a:t>
            </a:r>
          </a:p>
        </p:txBody>
      </p:sp>
      <p:sp>
        <p:nvSpPr>
          <p:cNvPr id="3" name="Title 2">
            <a:extLst>
              <a:ext uri="{FF2B5EF4-FFF2-40B4-BE49-F238E27FC236}">
                <a16:creationId xmlns:a16="http://schemas.microsoft.com/office/drawing/2014/main" id="{59A74602-3BAE-9758-9A93-A49898999B9E}"/>
              </a:ext>
            </a:extLst>
          </p:cNvPr>
          <p:cNvSpPr>
            <a:spLocks noGrp="1"/>
          </p:cNvSpPr>
          <p:nvPr>
            <p:ph type="title"/>
          </p:nvPr>
        </p:nvSpPr>
        <p:spPr/>
        <p:txBody>
          <a:bodyPr>
            <a:normAutofit/>
          </a:bodyPr>
          <a:lstStyle/>
          <a:p>
            <a:pPr algn="ctr"/>
            <a:r>
              <a:rPr lang="en-US" sz="5400" dirty="0"/>
              <a:t>Retaliation Prohibited</a:t>
            </a:r>
          </a:p>
        </p:txBody>
      </p:sp>
      <p:sp>
        <p:nvSpPr>
          <p:cNvPr id="4" name="Footer Placeholder 3">
            <a:extLst>
              <a:ext uri="{FF2B5EF4-FFF2-40B4-BE49-F238E27FC236}">
                <a16:creationId xmlns:a16="http://schemas.microsoft.com/office/drawing/2014/main" id="{3D23C634-0370-AEA3-981D-C7F1AB08B7A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776613A5-F255-7954-9737-4C24F80A027B}"/>
              </a:ext>
            </a:extLst>
          </p:cNvPr>
          <p:cNvSpPr>
            <a:spLocks noGrp="1"/>
          </p:cNvSpPr>
          <p:nvPr>
            <p:ph type="sldNum" sz="quarter" idx="13"/>
          </p:nvPr>
        </p:nvSpPr>
        <p:spPr/>
        <p:txBody>
          <a:bodyPr/>
          <a:lstStyle/>
          <a:p>
            <a:fld id="{E917DE0E-AFB1-41FD-BC35-27DB61CA125F}" type="slidenum">
              <a:rPr lang="en-AU" smtClean="0"/>
              <a:pPr/>
              <a:t>10</a:t>
            </a:fld>
            <a:endParaRPr lang="en-AU" dirty="0"/>
          </a:p>
        </p:txBody>
      </p:sp>
    </p:spTree>
    <p:extLst>
      <p:ext uri="{BB962C8B-B14F-4D97-AF65-F5344CB8AC3E}">
        <p14:creationId xmlns:p14="http://schemas.microsoft.com/office/powerpoint/2010/main" val="8705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4AD9165-821E-3BE4-72EA-8A1EF7D9A6FB}"/>
              </a:ext>
            </a:extLst>
          </p:cNvPr>
          <p:cNvSpPr>
            <a:spLocks noGrp="1"/>
          </p:cNvSpPr>
          <p:nvPr>
            <p:ph sz="quarter" idx="11"/>
          </p:nvPr>
        </p:nvSpPr>
        <p:spPr>
          <a:xfrm>
            <a:off x="321508" y="1676402"/>
            <a:ext cx="11546007" cy="4816540"/>
          </a:xfrm>
        </p:spPr>
        <p:txBody>
          <a:bodyPr>
            <a:noAutofit/>
          </a:bodyPr>
          <a:lstStyle/>
          <a:p>
            <a:pPr marL="0" indent="0">
              <a:lnSpc>
                <a:spcPct val="110000"/>
              </a:lnSpc>
              <a:spcBef>
                <a:spcPts val="0"/>
              </a:spcBef>
              <a:spcAft>
                <a:spcPts val="0"/>
              </a:spcAft>
            </a:pPr>
            <a:r>
              <a:rPr lang="en-US" sz="2000" dirty="0"/>
              <a:t>The overall rate of nonconsensual sexual contact by physical force was 13%, with the rates for women, TGQN and undergraduate students being significantly higher than for men and graduate/professional students. </a:t>
            </a:r>
          </a:p>
          <a:p>
            <a:pPr marL="0" indent="0">
              <a:lnSpc>
                <a:spcPct val="110000"/>
              </a:lnSpc>
              <a:spcBef>
                <a:spcPts val="0"/>
              </a:spcBef>
              <a:spcAft>
                <a:spcPts val="0"/>
              </a:spcAft>
            </a:pPr>
            <a:r>
              <a:rPr lang="en-US" sz="2000" dirty="0"/>
              <a:t>	(AAU Campus Climate Survey, 2019)</a:t>
            </a:r>
          </a:p>
          <a:p>
            <a:pPr marL="0" indent="0">
              <a:lnSpc>
                <a:spcPct val="110000"/>
              </a:lnSpc>
              <a:spcBef>
                <a:spcPts val="0"/>
              </a:spcBef>
              <a:spcAft>
                <a:spcPts val="0"/>
              </a:spcAft>
            </a:pPr>
            <a:endParaRPr lang="en-US" sz="2000" dirty="0"/>
          </a:p>
          <a:p>
            <a:pPr marL="0" indent="0">
              <a:lnSpc>
                <a:spcPct val="110000"/>
              </a:lnSpc>
              <a:spcBef>
                <a:spcPts val="0"/>
              </a:spcBef>
              <a:spcAft>
                <a:spcPts val="0"/>
              </a:spcAft>
            </a:pPr>
            <a:r>
              <a:rPr lang="en-US" sz="2000" dirty="0"/>
              <a:t>In 2021, 10.8% percent of all Dartmouth students (undergraduate and graduate/professional) report having experienced completed or attempted nonconsensual sexual contact by physical force or incapacitation since entering Dartmouth. </a:t>
            </a:r>
          </a:p>
          <a:p>
            <a:pPr marL="0" indent="0">
              <a:lnSpc>
                <a:spcPct val="110000"/>
              </a:lnSpc>
              <a:spcBef>
                <a:spcPts val="0"/>
              </a:spcBef>
              <a:spcAft>
                <a:spcPts val="0"/>
              </a:spcAft>
            </a:pPr>
            <a:r>
              <a:rPr lang="en-US" sz="2000" dirty="0"/>
              <a:t>	This figure was 15.8% in 2017, and 13% in 2015. </a:t>
            </a:r>
          </a:p>
          <a:p>
            <a:pPr marL="0" indent="0">
              <a:lnSpc>
                <a:spcPct val="110000"/>
              </a:lnSpc>
              <a:spcBef>
                <a:spcPts val="0"/>
              </a:spcBef>
              <a:spcAft>
                <a:spcPts val="0"/>
              </a:spcAft>
            </a:pPr>
            <a:endParaRPr lang="en-US" sz="2000" dirty="0"/>
          </a:p>
          <a:p>
            <a:pPr marL="0" indent="0">
              <a:lnSpc>
                <a:spcPct val="110000"/>
              </a:lnSpc>
              <a:spcBef>
                <a:spcPts val="0"/>
              </a:spcBef>
              <a:spcAft>
                <a:spcPts val="0"/>
              </a:spcAft>
            </a:pPr>
            <a:r>
              <a:rPr lang="en-US" sz="2000" dirty="0"/>
              <a:t>The prevalence rate is substantially higher for female (16.2%) and TGQN* (22.5%) students than for male students (4.5%).</a:t>
            </a:r>
          </a:p>
          <a:p>
            <a:pPr marL="0" indent="0">
              <a:lnSpc>
                <a:spcPct val="110000"/>
              </a:lnSpc>
              <a:spcBef>
                <a:spcPts val="0"/>
              </a:spcBef>
              <a:spcAft>
                <a:spcPts val="0"/>
              </a:spcAft>
            </a:pPr>
            <a:endParaRPr lang="en-US" sz="2000" dirty="0"/>
          </a:p>
          <a:p>
            <a:pPr marL="0" indent="0">
              <a:lnSpc>
                <a:spcPct val="110000"/>
              </a:lnSpc>
              <a:spcBef>
                <a:spcPts val="0"/>
              </a:spcBef>
              <a:spcAft>
                <a:spcPts val="0"/>
              </a:spcAft>
            </a:pPr>
            <a:r>
              <a:rPr lang="en-US" sz="2000" dirty="0"/>
              <a:t>Prevalence is higher for undergraduate (14.3%) than for graduate/professional (3.6%) students.</a:t>
            </a:r>
          </a:p>
          <a:p>
            <a:pPr marL="0" indent="0">
              <a:lnSpc>
                <a:spcPct val="110000"/>
              </a:lnSpc>
            </a:pPr>
            <a:r>
              <a:rPr lang="en-US" sz="2000" dirty="0"/>
              <a:t>	(Dartmouth College Sexual Misconduct Survey, 2021)</a:t>
            </a:r>
          </a:p>
        </p:txBody>
      </p:sp>
      <p:sp>
        <p:nvSpPr>
          <p:cNvPr id="4" name="Title 3">
            <a:extLst>
              <a:ext uri="{FF2B5EF4-FFF2-40B4-BE49-F238E27FC236}">
                <a16:creationId xmlns:a16="http://schemas.microsoft.com/office/drawing/2014/main" id="{0687AFF8-1421-FCC9-DED3-180ADE85E3BE}"/>
              </a:ext>
            </a:extLst>
          </p:cNvPr>
          <p:cNvSpPr>
            <a:spLocks noGrp="1"/>
          </p:cNvSpPr>
          <p:nvPr>
            <p:ph type="title"/>
          </p:nvPr>
        </p:nvSpPr>
        <p:spPr>
          <a:xfrm>
            <a:off x="336425" y="990601"/>
            <a:ext cx="11546007" cy="685800"/>
          </a:xfrm>
        </p:spPr>
        <p:txBody>
          <a:bodyPr anchor="t">
            <a:normAutofit/>
          </a:bodyPr>
          <a:lstStyle/>
          <a:p>
            <a:r>
              <a:rPr lang="en-US" dirty="0"/>
              <a:t>Stats about Sexual Misconduct</a:t>
            </a:r>
          </a:p>
        </p:txBody>
      </p:sp>
      <p:sp>
        <p:nvSpPr>
          <p:cNvPr id="5" name="Footer Placeholder 4">
            <a:extLst>
              <a:ext uri="{FF2B5EF4-FFF2-40B4-BE49-F238E27FC236}">
                <a16:creationId xmlns:a16="http://schemas.microsoft.com/office/drawing/2014/main" id="{0AD34AEE-48C0-35B4-1415-A254DC7DB15D}"/>
              </a:ext>
            </a:extLst>
          </p:cNvPr>
          <p:cNvSpPr>
            <a:spLocks noGrp="1"/>
          </p:cNvSpPr>
          <p:nvPr>
            <p:ph type="ftr" sz="quarter" idx="12"/>
          </p:nvPr>
        </p:nvSpPr>
        <p:spPr>
          <a:xfrm>
            <a:off x="2383047" y="184261"/>
            <a:ext cx="7425906" cy="217125"/>
          </a:xfrm>
        </p:spPr>
        <p:txBody>
          <a:bodyPr anchor="ctr">
            <a:normAutofit/>
          </a:bodyPr>
          <a:lstStyle/>
          <a:p>
            <a:pPr>
              <a:spcAft>
                <a:spcPts val="600"/>
              </a:spcAft>
            </a:pPr>
            <a:r>
              <a:rPr lang="en-AU" dirty="0"/>
              <a:t>Office of Equal Opportunity, Accessibility and Title IX</a:t>
            </a:r>
            <a:endParaRPr lang="en-AU"/>
          </a:p>
        </p:txBody>
      </p:sp>
      <p:sp>
        <p:nvSpPr>
          <p:cNvPr id="6" name="Slide Number Placeholder 5">
            <a:extLst>
              <a:ext uri="{FF2B5EF4-FFF2-40B4-BE49-F238E27FC236}">
                <a16:creationId xmlns:a16="http://schemas.microsoft.com/office/drawing/2014/main" id="{6F2A9952-33CE-40B0-3105-DFB730065452}"/>
              </a:ext>
            </a:extLst>
          </p:cNvPr>
          <p:cNvSpPr>
            <a:spLocks noGrp="1"/>
          </p:cNvSpPr>
          <p:nvPr>
            <p:ph type="sldNum" sz="quarter" idx="13"/>
          </p:nvPr>
        </p:nvSpPr>
        <p:spPr>
          <a:xfrm>
            <a:off x="11341686" y="6551473"/>
            <a:ext cx="523374" cy="217125"/>
          </a:xfrm>
        </p:spPr>
        <p:txBody>
          <a:bodyPr anchor="ctr">
            <a:normAutofit/>
          </a:bodyPr>
          <a:lstStyle/>
          <a:p>
            <a:pPr>
              <a:spcAft>
                <a:spcPts val="600"/>
              </a:spcAft>
            </a:pPr>
            <a:fld id="{E917DE0E-AFB1-41FD-BC35-27DB61CA125F}" type="slidenum">
              <a:rPr lang="en-AU" smtClean="0"/>
              <a:pPr>
                <a:spcAft>
                  <a:spcPts val="600"/>
                </a:spcAft>
              </a:pPr>
              <a:t>11</a:t>
            </a:fld>
            <a:endParaRPr lang="en-AU"/>
          </a:p>
        </p:txBody>
      </p:sp>
    </p:spTree>
    <p:extLst>
      <p:ext uri="{BB962C8B-B14F-4D97-AF65-F5344CB8AC3E}">
        <p14:creationId xmlns:p14="http://schemas.microsoft.com/office/powerpoint/2010/main" val="14705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500"/>
                                        <p:tgtEl>
                                          <p:spTgt spid="7">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2391C5-3BE5-564E-9CB7-F8E4E29DCD7E}"/>
              </a:ext>
            </a:extLst>
          </p:cNvPr>
          <p:cNvSpPr>
            <a:spLocks noGrp="1"/>
          </p:cNvSpPr>
          <p:nvPr>
            <p:ph sz="quarter" idx="11"/>
          </p:nvPr>
        </p:nvSpPr>
        <p:spPr/>
        <p:txBody>
          <a:bodyPr>
            <a:normAutofit fontScale="92500" lnSpcReduction="10000"/>
          </a:bodyPr>
          <a:lstStyle/>
          <a:p>
            <a:pPr marL="0" indent="0" algn="ctr">
              <a:buNone/>
            </a:pPr>
            <a:r>
              <a:rPr lang="en-US" dirty="0"/>
              <a:t>The most common reason for not reporting incidents of sexual assault and sexual misconduct was that it was not considered serious enough. </a:t>
            </a:r>
          </a:p>
          <a:p>
            <a:pPr marL="0" indent="0">
              <a:buNone/>
            </a:pPr>
            <a:endParaRPr lang="en-US" dirty="0"/>
          </a:p>
          <a:p>
            <a:pPr marL="0" indent="0">
              <a:buNone/>
            </a:pPr>
            <a:r>
              <a:rPr lang="en-US" dirty="0"/>
              <a:t>Other reasons included because they were: </a:t>
            </a:r>
          </a:p>
          <a:p>
            <a:pPr marL="0" indent="0" algn="ctr">
              <a:buNone/>
            </a:pPr>
            <a:r>
              <a:rPr lang="en-US" dirty="0"/>
              <a:t>“embarrassed, ashamed or that it would be too emotionally difficult” </a:t>
            </a:r>
          </a:p>
          <a:p>
            <a:pPr marL="0" indent="0" algn="ctr">
              <a:buNone/>
            </a:pPr>
            <a:r>
              <a:rPr lang="en-US" dirty="0"/>
              <a:t>and because they “did not think anything would be done about it”</a:t>
            </a:r>
          </a:p>
          <a:p>
            <a:pPr marL="0" indent="0" algn="ctr">
              <a:buNone/>
            </a:pPr>
            <a:r>
              <a:rPr lang="en-US" dirty="0"/>
              <a:t>(AAU Campus Climate Survey on Sexual Misconduct, 2015)</a:t>
            </a:r>
          </a:p>
          <a:p>
            <a:pPr marL="0" indent="0">
              <a:buNone/>
            </a:pPr>
            <a:endParaRPr lang="en-US" dirty="0"/>
          </a:p>
        </p:txBody>
      </p:sp>
      <p:sp>
        <p:nvSpPr>
          <p:cNvPr id="5" name="Title 4">
            <a:extLst>
              <a:ext uri="{FF2B5EF4-FFF2-40B4-BE49-F238E27FC236}">
                <a16:creationId xmlns:a16="http://schemas.microsoft.com/office/drawing/2014/main" id="{591F2986-8282-0B70-EB2D-F8B2F8C098C1}"/>
              </a:ext>
            </a:extLst>
          </p:cNvPr>
          <p:cNvSpPr>
            <a:spLocks noGrp="1"/>
          </p:cNvSpPr>
          <p:nvPr>
            <p:ph type="title"/>
          </p:nvPr>
        </p:nvSpPr>
        <p:spPr/>
        <p:txBody>
          <a:bodyPr>
            <a:normAutofit/>
          </a:bodyPr>
          <a:lstStyle/>
          <a:p>
            <a:pPr algn="ctr"/>
            <a:r>
              <a:rPr lang="en-US" sz="4400" dirty="0"/>
              <a:t>Why might someone choose not to report?</a:t>
            </a:r>
          </a:p>
        </p:txBody>
      </p:sp>
      <p:sp>
        <p:nvSpPr>
          <p:cNvPr id="4" name="Slide Number Placeholder 3">
            <a:extLst>
              <a:ext uri="{FF2B5EF4-FFF2-40B4-BE49-F238E27FC236}">
                <a16:creationId xmlns:a16="http://schemas.microsoft.com/office/drawing/2014/main" id="{72D3F4F7-5732-501A-1EF1-FBD7F4FD28B6}"/>
              </a:ext>
            </a:extLst>
          </p:cNvPr>
          <p:cNvSpPr>
            <a:spLocks noGrp="1"/>
          </p:cNvSpPr>
          <p:nvPr>
            <p:ph type="sldNum" sz="quarter" idx="13"/>
          </p:nvPr>
        </p:nvSpPr>
        <p:spPr/>
        <p:txBody>
          <a:bodyPr/>
          <a:lstStyle/>
          <a:p>
            <a:fld id="{E917DE0E-AFB1-41FD-BC35-27DB61CA125F}" type="slidenum">
              <a:rPr lang="en-AU" smtClean="0"/>
              <a:pPr/>
              <a:t>12</a:t>
            </a:fld>
            <a:endParaRPr lang="en-AU" dirty="0"/>
          </a:p>
        </p:txBody>
      </p:sp>
    </p:spTree>
    <p:extLst>
      <p:ext uri="{BB962C8B-B14F-4D97-AF65-F5344CB8AC3E}">
        <p14:creationId xmlns:p14="http://schemas.microsoft.com/office/powerpoint/2010/main" val="100221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3ED8E1C-86ED-04BA-D561-4C2EFB49882E}"/>
              </a:ext>
            </a:extLst>
          </p:cNvPr>
          <p:cNvSpPr>
            <a:spLocks noGrp="1"/>
          </p:cNvSpPr>
          <p:nvPr>
            <p:ph idx="1"/>
          </p:nvPr>
        </p:nvSpPr>
        <p:spPr>
          <a:xfrm>
            <a:off x="321508" y="838200"/>
            <a:ext cx="11543552" cy="1366612"/>
          </a:xfrm>
        </p:spPr>
        <p:txBody>
          <a:bodyPr>
            <a:normAutofit fontScale="32500" lnSpcReduction="20000"/>
          </a:bodyPr>
          <a:lstStyle/>
          <a:p>
            <a:pPr marL="0" indent="0" algn="ctr">
              <a:buNone/>
            </a:pPr>
            <a:r>
              <a:rPr lang="en-US" sz="5600" b="1"/>
              <a:t>National Academies of Sciences (NAS)  </a:t>
            </a:r>
          </a:p>
          <a:p>
            <a:pPr marL="0" indent="0" algn="ctr">
              <a:buNone/>
            </a:pPr>
            <a:r>
              <a:rPr lang="en-US" sz="5600" b="1"/>
              <a:t>Sexual Harassment of Women: </a:t>
            </a:r>
          </a:p>
          <a:p>
            <a:pPr marL="0" indent="0" algn="ctr">
              <a:buNone/>
            </a:pPr>
            <a:r>
              <a:rPr lang="en-US" sz="5600" b="1"/>
              <a:t>Climate, Culture and Consequences in Academic Sciences, Engineering, and Medicine (2018)</a:t>
            </a:r>
          </a:p>
          <a:p>
            <a:pPr marL="0" indent="0">
              <a:buNone/>
            </a:pPr>
            <a:endParaRPr lang="en-US" dirty="0"/>
          </a:p>
        </p:txBody>
      </p:sp>
      <p:sp>
        <p:nvSpPr>
          <p:cNvPr id="4" name="Footer Placeholder 3">
            <a:extLst>
              <a:ext uri="{FF2B5EF4-FFF2-40B4-BE49-F238E27FC236}">
                <a16:creationId xmlns:a16="http://schemas.microsoft.com/office/drawing/2014/main" id="{B066639B-1899-17A5-182A-2078545DBA74}"/>
              </a:ext>
            </a:extLst>
          </p:cNvPr>
          <p:cNvSpPr>
            <a:spLocks noGrp="1"/>
          </p:cNvSpPr>
          <p:nvPr>
            <p:ph type="ftr" sz="quarter" idx="11"/>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79AA9BF-89F1-F6C4-3089-553D140BE42C}"/>
              </a:ext>
            </a:extLst>
          </p:cNvPr>
          <p:cNvSpPr>
            <a:spLocks noGrp="1"/>
          </p:cNvSpPr>
          <p:nvPr>
            <p:ph type="sldNum" sz="quarter" idx="12"/>
          </p:nvPr>
        </p:nvSpPr>
        <p:spPr/>
        <p:txBody>
          <a:bodyPr/>
          <a:lstStyle/>
          <a:p>
            <a:fld id="{E917DE0E-AFB1-41FD-BC35-27DB61CA125F}" type="slidenum">
              <a:rPr lang="en-AU" smtClean="0"/>
              <a:pPr/>
              <a:t>13</a:t>
            </a:fld>
            <a:endParaRPr lang="en-AU" dirty="0"/>
          </a:p>
        </p:txBody>
      </p:sp>
      <p:pic>
        <p:nvPicPr>
          <p:cNvPr id="9" name="Picture 8">
            <a:extLst>
              <a:ext uri="{FF2B5EF4-FFF2-40B4-BE49-F238E27FC236}">
                <a16:creationId xmlns:a16="http://schemas.microsoft.com/office/drawing/2014/main" id="{B6255635-092D-D324-21DA-97E3EE3A25E7}"/>
              </a:ext>
            </a:extLst>
          </p:cNvPr>
          <p:cNvPicPr>
            <a:picLocks noChangeAspect="1"/>
          </p:cNvPicPr>
          <p:nvPr/>
        </p:nvPicPr>
        <p:blipFill>
          <a:blip r:embed="rId2"/>
          <a:stretch>
            <a:fillRect/>
          </a:stretch>
        </p:blipFill>
        <p:spPr>
          <a:xfrm>
            <a:off x="6705604" y="2200330"/>
            <a:ext cx="3781953" cy="4286848"/>
          </a:xfrm>
          <a:prstGeom prst="rect">
            <a:avLst/>
          </a:prstGeom>
        </p:spPr>
      </p:pic>
      <p:pic>
        <p:nvPicPr>
          <p:cNvPr id="17" name="Content Placeholder 16">
            <a:extLst>
              <a:ext uri="{FF2B5EF4-FFF2-40B4-BE49-F238E27FC236}">
                <a16:creationId xmlns:a16="http://schemas.microsoft.com/office/drawing/2014/main" id="{823DF6D8-03DF-1A0D-D4EF-25E5865BA80B}"/>
              </a:ext>
            </a:extLst>
          </p:cNvPr>
          <p:cNvPicPr>
            <a:picLocks noGrp="1" noChangeAspect="1"/>
          </p:cNvPicPr>
          <p:nvPr>
            <p:ph idx="10"/>
          </p:nvPr>
        </p:nvPicPr>
        <p:blipFill>
          <a:blip r:embed="rId3"/>
          <a:stretch>
            <a:fillRect/>
          </a:stretch>
        </p:blipFill>
        <p:spPr>
          <a:xfrm>
            <a:off x="786805" y="2671988"/>
            <a:ext cx="4699592" cy="2590800"/>
          </a:xfrm>
        </p:spPr>
      </p:pic>
    </p:spTree>
    <p:extLst>
      <p:ext uri="{BB962C8B-B14F-4D97-AF65-F5344CB8AC3E}">
        <p14:creationId xmlns:p14="http://schemas.microsoft.com/office/powerpoint/2010/main" val="10604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fade">
                                      <p:cBhvr>
                                        <p:cTn id="10" dur="500"/>
                                        <p:tgtEl>
                                          <p:spTgt spid="1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32A583-7172-6517-8CAC-00E419761971}"/>
              </a:ext>
            </a:extLst>
          </p:cNvPr>
          <p:cNvSpPr>
            <a:spLocks noGrp="1"/>
          </p:cNvSpPr>
          <p:nvPr>
            <p:ph sz="quarter" idx="11"/>
          </p:nvPr>
        </p:nvSpPr>
        <p:spPr>
          <a:xfrm>
            <a:off x="321508" y="2057400"/>
            <a:ext cx="11546007" cy="4435541"/>
          </a:xfrm>
        </p:spPr>
        <p:txBody>
          <a:bodyPr>
            <a:normAutofit fontScale="77500" lnSpcReduction="20000"/>
          </a:bodyPr>
          <a:lstStyle/>
          <a:p>
            <a:pPr marL="0" indent="0">
              <a:buNone/>
            </a:pPr>
            <a:r>
              <a:rPr lang="en-US" dirty="0"/>
              <a:t>Four factors increase the likelihood that women in academic sciences, engineering and medicine will be targeted with sexual harassment: </a:t>
            </a:r>
          </a:p>
          <a:p>
            <a:pPr marL="457200" indent="-457200"/>
            <a:r>
              <a:rPr lang="en-US" dirty="0"/>
              <a:t>male-dominated work settings</a:t>
            </a:r>
          </a:p>
          <a:p>
            <a:pPr marL="457200" indent="-457200"/>
            <a:r>
              <a:rPr lang="en-US" dirty="0"/>
              <a:t>hierarchies that concentrate power in individuals and make students, junior faculty and others dependent on them for funding, research direction, mentorship and career advancement</a:t>
            </a:r>
          </a:p>
          <a:p>
            <a:pPr marL="457200" indent="-457200"/>
            <a:r>
              <a:rPr lang="en-US" dirty="0"/>
              <a:t>symbolic legal compliance policies and procedures that are ineffective at preventing harassment; and uninformed leadership at all levels lacking the tools, intention</a:t>
            </a:r>
          </a:p>
          <a:p>
            <a:pPr marL="457200" indent="-457200"/>
            <a:r>
              <a:rPr lang="en-US" dirty="0"/>
              <a:t>focus needed to undertake the key actions necessary to reduce and prevent sexual harassment. </a:t>
            </a:r>
          </a:p>
          <a:p>
            <a:pPr marL="0" indent="0">
              <a:buNone/>
            </a:pPr>
            <a:endParaRPr lang="en-US" dirty="0"/>
          </a:p>
        </p:txBody>
      </p:sp>
      <p:sp>
        <p:nvSpPr>
          <p:cNvPr id="3" name="Title 2">
            <a:extLst>
              <a:ext uri="{FF2B5EF4-FFF2-40B4-BE49-F238E27FC236}">
                <a16:creationId xmlns:a16="http://schemas.microsoft.com/office/drawing/2014/main" id="{ED10630F-8D38-D539-6DE9-DFCB818F138C}"/>
              </a:ext>
            </a:extLst>
          </p:cNvPr>
          <p:cNvSpPr>
            <a:spLocks noGrp="1"/>
          </p:cNvSpPr>
          <p:nvPr>
            <p:ph type="title"/>
          </p:nvPr>
        </p:nvSpPr>
        <p:spPr>
          <a:xfrm>
            <a:off x="321508" y="1039504"/>
            <a:ext cx="11546007" cy="923505"/>
          </a:xfrm>
        </p:spPr>
        <p:txBody>
          <a:bodyPr>
            <a:normAutofit/>
          </a:bodyPr>
          <a:lstStyle/>
          <a:p>
            <a:pPr algn="ctr"/>
            <a:r>
              <a:rPr lang="en-US" sz="4800" dirty="0"/>
              <a:t>Key Findings</a:t>
            </a:r>
          </a:p>
        </p:txBody>
      </p:sp>
      <p:sp>
        <p:nvSpPr>
          <p:cNvPr id="4" name="Footer Placeholder 3">
            <a:extLst>
              <a:ext uri="{FF2B5EF4-FFF2-40B4-BE49-F238E27FC236}">
                <a16:creationId xmlns:a16="http://schemas.microsoft.com/office/drawing/2014/main" id="{8C2E6D0A-8A01-CCCD-6B7C-66819E071F32}"/>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947C644-344F-273E-99EE-D510D69174D0}"/>
              </a:ext>
            </a:extLst>
          </p:cNvPr>
          <p:cNvSpPr>
            <a:spLocks noGrp="1"/>
          </p:cNvSpPr>
          <p:nvPr>
            <p:ph type="sldNum" sz="quarter" idx="13"/>
          </p:nvPr>
        </p:nvSpPr>
        <p:spPr/>
        <p:txBody>
          <a:bodyPr/>
          <a:lstStyle/>
          <a:p>
            <a:fld id="{E917DE0E-AFB1-41FD-BC35-27DB61CA125F}" type="slidenum">
              <a:rPr lang="en-AU" smtClean="0"/>
              <a:pPr/>
              <a:t>14</a:t>
            </a:fld>
            <a:endParaRPr lang="en-AU" dirty="0"/>
          </a:p>
        </p:txBody>
      </p:sp>
    </p:spTree>
    <p:extLst>
      <p:ext uri="{BB962C8B-B14F-4D97-AF65-F5344CB8AC3E}">
        <p14:creationId xmlns:p14="http://schemas.microsoft.com/office/powerpoint/2010/main" val="15696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611363-F2DB-82F4-2B03-B057CA0B13BD}"/>
              </a:ext>
            </a:extLst>
          </p:cNvPr>
          <p:cNvSpPr>
            <a:spLocks noGrp="1"/>
          </p:cNvSpPr>
          <p:nvPr>
            <p:ph sz="quarter" idx="11"/>
          </p:nvPr>
        </p:nvSpPr>
        <p:spPr>
          <a:xfrm>
            <a:off x="321508" y="1905000"/>
            <a:ext cx="11546007" cy="4587941"/>
          </a:xfrm>
        </p:spPr>
        <p:txBody>
          <a:bodyPr>
            <a:normAutofit/>
          </a:bodyPr>
          <a:lstStyle/>
          <a:p>
            <a:r>
              <a:rPr lang="en-US" sz="3200" dirty="0"/>
              <a:t>In light of the NASEM report, Dartmouth has:</a:t>
            </a:r>
          </a:p>
          <a:p>
            <a:pPr lvl="1"/>
            <a:r>
              <a:rPr lang="en-US" sz="2800" dirty="0"/>
              <a:t>Become a founding member of the NASEM Action Collaborative</a:t>
            </a:r>
          </a:p>
          <a:p>
            <a:pPr lvl="1"/>
            <a:r>
              <a:rPr lang="en-US" sz="2800" dirty="0"/>
              <a:t>Changed the composition of advisory committees for postdocs and graduate students</a:t>
            </a:r>
          </a:p>
          <a:p>
            <a:pPr lvl="1"/>
            <a:r>
              <a:rPr lang="en-US" sz="2800" dirty="0"/>
              <a:t>Created an Associate Provost for Faculty Affairs position </a:t>
            </a:r>
          </a:p>
          <a:p>
            <a:pPr lvl="1"/>
            <a:r>
              <a:rPr lang="en-US" sz="2800" dirty="0"/>
              <a:t>Provided training on mentorship to faculty through CIMER (Center for the Improvement of Mentored Experiences in Research)</a:t>
            </a:r>
          </a:p>
        </p:txBody>
      </p:sp>
      <p:sp>
        <p:nvSpPr>
          <p:cNvPr id="3" name="Title 2">
            <a:extLst>
              <a:ext uri="{FF2B5EF4-FFF2-40B4-BE49-F238E27FC236}">
                <a16:creationId xmlns:a16="http://schemas.microsoft.com/office/drawing/2014/main" id="{DB83B430-9F2E-1938-0BA9-9E29F972BE8C}"/>
              </a:ext>
            </a:extLst>
          </p:cNvPr>
          <p:cNvSpPr>
            <a:spLocks noGrp="1"/>
          </p:cNvSpPr>
          <p:nvPr>
            <p:ph type="title"/>
          </p:nvPr>
        </p:nvSpPr>
        <p:spPr/>
        <p:txBody>
          <a:bodyPr/>
          <a:lstStyle/>
          <a:p>
            <a:r>
              <a:rPr lang="en-US" dirty="0"/>
              <a:t>Dartmouth Initiatives	</a:t>
            </a:r>
          </a:p>
        </p:txBody>
      </p:sp>
      <p:sp>
        <p:nvSpPr>
          <p:cNvPr id="4" name="Footer Placeholder 3">
            <a:extLst>
              <a:ext uri="{FF2B5EF4-FFF2-40B4-BE49-F238E27FC236}">
                <a16:creationId xmlns:a16="http://schemas.microsoft.com/office/drawing/2014/main" id="{A59A5F37-7B8B-7F38-4FC3-76E916B92508}"/>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897876E5-CDF0-C8CE-CE8D-2A01035C3249}"/>
              </a:ext>
            </a:extLst>
          </p:cNvPr>
          <p:cNvSpPr>
            <a:spLocks noGrp="1"/>
          </p:cNvSpPr>
          <p:nvPr>
            <p:ph type="sldNum" sz="quarter" idx="13"/>
          </p:nvPr>
        </p:nvSpPr>
        <p:spPr/>
        <p:txBody>
          <a:bodyPr/>
          <a:lstStyle/>
          <a:p>
            <a:fld id="{E917DE0E-AFB1-41FD-BC35-27DB61CA125F}" type="slidenum">
              <a:rPr lang="en-AU" smtClean="0"/>
              <a:pPr/>
              <a:t>15</a:t>
            </a:fld>
            <a:endParaRPr lang="en-AU" dirty="0"/>
          </a:p>
        </p:txBody>
      </p:sp>
    </p:spTree>
    <p:extLst>
      <p:ext uri="{BB962C8B-B14F-4D97-AF65-F5344CB8AC3E}">
        <p14:creationId xmlns:p14="http://schemas.microsoft.com/office/powerpoint/2010/main" val="20479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b="1" dirty="0"/>
              <a:t>Learn about resources and support and how to access them</a:t>
            </a:r>
          </a:p>
          <a:p>
            <a:r>
              <a:rPr lang="en-US" sz="3600"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16</a:t>
            </a:fld>
            <a:endParaRPr lang="en-AU" dirty="0"/>
          </a:p>
        </p:txBody>
      </p:sp>
    </p:spTree>
    <p:extLst>
      <p:ext uri="{BB962C8B-B14F-4D97-AF65-F5344CB8AC3E}">
        <p14:creationId xmlns:p14="http://schemas.microsoft.com/office/powerpoint/2010/main" val="151898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11AC825-FD22-B91C-7222-310BAF797E38}"/>
              </a:ext>
            </a:extLst>
          </p:cNvPr>
          <p:cNvGraphicFramePr>
            <a:graphicFrameLocks noGrp="1"/>
          </p:cNvGraphicFramePr>
          <p:nvPr>
            <p:ph sz="quarter" idx="11"/>
            <p:extLst>
              <p:ext uri="{D42A27DB-BD31-4B8C-83A1-F6EECF244321}">
                <p14:modId xmlns:p14="http://schemas.microsoft.com/office/powerpoint/2010/main" val="3231526254"/>
              </p:ext>
            </p:extLst>
          </p:nvPr>
        </p:nvGraphicFramePr>
        <p:xfrm>
          <a:off x="304800" y="2438400"/>
          <a:ext cx="4341744" cy="306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68033430-B53D-F886-84D5-D694F52B4991}"/>
              </a:ext>
            </a:extLst>
          </p:cNvPr>
          <p:cNvSpPr>
            <a:spLocks noGrp="1"/>
          </p:cNvSpPr>
          <p:nvPr>
            <p:ph type="title"/>
          </p:nvPr>
        </p:nvSpPr>
        <p:spPr>
          <a:xfrm>
            <a:off x="336425" y="1219200"/>
            <a:ext cx="4341744" cy="1095745"/>
          </a:xfrm>
        </p:spPr>
        <p:txBody>
          <a:bodyPr>
            <a:normAutofit fontScale="90000"/>
          </a:bodyPr>
          <a:lstStyle/>
          <a:p>
            <a:r>
              <a:rPr lang="en-US" sz="4000" dirty="0"/>
              <a:t>Campus Resources:</a:t>
            </a:r>
            <a:br>
              <a:rPr lang="en-US" sz="4000" dirty="0"/>
            </a:br>
            <a:r>
              <a:rPr lang="en-US" sz="4000" dirty="0"/>
              <a:t>Reporting Incidents</a:t>
            </a:r>
          </a:p>
        </p:txBody>
      </p:sp>
      <p:sp>
        <p:nvSpPr>
          <p:cNvPr id="5" name="Slide Number Placeholder 4">
            <a:extLst>
              <a:ext uri="{FF2B5EF4-FFF2-40B4-BE49-F238E27FC236}">
                <a16:creationId xmlns:a16="http://schemas.microsoft.com/office/drawing/2014/main" id="{633958B1-0632-6D3A-5460-6B5E4338F2B5}"/>
              </a:ext>
            </a:extLst>
          </p:cNvPr>
          <p:cNvSpPr>
            <a:spLocks noGrp="1"/>
          </p:cNvSpPr>
          <p:nvPr>
            <p:ph type="sldNum" sz="quarter" idx="13"/>
          </p:nvPr>
        </p:nvSpPr>
        <p:spPr/>
        <p:txBody>
          <a:bodyPr/>
          <a:lstStyle/>
          <a:p>
            <a:fld id="{E917DE0E-AFB1-41FD-BC35-27DB61CA125F}" type="slidenum">
              <a:rPr lang="en-AU" smtClean="0"/>
              <a:pPr/>
              <a:t>17</a:t>
            </a:fld>
            <a:endParaRPr lang="en-AU" dirty="0"/>
          </a:p>
        </p:txBody>
      </p:sp>
      <p:sp>
        <p:nvSpPr>
          <p:cNvPr id="4" name="Footer Placeholder 3">
            <a:extLst>
              <a:ext uri="{FF2B5EF4-FFF2-40B4-BE49-F238E27FC236}">
                <a16:creationId xmlns:a16="http://schemas.microsoft.com/office/drawing/2014/main" id="{A5BE2589-71DF-E0E8-1676-5DDA9AEA90F3}"/>
              </a:ext>
            </a:extLst>
          </p:cNvPr>
          <p:cNvSpPr>
            <a:spLocks noGrp="1"/>
          </p:cNvSpPr>
          <p:nvPr>
            <p:ph type="ftr" sz="quarter" idx="4294967295"/>
          </p:nvPr>
        </p:nvSpPr>
        <p:spPr>
          <a:xfrm>
            <a:off x="0" y="184150"/>
            <a:ext cx="7426325" cy="217488"/>
          </a:xfrm>
        </p:spPr>
        <p:txBody>
          <a:bodyPr/>
          <a:lstStyle/>
          <a:p>
            <a:pPr algn="ctr"/>
            <a:r>
              <a:rPr lang="en-AU"/>
              <a:t>Office of Equal Opportunity, Accessibility and Title IX</a:t>
            </a:r>
            <a:endParaRPr lang="en-AU" dirty="0"/>
          </a:p>
        </p:txBody>
      </p:sp>
    </p:spTree>
    <p:extLst>
      <p:ext uri="{BB962C8B-B14F-4D97-AF65-F5344CB8AC3E}">
        <p14:creationId xmlns:p14="http://schemas.microsoft.com/office/powerpoint/2010/main" val="24503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p:txBody>
          <a:bodyPr>
            <a:normAutofit fontScale="92500"/>
          </a:bodyPr>
          <a:lstStyle/>
          <a:p>
            <a:pPr marL="0" indent="0">
              <a:buNone/>
            </a:pPr>
            <a:r>
              <a:rPr lang="en-US" dirty="0"/>
              <a:t>People who may not share your information without your expressed consent unless there is an imminent danger to self or others, or as otherwise required by law (such as mandated reporting laws about sexual abuse of a minor)</a:t>
            </a:r>
          </a:p>
          <a:p>
            <a:pPr marL="0" indent="0">
              <a:buNone/>
            </a:pPr>
            <a:endParaRPr lang="en-US" dirty="0"/>
          </a:p>
          <a:p>
            <a:pPr marL="0" indent="0">
              <a:buNone/>
            </a:pPr>
            <a:r>
              <a:rPr lang="en-US" dirty="0"/>
              <a:t>Confidential resources include licensed medical or counseling professionals (e.g., a licensed psychologist), staff members of organizations recognized as rape crisis centers under state law (such as WISE), and ordained clergy</a:t>
            </a:r>
          </a:p>
          <a:p>
            <a:pPr marL="0" indent="0">
              <a:buNone/>
            </a:pPr>
            <a:endParaRPr lang="en-US" dirty="0"/>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a:bodyPr>
          <a:lstStyle/>
          <a:p>
            <a:pPr algn="ctr"/>
            <a:r>
              <a:rPr lang="en-US" sz="4400" dirty="0"/>
              <a:t>Confidential Resources</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18</a:t>
            </a:fld>
            <a:endParaRPr lang="en-AU" dirty="0"/>
          </a:p>
        </p:txBody>
      </p:sp>
    </p:spTree>
    <p:extLst>
      <p:ext uri="{BB962C8B-B14F-4D97-AF65-F5344CB8AC3E}">
        <p14:creationId xmlns:p14="http://schemas.microsoft.com/office/powerpoint/2010/main" val="233519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0452B26-50BE-9527-AA36-ADF272DBC0BA}"/>
              </a:ext>
            </a:extLst>
          </p:cNvPr>
          <p:cNvGraphicFramePr>
            <a:graphicFrameLocks noGrp="1"/>
          </p:cNvGraphicFramePr>
          <p:nvPr>
            <p:ph sz="quarter" idx="11"/>
            <p:extLst>
              <p:ext uri="{D42A27DB-BD31-4B8C-83A1-F6EECF244321}">
                <p14:modId xmlns:p14="http://schemas.microsoft.com/office/powerpoint/2010/main" val="2049348522"/>
              </p:ext>
            </p:extLst>
          </p:nvPr>
        </p:nvGraphicFramePr>
        <p:xfrm>
          <a:off x="336425" y="2057400"/>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26B40E0-AD1A-9333-A87A-9BFA8D764A23}"/>
              </a:ext>
            </a:extLst>
          </p:cNvPr>
          <p:cNvSpPr>
            <a:spLocks noGrp="1"/>
          </p:cNvSpPr>
          <p:nvPr>
            <p:ph type="title"/>
          </p:nvPr>
        </p:nvSpPr>
        <p:spPr/>
        <p:txBody>
          <a:bodyPr>
            <a:normAutofit/>
          </a:bodyPr>
          <a:lstStyle/>
          <a:p>
            <a:r>
              <a:rPr lang="en-US" sz="4800" dirty="0"/>
              <a:t>Confidential Resources at Dartmouth</a:t>
            </a:r>
          </a:p>
        </p:txBody>
      </p:sp>
      <p:sp>
        <p:nvSpPr>
          <p:cNvPr id="4" name="Footer Placeholder 3">
            <a:extLst>
              <a:ext uri="{FF2B5EF4-FFF2-40B4-BE49-F238E27FC236}">
                <a16:creationId xmlns:a16="http://schemas.microsoft.com/office/drawing/2014/main" id="{870CC47E-828A-4C7B-2889-DC870EF722A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E26A638C-06F1-188C-4936-4F13AB65B6B3}"/>
              </a:ext>
            </a:extLst>
          </p:cNvPr>
          <p:cNvSpPr>
            <a:spLocks noGrp="1"/>
          </p:cNvSpPr>
          <p:nvPr>
            <p:ph type="sldNum" sz="quarter" idx="13"/>
          </p:nvPr>
        </p:nvSpPr>
        <p:spPr/>
        <p:txBody>
          <a:bodyPr/>
          <a:lstStyle/>
          <a:p>
            <a:fld id="{E917DE0E-AFB1-41FD-BC35-27DB61CA125F}" type="slidenum">
              <a:rPr lang="en-AU" smtClean="0"/>
              <a:pPr/>
              <a:t>19</a:t>
            </a:fld>
            <a:endParaRPr lang="en-AU" dirty="0"/>
          </a:p>
        </p:txBody>
      </p:sp>
    </p:spTree>
    <p:extLst>
      <p:ext uri="{BB962C8B-B14F-4D97-AF65-F5344CB8AC3E}">
        <p14:creationId xmlns:p14="http://schemas.microsoft.com/office/powerpoint/2010/main" val="4062555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D94C-9FAB-7824-6901-6C360A8D715E}"/>
              </a:ext>
            </a:extLst>
          </p:cNvPr>
          <p:cNvSpPr>
            <a:spLocks noGrp="1"/>
          </p:cNvSpPr>
          <p:nvPr>
            <p:ph type="title"/>
          </p:nvPr>
        </p:nvSpPr>
        <p:spPr/>
        <p:txBody>
          <a:bodyPr/>
          <a:lstStyle/>
          <a:p>
            <a:pPr algn="ctr">
              <a:lnSpc>
                <a:spcPts val="11519"/>
              </a:lnSpc>
            </a:pPr>
            <a:r>
              <a:rPr lang="en-US" sz="8800" spc="-382" dirty="0">
                <a:solidFill>
                  <a:srgbClr val="FFFFFF"/>
                </a:solidFill>
                <a:latin typeface="National 2 Medium" panose="020B0604030502020203" pitchFamily="34" charset="0"/>
              </a:rPr>
              <a:t>Title IX</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&amp; Sexual Respect </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at Dartmouth</a:t>
            </a:r>
            <a:br>
              <a:rPr lang="en-US" sz="8800" spc="-382" dirty="0">
                <a:solidFill>
                  <a:srgbClr val="FFFFFF"/>
                </a:solidFill>
                <a:latin typeface="National 2 Medium" panose="020B0604030502020203" pitchFamily="34" charset="0"/>
              </a:rPr>
            </a:br>
            <a:endParaRPr lang="en-US" dirty="0"/>
          </a:p>
        </p:txBody>
      </p:sp>
      <p:sp>
        <p:nvSpPr>
          <p:cNvPr id="4" name="Footer Placeholder 3">
            <a:extLst>
              <a:ext uri="{FF2B5EF4-FFF2-40B4-BE49-F238E27FC236}">
                <a16:creationId xmlns:a16="http://schemas.microsoft.com/office/drawing/2014/main" id="{9DCCF729-1454-8C97-FBA3-6348918050E4}"/>
              </a:ext>
            </a:extLst>
          </p:cNvPr>
          <p:cNvSpPr>
            <a:spLocks noGrp="1"/>
          </p:cNvSpPr>
          <p:nvPr>
            <p:ph type="ftr" sz="quarter" idx="11"/>
          </p:nvPr>
        </p:nvSpPr>
        <p:spPr/>
        <p:txBody>
          <a:bodyPr/>
          <a:lstStyle/>
          <a:p>
            <a:pPr algn="ctr"/>
            <a:r>
              <a:rPr lang="en-AU" dirty="0"/>
              <a:t>Office of Equal Opportunity, Accessibility and Title </a:t>
            </a:r>
            <a:r>
              <a:rPr lang="en-AU" dirty="0" err="1"/>
              <a:t>iX</a:t>
            </a:r>
            <a:endParaRPr lang="en-AU" dirty="0"/>
          </a:p>
        </p:txBody>
      </p:sp>
      <p:sp>
        <p:nvSpPr>
          <p:cNvPr id="5" name="Slide Number Placeholder 4">
            <a:extLst>
              <a:ext uri="{FF2B5EF4-FFF2-40B4-BE49-F238E27FC236}">
                <a16:creationId xmlns:a16="http://schemas.microsoft.com/office/drawing/2014/main" id="{4737BFAC-6F71-6F24-D94F-1ACB49205CA6}"/>
              </a:ext>
            </a:extLst>
          </p:cNvPr>
          <p:cNvSpPr>
            <a:spLocks noGrp="1"/>
          </p:cNvSpPr>
          <p:nvPr>
            <p:ph type="sldNum" sz="quarter" idx="12"/>
          </p:nvPr>
        </p:nvSpPr>
        <p:spPr/>
        <p:txBody>
          <a:bodyPr/>
          <a:lstStyle/>
          <a:p>
            <a:fld id="{E917DE0E-AFB1-41FD-BC35-27DB61CA125F}" type="slidenum">
              <a:rPr lang="en-AU" smtClean="0"/>
              <a:pPr/>
              <a:t>2</a:t>
            </a:fld>
            <a:endParaRPr lang="en-AU" dirty="0"/>
          </a:p>
        </p:txBody>
      </p:sp>
    </p:spTree>
    <p:extLst>
      <p:ext uri="{BB962C8B-B14F-4D97-AF65-F5344CB8AC3E}">
        <p14:creationId xmlns:p14="http://schemas.microsoft.com/office/powerpoint/2010/main" val="24415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D659D-430F-1E76-D21D-9EB2397B3BC1}"/>
              </a:ext>
            </a:extLst>
          </p:cNvPr>
          <p:cNvSpPr>
            <a:spLocks noGrp="1"/>
          </p:cNvSpPr>
          <p:nvPr>
            <p:ph sz="quarter" idx="11"/>
          </p:nvPr>
        </p:nvSpPr>
        <p:spPr/>
        <p:txBody>
          <a:bodyPr>
            <a:normAutofit fontScale="70000" lnSpcReduction="20000"/>
          </a:bodyPr>
          <a:lstStyle/>
          <a:p>
            <a:r>
              <a:rPr lang="en-US" dirty="0"/>
              <a:t>Counseling Center is dedicated to student mental health and well-being. Same day appointments are available for crisis and emergency situations. A counselor is on call 24 hours a day. Students who have experienced gender-based violence are prioritized through the triage process. All counselors are trained to provide comprehensive, culturally competent trauma—informed care.</a:t>
            </a:r>
          </a:p>
          <a:p>
            <a:r>
              <a:rPr lang="en-US" dirty="0"/>
              <a:t>Primary Care and Women’s Health Includes general physical examinations with screening procedures as recommended by national guidelines, including screening and treatment for sexually transmitted infections, pregnancy testing and counseling and a full range of contraception counseling and treatments. </a:t>
            </a:r>
          </a:p>
          <a:p>
            <a:r>
              <a:rPr lang="en-US" dirty="0"/>
              <a:t>Inpatient Department is a 10-bed infirmary/hospital equipped to support both medical and mental health care needs of students. They offer confidential overnight, care and support. They are available after hours when undergraduates are in session- Fall, Winter, and Spring terms only.</a:t>
            </a:r>
          </a:p>
        </p:txBody>
      </p:sp>
      <p:sp>
        <p:nvSpPr>
          <p:cNvPr id="3" name="Title 2">
            <a:extLst>
              <a:ext uri="{FF2B5EF4-FFF2-40B4-BE49-F238E27FC236}">
                <a16:creationId xmlns:a16="http://schemas.microsoft.com/office/drawing/2014/main" id="{474919DA-7DA1-0728-0FA7-C01DF2636C19}"/>
              </a:ext>
            </a:extLst>
          </p:cNvPr>
          <p:cNvSpPr>
            <a:spLocks noGrp="1"/>
          </p:cNvSpPr>
          <p:nvPr>
            <p:ph type="title"/>
          </p:nvPr>
        </p:nvSpPr>
        <p:spPr/>
        <p:txBody>
          <a:bodyPr>
            <a:normAutofit fontScale="90000"/>
          </a:bodyPr>
          <a:lstStyle/>
          <a:p>
            <a:pPr algn="ctr"/>
            <a:r>
              <a:rPr lang="en-US" dirty="0"/>
              <a:t>Dartmouth Counseling and Health Services </a:t>
            </a:r>
            <a:br>
              <a:rPr lang="en-US" dirty="0"/>
            </a:br>
            <a:r>
              <a:rPr lang="en-US" dirty="0"/>
              <a:t>(Dick’s House)</a:t>
            </a:r>
            <a:br>
              <a:rPr lang="en-US" dirty="0"/>
            </a:br>
            <a:endParaRPr lang="en-US" dirty="0"/>
          </a:p>
        </p:txBody>
      </p:sp>
      <p:sp>
        <p:nvSpPr>
          <p:cNvPr id="4" name="Footer Placeholder 3">
            <a:extLst>
              <a:ext uri="{FF2B5EF4-FFF2-40B4-BE49-F238E27FC236}">
                <a16:creationId xmlns:a16="http://schemas.microsoft.com/office/drawing/2014/main" id="{E94BCC53-51A3-7710-5449-ACB9FCB2945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23F7DC2-309D-8A48-92C0-35A0415DE4F0}"/>
              </a:ext>
            </a:extLst>
          </p:cNvPr>
          <p:cNvSpPr>
            <a:spLocks noGrp="1"/>
          </p:cNvSpPr>
          <p:nvPr>
            <p:ph type="sldNum" sz="quarter" idx="13"/>
          </p:nvPr>
        </p:nvSpPr>
        <p:spPr/>
        <p:txBody>
          <a:bodyPr/>
          <a:lstStyle/>
          <a:p>
            <a:fld id="{E917DE0E-AFB1-41FD-BC35-27DB61CA125F}" type="slidenum">
              <a:rPr lang="en-AU" smtClean="0"/>
              <a:pPr/>
              <a:t>20</a:t>
            </a:fld>
            <a:endParaRPr lang="en-AU" dirty="0"/>
          </a:p>
        </p:txBody>
      </p:sp>
    </p:spTree>
    <p:extLst>
      <p:ext uri="{BB962C8B-B14F-4D97-AF65-F5344CB8AC3E}">
        <p14:creationId xmlns:p14="http://schemas.microsoft.com/office/powerpoint/2010/main" val="16948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082563-18FC-9B89-9683-8004323A59B7}"/>
              </a:ext>
            </a:extLst>
          </p:cNvPr>
          <p:cNvSpPr>
            <a:spLocks noGrp="1"/>
          </p:cNvSpPr>
          <p:nvPr>
            <p:ph type="title"/>
          </p:nvPr>
        </p:nvSpPr>
        <p:spPr>
          <a:xfrm>
            <a:off x="336425" y="1066800"/>
            <a:ext cx="11546007" cy="762001"/>
          </a:xfrm>
        </p:spPr>
        <p:txBody>
          <a:bodyPr>
            <a:noAutofit/>
          </a:bodyPr>
          <a:lstStyle/>
          <a:p>
            <a:pPr algn="ctr"/>
            <a:r>
              <a:rPr lang="en-US" sz="4800" dirty="0"/>
              <a:t>College Chaplain</a:t>
            </a:r>
          </a:p>
        </p:txBody>
      </p:sp>
      <p:sp>
        <p:nvSpPr>
          <p:cNvPr id="11" name="Content Placeholder 10">
            <a:extLst>
              <a:ext uri="{FF2B5EF4-FFF2-40B4-BE49-F238E27FC236}">
                <a16:creationId xmlns:a16="http://schemas.microsoft.com/office/drawing/2014/main" id="{687DC59E-72D8-85AF-E047-E171C4DC3D5B}"/>
              </a:ext>
            </a:extLst>
          </p:cNvPr>
          <p:cNvSpPr>
            <a:spLocks noGrp="1"/>
          </p:cNvSpPr>
          <p:nvPr>
            <p:ph sz="quarter" idx="13"/>
          </p:nvPr>
        </p:nvSpPr>
        <p:spPr>
          <a:xfrm>
            <a:off x="338777" y="3787066"/>
            <a:ext cx="11543658" cy="2683329"/>
          </a:xfrm>
        </p:spPr>
        <p:txBody>
          <a:bodyPr>
            <a:normAutofit fontScale="92500" lnSpcReduction="20000"/>
          </a:bodyPr>
          <a:lstStyle/>
          <a:p>
            <a:r>
              <a:rPr lang="en-US" dirty="0"/>
              <a:t>Confidential pastoral counseling (inclusive, non-judgmental and open to all)</a:t>
            </a:r>
          </a:p>
          <a:p>
            <a:r>
              <a:rPr lang="en-US" dirty="0"/>
              <a:t>Trained in Sexual and Gender Based violence response</a:t>
            </a:r>
          </a:p>
          <a:p>
            <a:r>
              <a:rPr lang="en-US" dirty="0"/>
              <a:t>Helps with processing experiences </a:t>
            </a:r>
          </a:p>
          <a:p>
            <a:r>
              <a:rPr lang="en-US" dirty="0"/>
              <a:t>Provides religious or spiritual support and guidance, if requested</a:t>
            </a:r>
          </a:p>
          <a:p>
            <a:r>
              <a:rPr lang="en-US" dirty="0"/>
              <a:t>Aids in the healing process</a:t>
            </a:r>
          </a:p>
          <a:p>
            <a:r>
              <a:rPr lang="en-US" dirty="0"/>
              <a:t>Can connect with additional resources including Title IX Office and additional ordained UCM clergy members</a:t>
            </a:r>
          </a:p>
          <a:p>
            <a:pPr marL="0" indent="0" algn="ctr">
              <a:buNone/>
            </a:pPr>
            <a:r>
              <a:rPr lang="en-US" dirty="0"/>
              <a:t>College.Chaplain@Dartmouth.edu</a:t>
            </a:r>
          </a:p>
          <a:p>
            <a:pPr marL="0" indent="0">
              <a:buNone/>
            </a:pPr>
            <a:endParaRPr lang="en-US" dirty="0"/>
          </a:p>
        </p:txBody>
      </p:sp>
      <p:sp>
        <p:nvSpPr>
          <p:cNvPr id="4" name="Footer Placeholder 3">
            <a:extLst>
              <a:ext uri="{FF2B5EF4-FFF2-40B4-BE49-F238E27FC236}">
                <a16:creationId xmlns:a16="http://schemas.microsoft.com/office/drawing/2014/main" id="{B84879CB-3488-0445-5E27-6C9E7BE801D1}"/>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9A742812-A2AF-BE05-E48F-31F36C63D986}"/>
              </a:ext>
            </a:extLst>
          </p:cNvPr>
          <p:cNvSpPr>
            <a:spLocks noGrp="1"/>
          </p:cNvSpPr>
          <p:nvPr>
            <p:ph type="sldNum" sz="quarter" idx="15"/>
          </p:nvPr>
        </p:nvSpPr>
        <p:spPr/>
        <p:txBody>
          <a:bodyPr/>
          <a:lstStyle/>
          <a:p>
            <a:fld id="{E917DE0E-AFB1-41FD-BC35-27DB61CA125F}" type="slidenum">
              <a:rPr lang="en-AU" smtClean="0"/>
              <a:pPr/>
              <a:t>21</a:t>
            </a:fld>
            <a:endParaRPr lang="en-AU" dirty="0"/>
          </a:p>
        </p:txBody>
      </p:sp>
      <p:pic>
        <p:nvPicPr>
          <p:cNvPr id="7" name="Content Placeholder 6" descr="A close up of a logo&#10;&#10;Description automatically generated">
            <a:extLst>
              <a:ext uri="{FF2B5EF4-FFF2-40B4-BE49-F238E27FC236}">
                <a16:creationId xmlns:a16="http://schemas.microsoft.com/office/drawing/2014/main" id="{4D9B793E-728A-3062-D2BE-EDE541ED1172}"/>
              </a:ext>
            </a:extLst>
          </p:cNvPr>
          <p:cNvPicPr>
            <a:picLocks noGrp="1" noChangeAspect="1"/>
          </p:cNvPicPr>
          <p:nvPr>
            <p:ph idx="1"/>
          </p:nvPr>
        </p:nvPicPr>
        <p:blipFill>
          <a:blip r:embed="rId2"/>
          <a:stretch>
            <a:fillRect/>
          </a:stretch>
        </p:blipFill>
        <p:spPr>
          <a:xfrm>
            <a:off x="339720" y="1929139"/>
            <a:ext cx="11542712" cy="1499861"/>
          </a:xfrm>
        </p:spPr>
      </p:pic>
    </p:spTree>
    <p:extLst>
      <p:ext uri="{BB962C8B-B14F-4D97-AF65-F5344CB8AC3E}">
        <p14:creationId xmlns:p14="http://schemas.microsoft.com/office/powerpoint/2010/main" val="33125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D871F24-D449-F0FA-B468-AC10CFF13AA9}"/>
              </a:ext>
            </a:extLst>
          </p:cNvPr>
          <p:cNvSpPr>
            <a:spLocks noGrp="1"/>
          </p:cNvSpPr>
          <p:nvPr>
            <p:ph sz="quarter" idx="11"/>
          </p:nvPr>
        </p:nvSpPr>
        <p:spPr/>
        <p:txBody>
          <a:bodyPr>
            <a:normAutofit fontScale="77500" lnSpcReduction="20000"/>
          </a:bodyPr>
          <a:lstStyle/>
          <a:p>
            <a:r>
              <a:rPr lang="en-US" dirty="0"/>
              <a:t>The ombuds office provides independent, impartial, confidential, and informal support to Dartmouth staff, faculty, postdoctoral fellows, and professional and graduate students in the resolution of matters that arise in the academic and/or workplace environment.</a:t>
            </a:r>
          </a:p>
          <a:p>
            <a:r>
              <a:rPr lang="en-US" dirty="0"/>
              <a:t>The ombudsperson is a resource for those seeking informal means of conflict resolution. </a:t>
            </a:r>
          </a:p>
          <a:p>
            <a:r>
              <a:rPr lang="en-US" dirty="0"/>
              <a:t>Community members may consult with her about any question, concern, or conflict related to Dartmouth, including advice on when and how to pursue formal resolutions.</a:t>
            </a:r>
          </a:p>
          <a:p>
            <a:pPr marL="0" indent="0">
              <a:buNone/>
            </a:pPr>
            <a:endParaRPr lang="en-US" dirty="0"/>
          </a:p>
          <a:p>
            <a:pPr marL="0" indent="0" algn="ctr">
              <a:buNone/>
            </a:pPr>
            <a:r>
              <a:rPr lang="en-US" dirty="0"/>
              <a:t>Ombuds@dartmouth.edu or 603-646-8132</a:t>
            </a:r>
          </a:p>
        </p:txBody>
      </p:sp>
      <p:sp>
        <p:nvSpPr>
          <p:cNvPr id="7" name="Title 6">
            <a:extLst>
              <a:ext uri="{FF2B5EF4-FFF2-40B4-BE49-F238E27FC236}">
                <a16:creationId xmlns:a16="http://schemas.microsoft.com/office/drawing/2014/main" id="{420DE281-B72C-BD58-BA8B-94BD52D0DE82}"/>
              </a:ext>
            </a:extLst>
          </p:cNvPr>
          <p:cNvSpPr>
            <a:spLocks noGrp="1"/>
          </p:cNvSpPr>
          <p:nvPr>
            <p:ph type="title"/>
          </p:nvPr>
        </p:nvSpPr>
        <p:spPr/>
        <p:txBody>
          <a:bodyPr>
            <a:normAutofit/>
          </a:bodyPr>
          <a:lstStyle/>
          <a:p>
            <a:pPr algn="ctr"/>
            <a:r>
              <a:rPr lang="en-US" sz="4400" dirty="0"/>
              <a:t>Dartmouth College Ombudsperson</a:t>
            </a:r>
          </a:p>
        </p:txBody>
      </p:sp>
      <p:sp>
        <p:nvSpPr>
          <p:cNvPr id="5" name="Footer Placeholder 4">
            <a:extLst>
              <a:ext uri="{FF2B5EF4-FFF2-40B4-BE49-F238E27FC236}">
                <a16:creationId xmlns:a16="http://schemas.microsoft.com/office/drawing/2014/main" id="{8B5AB281-C69A-0E35-EEDD-A04A6EB7228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DE4748F8-420D-0710-F52C-ADEDA7F6C355}"/>
              </a:ext>
            </a:extLst>
          </p:cNvPr>
          <p:cNvSpPr>
            <a:spLocks noGrp="1"/>
          </p:cNvSpPr>
          <p:nvPr>
            <p:ph type="sldNum" sz="quarter" idx="13"/>
          </p:nvPr>
        </p:nvSpPr>
        <p:spPr/>
        <p:txBody>
          <a:bodyPr/>
          <a:lstStyle/>
          <a:p>
            <a:fld id="{E917DE0E-AFB1-41FD-BC35-27DB61CA125F}" type="slidenum">
              <a:rPr lang="en-AU" smtClean="0"/>
              <a:pPr/>
              <a:t>22</a:t>
            </a:fld>
            <a:endParaRPr lang="en-AU" dirty="0"/>
          </a:p>
        </p:txBody>
      </p:sp>
    </p:spTree>
    <p:extLst>
      <p:ext uri="{BB962C8B-B14F-4D97-AF65-F5344CB8AC3E}">
        <p14:creationId xmlns:p14="http://schemas.microsoft.com/office/powerpoint/2010/main" val="96962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F7961-59C7-96CE-081D-44033880CB7E}"/>
              </a:ext>
            </a:extLst>
          </p:cNvPr>
          <p:cNvSpPr>
            <a:spLocks noGrp="1"/>
          </p:cNvSpPr>
          <p:nvPr>
            <p:ph idx="1"/>
          </p:nvPr>
        </p:nvSpPr>
        <p:spPr/>
        <p:txBody>
          <a:bodyPr/>
          <a:lstStyle/>
          <a:p>
            <a:r>
              <a:rPr lang="en-US" sz="1800" dirty="0"/>
              <a:t>WISE is the organization leading the Upper Valley to end gender-based violence</a:t>
            </a:r>
          </a:p>
          <a:p>
            <a:r>
              <a:rPr lang="en-US" sz="1800" dirty="0"/>
              <a:t>Advocates are independent confidential resources, and are not employees of the college</a:t>
            </a:r>
          </a:p>
          <a:p>
            <a:r>
              <a:rPr lang="en-US" sz="1800" dirty="0"/>
              <a:t>WISE can support survivors in navigating the aftermath of violence in all parts of the person’s life</a:t>
            </a:r>
          </a:p>
          <a:p>
            <a:r>
              <a:rPr lang="en-US" sz="1800" dirty="0"/>
              <a:t>Campus Advocate, on campus Mondays</a:t>
            </a:r>
          </a:p>
          <a:p>
            <a:pPr marL="0" indent="0" algn="ctr">
              <a:buNone/>
            </a:pPr>
            <a:r>
              <a:rPr lang="en-US" sz="1800" dirty="0">
                <a:hlinkClick r:id="rId2"/>
              </a:rPr>
              <a:t>campus@wiseuv.org</a:t>
            </a:r>
            <a:br>
              <a:rPr lang="en-US" sz="1800" dirty="0"/>
            </a:br>
            <a:r>
              <a:rPr lang="en-US" sz="1800" dirty="0"/>
              <a:t>24-hour crisis line: 866-348-9473</a:t>
            </a:r>
          </a:p>
          <a:p>
            <a:endParaRPr lang="en-US" dirty="0"/>
          </a:p>
        </p:txBody>
      </p:sp>
      <p:pic>
        <p:nvPicPr>
          <p:cNvPr id="7" name="Content Placeholder 6">
            <a:extLst>
              <a:ext uri="{FF2B5EF4-FFF2-40B4-BE49-F238E27FC236}">
                <a16:creationId xmlns:a16="http://schemas.microsoft.com/office/drawing/2014/main" id="{1D9FE5A6-E199-4DAC-25E7-BFC85599B416}"/>
              </a:ext>
            </a:extLst>
          </p:cNvPr>
          <p:cNvPicPr>
            <a:picLocks noGrp="1" noChangeAspect="1"/>
          </p:cNvPicPr>
          <p:nvPr>
            <p:ph idx="10"/>
          </p:nvPr>
        </p:nvPicPr>
        <p:blipFill>
          <a:blip r:embed="rId3"/>
          <a:stretch>
            <a:fillRect/>
          </a:stretch>
        </p:blipFill>
        <p:spPr>
          <a:xfrm>
            <a:off x="8077200" y="3304999"/>
            <a:ext cx="3713163" cy="1732809"/>
          </a:xfrm>
          <a:prstGeom prst="rect">
            <a:avLst/>
          </a:prstGeom>
        </p:spPr>
      </p:pic>
      <p:sp>
        <p:nvSpPr>
          <p:cNvPr id="4" name="Title 3">
            <a:extLst>
              <a:ext uri="{FF2B5EF4-FFF2-40B4-BE49-F238E27FC236}">
                <a16:creationId xmlns:a16="http://schemas.microsoft.com/office/drawing/2014/main" id="{1191DF6E-9344-9221-076D-A5FB8DE131F9}"/>
              </a:ext>
            </a:extLst>
          </p:cNvPr>
          <p:cNvSpPr>
            <a:spLocks noGrp="1"/>
          </p:cNvSpPr>
          <p:nvPr>
            <p:ph type="title"/>
          </p:nvPr>
        </p:nvSpPr>
        <p:spPr/>
        <p:txBody>
          <a:bodyPr>
            <a:normAutofit/>
          </a:bodyPr>
          <a:lstStyle/>
          <a:p>
            <a:pPr algn="ctr"/>
            <a:r>
              <a:rPr lang="en-US" sz="4800" dirty="0"/>
              <a:t>WISE Campus Advocate</a:t>
            </a:r>
          </a:p>
        </p:txBody>
      </p:sp>
      <p:sp>
        <p:nvSpPr>
          <p:cNvPr id="5" name="Footer Placeholder 4">
            <a:extLst>
              <a:ext uri="{FF2B5EF4-FFF2-40B4-BE49-F238E27FC236}">
                <a16:creationId xmlns:a16="http://schemas.microsoft.com/office/drawing/2014/main" id="{482E046D-1CDB-B1B2-4543-A9EC1C410A22}"/>
              </a:ext>
            </a:extLst>
          </p:cNvPr>
          <p:cNvSpPr>
            <a:spLocks noGrp="1"/>
          </p:cNvSpPr>
          <p:nvPr>
            <p:ph type="ftr" sz="quarter" idx="11"/>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F32E711A-F833-E4DF-F846-17E59016BD9B}"/>
              </a:ext>
            </a:extLst>
          </p:cNvPr>
          <p:cNvSpPr>
            <a:spLocks noGrp="1"/>
          </p:cNvSpPr>
          <p:nvPr>
            <p:ph type="sldNum" sz="quarter" idx="12"/>
          </p:nvPr>
        </p:nvSpPr>
        <p:spPr/>
        <p:txBody>
          <a:bodyPr/>
          <a:lstStyle/>
          <a:p>
            <a:fld id="{E917DE0E-AFB1-41FD-BC35-27DB61CA125F}" type="slidenum">
              <a:rPr lang="en-AU" smtClean="0"/>
              <a:pPr/>
              <a:t>23</a:t>
            </a:fld>
            <a:endParaRPr lang="en-AU" dirty="0"/>
          </a:p>
        </p:txBody>
      </p:sp>
    </p:spTree>
    <p:extLst>
      <p:ext uri="{BB962C8B-B14F-4D97-AF65-F5344CB8AC3E}">
        <p14:creationId xmlns:p14="http://schemas.microsoft.com/office/powerpoint/2010/main" val="10326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92500"/>
          </a:bodyPr>
          <a:lstStyle/>
          <a:p>
            <a:r>
              <a:rPr lang="en-US" dirty="0"/>
              <a:t>Responsible employees are required to promptly share any disclosure of any policy violation including all the details known, with a Title IX Coordinator. </a:t>
            </a:r>
          </a:p>
          <a:p>
            <a:r>
              <a:rPr lang="en-US" dirty="0"/>
              <a:t>This information will only be communicated with other individuals on a need-to-know basis or as required by law. </a:t>
            </a:r>
          </a:p>
          <a:p>
            <a:r>
              <a:rPr lang="en-US" dirty="0"/>
              <a:t>Responsible Employees include Title IX Coordinators, faculty, coaches, deans, residential life staff, and all other individuals not designated as confidential.</a:t>
            </a:r>
          </a:p>
          <a:p>
            <a:endParaRPr lang="en-US" dirty="0"/>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dirty="0"/>
              <a:t>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24</a:t>
            </a:fld>
            <a:endParaRPr lang="en-AU" dirty="0"/>
          </a:p>
        </p:txBody>
      </p:sp>
    </p:spTree>
    <p:extLst>
      <p:ext uri="{BB962C8B-B14F-4D97-AF65-F5344CB8AC3E}">
        <p14:creationId xmlns:p14="http://schemas.microsoft.com/office/powerpoint/2010/main" val="31002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fontScale="92500"/>
          </a:bodyPr>
          <a:lstStyle/>
          <a:p>
            <a:r>
              <a:rPr lang="en-US" dirty="0"/>
              <a:t>Required to promptly share a disclosure, including all known details and identifying information, with the Title IX Coordinator</a:t>
            </a:r>
          </a:p>
          <a:p>
            <a:r>
              <a:rPr lang="en-US" dirty="0"/>
              <a:t>A Title IX Coordinator will make sure you have access to  the available processes, resources and support services and that you feel safe on campus</a:t>
            </a:r>
          </a:p>
          <a:p>
            <a:r>
              <a:rPr lang="en-US" dirty="0"/>
              <a:t>Disclosures will be shared only with individuals on a need-to-know basis or as required by law</a:t>
            </a:r>
          </a:p>
          <a:p>
            <a:r>
              <a:rPr lang="en-US" dirty="0"/>
              <a:t>Your information will be kept private and not shared publicly</a:t>
            </a:r>
          </a:p>
          <a:p>
            <a:endParaRPr lang="en-US" dirty="0"/>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fontScale="90000"/>
          </a:bodyPr>
          <a:lstStyle/>
          <a:p>
            <a:pPr algn="ctr"/>
            <a:r>
              <a:rPr lang="en-US" dirty="0"/>
              <a:t>How do Responsible Employees Respond?</a:t>
            </a:r>
            <a:br>
              <a:rPr lang="en-US" dirty="0"/>
            </a:br>
            <a:endParaRPr lang="en-US" dirty="0"/>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25</a:t>
            </a:fld>
            <a:endParaRPr lang="en-AU" dirty="0"/>
          </a:p>
        </p:txBody>
      </p:sp>
    </p:spTree>
    <p:extLst>
      <p:ext uri="{BB962C8B-B14F-4D97-AF65-F5344CB8AC3E}">
        <p14:creationId xmlns:p14="http://schemas.microsoft.com/office/powerpoint/2010/main" val="284752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1E88-92B0-F804-1BB3-4BD704AD6426}"/>
              </a:ext>
            </a:extLst>
          </p:cNvPr>
          <p:cNvSpPr>
            <a:spLocks noGrp="1"/>
          </p:cNvSpPr>
          <p:nvPr>
            <p:ph type="title"/>
          </p:nvPr>
        </p:nvSpPr>
        <p:spPr/>
        <p:txBody>
          <a:bodyPr>
            <a:normAutofit/>
          </a:bodyPr>
          <a:lstStyle/>
          <a:p>
            <a:pPr algn="ctr"/>
            <a:r>
              <a:rPr lang="en-US" sz="4400" dirty="0"/>
              <a:t>Title IX Coordinator Outreach</a:t>
            </a:r>
          </a:p>
        </p:txBody>
      </p:sp>
      <p:sp>
        <p:nvSpPr>
          <p:cNvPr id="3" name="Content Placeholder 2">
            <a:extLst>
              <a:ext uri="{FF2B5EF4-FFF2-40B4-BE49-F238E27FC236}">
                <a16:creationId xmlns:a16="http://schemas.microsoft.com/office/drawing/2014/main" id="{D7A8065E-98FB-8CC3-1C47-8E236B8962B4}"/>
              </a:ext>
            </a:extLst>
          </p:cNvPr>
          <p:cNvSpPr>
            <a:spLocks noGrp="1"/>
          </p:cNvSpPr>
          <p:nvPr>
            <p:ph idx="1"/>
          </p:nvPr>
        </p:nvSpPr>
        <p:spPr>
          <a:xfrm>
            <a:off x="321511" y="2365636"/>
            <a:ext cx="11543658" cy="3100174"/>
          </a:xfrm>
        </p:spPr>
        <p:txBody>
          <a:bodyPr>
            <a:normAutofit fontScale="92500" lnSpcReduction="10000"/>
          </a:bodyPr>
          <a:lstStyle/>
          <a:p>
            <a:pPr marL="0" indent="0">
              <a:buNone/>
            </a:pPr>
            <a:r>
              <a:rPr lang="en-US" sz="1800" dirty="0"/>
              <a:t>Email contact with person who shared the information:</a:t>
            </a:r>
          </a:p>
          <a:p>
            <a:pPr marL="742950" lvl="1" indent="-285750"/>
            <a:r>
              <a:rPr lang="en-US" sz="1800" dirty="0"/>
              <a:t>email sent within 24 hours of notice to Title IX Coordinator</a:t>
            </a:r>
          </a:p>
          <a:p>
            <a:pPr marL="742950" lvl="1" indent="-285750"/>
            <a:r>
              <a:rPr lang="en-US" sz="1800" dirty="0"/>
              <a:t>ongoing outreach by Title IX Coordinator</a:t>
            </a:r>
          </a:p>
          <a:p>
            <a:pPr marL="0" indent="0">
              <a:buNone/>
            </a:pPr>
            <a:r>
              <a:rPr lang="en-US" sz="1800" dirty="0"/>
              <a:t>Notify of: </a:t>
            </a:r>
          </a:p>
          <a:p>
            <a:pPr marL="742950" lvl="1" indent="-285750"/>
            <a:r>
              <a:rPr lang="en-US" sz="1800" dirty="0"/>
              <a:t>right to contact law enforcement and seek medical treatment</a:t>
            </a:r>
          </a:p>
          <a:p>
            <a:pPr marL="742950" lvl="1" indent="-285750"/>
            <a:r>
              <a:rPr lang="en-US" sz="1800" dirty="0"/>
              <a:t>importance of preservation of evidence</a:t>
            </a:r>
          </a:p>
          <a:p>
            <a:pPr marL="742950" lvl="1" indent="-285750"/>
            <a:r>
              <a:rPr lang="en-US" sz="1800" dirty="0"/>
              <a:t>resources, on and off campus</a:t>
            </a:r>
          </a:p>
          <a:p>
            <a:pPr marL="0" indent="0">
              <a:buNone/>
            </a:pPr>
            <a:endParaRPr lang="en-US" dirty="0"/>
          </a:p>
        </p:txBody>
      </p:sp>
      <p:sp>
        <p:nvSpPr>
          <p:cNvPr id="4" name="Content Placeholder 3">
            <a:extLst>
              <a:ext uri="{FF2B5EF4-FFF2-40B4-BE49-F238E27FC236}">
                <a16:creationId xmlns:a16="http://schemas.microsoft.com/office/drawing/2014/main" id="{0270E43B-290B-555E-1875-F4A0EDD16C6A}"/>
              </a:ext>
            </a:extLst>
          </p:cNvPr>
          <p:cNvSpPr>
            <a:spLocks noGrp="1"/>
          </p:cNvSpPr>
          <p:nvPr>
            <p:ph sz="quarter" idx="13"/>
          </p:nvPr>
        </p:nvSpPr>
        <p:spPr>
          <a:xfrm>
            <a:off x="338777" y="5546889"/>
            <a:ext cx="11543658" cy="923505"/>
          </a:xfrm>
        </p:spPr>
        <p:txBody>
          <a:bodyPr/>
          <a:lstStyle/>
          <a:p>
            <a:pPr marL="0" indent="0">
              <a:buNone/>
            </a:pPr>
            <a:r>
              <a:rPr lang="en-US" dirty="0"/>
              <a:t>Inform that it is voluntary and not obligatory to respond to or meet with the Title IX Coordinator</a:t>
            </a:r>
          </a:p>
          <a:p>
            <a:pPr marL="0" indent="0">
              <a:buNone/>
            </a:pPr>
            <a:r>
              <a:rPr lang="en-US" dirty="0"/>
              <a:t>Invite person to meet with Title IX Coordinator at a time that works for them</a:t>
            </a:r>
          </a:p>
          <a:p>
            <a:pPr marL="0" indent="0">
              <a:buNone/>
            </a:pPr>
            <a:endParaRPr lang="en-US" dirty="0"/>
          </a:p>
        </p:txBody>
      </p:sp>
      <p:sp>
        <p:nvSpPr>
          <p:cNvPr id="5" name="Footer Placeholder 4">
            <a:extLst>
              <a:ext uri="{FF2B5EF4-FFF2-40B4-BE49-F238E27FC236}">
                <a16:creationId xmlns:a16="http://schemas.microsoft.com/office/drawing/2014/main" id="{ED61D269-3B72-DF48-0D54-C695D94EED4D}"/>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1105AFB1-65D3-98C9-FE0C-133E4F1B30A1}"/>
              </a:ext>
            </a:extLst>
          </p:cNvPr>
          <p:cNvSpPr>
            <a:spLocks noGrp="1"/>
          </p:cNvSpPr>
          <p:nvPr>
            <p:ph type="sldNum" sz="quarter" idx="15"/>
          </p:nvPr>
        </p:nvSpPr>
        <p:spPr/>
        <p:txBody>
          <a:bodyPr/>
          <a:lstStyle/>
          <a:p>
            <a:fld id="{E917DE0E-AFB1-41FD-BC35-27DB61CA125F}" type="slidenum">
              <a:rPr lang="en-AU" smtClean="0"/>
              <a:pPr/>
              <a:t>26</a:t>
            </a:fld>
            <a:endParaRPr lang="en-AU" dirty="0"/>
          </a:p>
        </p:txBody>
      </p:sp>
    </p:spTree>
    <p:extLst>
      <p:ext uri="{BB962C8B-B14F-4D97-AF65-F5344CB8AC3E}">
        <p14:creationId xmlns:p14="http://schemas.microsoft.com/office/powerpoint/2010/main" val="4731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046D163-F934-A22D-7BA9-ED5B6217CDA9}"/>
              </a:ext>
            </a:extLst>
          </p:cNvPr>
          <p:cNvGraphicFramePr>
            <a:graphicFrameLocks noGrp="1"/>
          </p:cNvGraphicFramePr>
          <p:nvPr>
            <p:ph sz="quarter" idx="11"/>
            <p:extLst>
              <p:ext uri="{D42A27DB-BD31-4B8C-83A1-F6EECF244321}">
                <p14:modId xmlns:p14="http://schemas.microsoft.com/office/powerpoint/2010/main" val="336253654"/>
              </p:ext>
            </p:extLst>
          </p:nvPr>
        </p:nvGraphicFramePr>
        <p:xfrm>
          <a:off x="321508" y="2365638"/>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CE88F42-A6B0-4B5B-86DC-19439DF1112A}"/>
              </a:ext>
            </a:extLst>
          </p:cNvPr>
          <p:cNvSpPr>
            <a:spLocks noGrp="1"/>
          </p:cNvSpPr>
          <p:nvPr>
            <p:ph type="title"/>
          </p:nvPr>
        </p:nvSpPr>
        <p:spPr/>
        <p:txBody>
          <a:bodyPr>
            <a:normAutofit fontScale="90000"/>
          </a:bodyPr>
          <a:lstStyle/>
          <a:p>
            <a:pPr algn="ctr"/>
            <a:r>
              <a:rPr lang="en-US" dirty="0"/>
              <a:t>What can you expect from the Title IX Coordinators?</a:t>
            </a:r>
          </a:p>
        </p:txBody>
      </p:sp>
      <p:sp>
        <p:nvSpPr>
          <p:cNvPr id="5" name="Footer Placeholder 4">
            <a:extLst>
              <a:ext uri="{FF2B5EF4-FFF2-40B4-BE49-F238E27FC236}">
                <a16:creationId xmlns:a16="http://schemas.microsoft.com/office/drawing/2014/main" id="{14BA4D06-F913-1BA0-F9E9-00809C8AA74D}"/>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CD57E8CC-B285-F2CE-28E2-78754D536701}"/>
              </a:ext>
            </a:extLst>
          </p:cNvPr>
          <p:cNvSpPr>
            <a:spLocks noGrp="1"/>
          </p:cNvSpPr>
          <p:nvPr>
            <p:ph type="sldNum" sz="quarter" idx="13"/>
          </p:nvPr>
        </p:nvSpPr>
        <p:spPr/>
        <p:txBody>
          <a:bodyPr/>
          <a:lstStyle/>
          <a:p>
            <a:fld id="{E917DE0E-AFB1-41FD-BC35-27DB61CA125F}" type="slidenum">
              <a:rPr lang="en-AU" smtClean="0"/>
              <a:pPr/>
              <a:t>27</a:t>
            </a:fld>
            <a:endParaRPr lang="en-AU" dirty="0"/>
          </a:p>
        </p:txBody>
      </p:sp>
    </p:spTree>
    <p:extLst>
      <p:ext uri="{BB962C8B-B14F-4D97-AF65-F5344CB8AC3E}">
        <p14:creationId xmlns:p14="http://schemas.microsoft.com/office/powerpoint/2010/main" val="30653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A5C428-DE99-F4BB-847B-C8307D5663BF}"/>
              </a:ext>
            </a:extLst>
          </p:cNvPr>
          <p:cNvSpPr>
            <a:spLocks noGrp="1"/>
          </p:cNvSpPr>
          <p:nvPr>
            <p:ph sz="quarter" idx="11"/>
          </p:nvPr>
        </p:nvSpPr>
        <p:spPr/>
        <p:txBody>
          <a:bodyPr>
            <a:normAutofit fontScale="85000" lnSpcReduction="20000"/>
          </a:bodyPr>
          <a:lstStyle/>
          <a:p>
            <a:r>
              <a:rPr lang="en-US" dirty="0"/>
              <a:t>Reporting Person determines whether to report to law enforcement</a:t>
            </a:r>
          </a:p>
          <a:p>
            <a:r>
              <a:rPr lang="en-US" dirty="0"/>
              <a:t>Hanover Police participates in the “You Have Options” program, which allows a reporting party to talk with law enforcement at length before deciding next steps</a:t>
            </a:r>
          </a:p>
          <a:p>
            <a:r>
              <a:rPr lang="en-US" dirty="0"/>
              <a:t>Involvement from law enforcement </a:t>
            </a:r>
            <a:r>
              <a:rPr lang="en-US" b="1" dirty="0"/>
              <a:t>does not </a:t>
            </a:r>
            <a:r>
              <a:rPr lang="en-US" dirty="0"/>
              <a:t>relieve the institution from investigating under Title IX</a:t>
            </a:r>
          </a:p>
          <a:p>
            <a:r>
              <a:rPr lang="en-US" dirty="0"/>
              <a:t>The College may find a policy violation under Title IX without a criminal sentence (evidentiary bar is different)</a:t>
            </a:r>
          </a:p>
          <a:p>
            <a:pPr lvl="1"/>
            <a:r>
              <a:rPr lang="en-US" dirty="0"/>
              <a:t>Preponderance of the evidence (College) </a:t>
            </a:r>
          </a:p>
          <a:p>
            <a:pPr lvl="1"/>
            <a:r>
              <a:rPr lang="en-US" dirty="0"/>
              <a:t>Beyond a reasonable doubt (Criminal)</a:t>
            </a:r>
          </a:p>
          <a:p>
            <a:endParaRPr lang="en-US" dirty="0"/>
          </a:p>
        </p:txBody>
      </p:sp>
      <p:sp>
        <p:nvSpPr>
          <p:cNvPr id="3" name="Title 2">
            <a:extLst>
              <a:ext uri="{FF2B5EF4-FFF2-40B4-BE49-F238E27FC236}">
                <a16:creationId xmlns:a16="http://schemas.microsoft.com/office/drawing/2014/main" id="{D36B5737-3CEF-E056-1912-6FA6F1F4E2D5}"/>
              </a:ext>
            </a:extLst>
          </p:cNvPr>
          <p:cNvSpPr>
            <a:spLocks noGrp="1"/>
          </p:cNvSpPr>
          <p:nvPr>
            <p:ph type="title"/>
          </p:nvPr>
        </p:nvSpPr>
        <p:spPr/>
        <p:txBody>
          <a:bodyPr>
            <a:normAutofit/>
          </a:bodyPr>
          <a:lstStyle/>
          <a:p>
            <a:pPr algn="ctr"/>
            <a:r>
              <a:rPr lang="en-US" sz="4800" dirty="0"/>
              <a:t>Report to Law Enforcement</a:t>
            </a:r>
          </a:p>
        </p:txBody>
      </p:sp>
      <p:sp>
        <p:nvSpPr>
          <p:cNvPr id="4" name="Footer Placeholder 3">
            <a:extLst>
              <a:ext uri="{FF2B5EF4-FFF2-40B4-BE49-F238E27FC236}">
                <a16:creationId xmlns:a16="http://schemas.microsoft.com/office/drawing/2014/main" id="{F56F3688-754E-FC99-94EA-0E8713CE737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0E4F78FC-5E6D-5DC8-6E3E-CE4054FFAA83}"/>
              </a:ext>
            </a:extLst>
          </p:cNvPr>
          <p:cNvSpPr>
            <a:spLocks noGrp="1"/>
          </p:cNvSpPr>
          <p:nvPr>
            <p:ph type="sldNum" sz="quarter" idx="13"/>
          </p:nvPr>
        </p:nvSpPr>
        <p:spPr/>
        <p:txBody>
          <a:bodyPr/>
          <a:lstStyle/>
          <a:p>
            <a:fld id="{E917DE0E-AFB1-41FD-BC35-27DB61CA125F}" type="slidenum">
              <a:rPr lang="en-AU" smtClean="0"/>
              <a:pPr/>
              <a:t>28</a:t>
            </a:fld>
            <a:endParaRPr lang="en-AU" dirty="0"/>
          </a:p>
        </p:txBody>
      </p:sp>
    </p:spTree>
    <p:extLst>
      <p:ext uri="{BB962C8B-B14F-4D97-AF65-F5344CB8AC3E}">
        <p14:creationId xmlns:p14="http://schemas.microsoft.com/office/powerpoint/2010/main" val="17934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22EB6-6FED-3182-8D9F-60823FEB97C0}"/>
              </a:ext>
            </a:extLst>
          </p:cNvPr>
          <p:cNvSpPr>
            <a:spLocks noGrp="1"/>
          </p:cNvSpPr>
          <p:nvPr>
            <p:ph sz="quarter" idx="11"/>
          </p:nvPr>
        </p:nvSpPr>
        <p:spPr/>
        <p:txBody>
          <a:bodyPr>
            <a:normAutofit fontScale="55000" lnSpcReduction="20000"/>
          </a:bodyPr>
          <a:lstStyle/>
          <a:p>
            <a:pPr>
              <a:spcBef>
                <a:spcPts val="0"/>
              </a:spcBef>
              <a:spcAft>
                <a:spcPts val="0"/>
              </a:spcAft>
            </a:pPr>
            <a:r>
              <a:rPr lang="en-US" dirty="0"/>
              <a:t>Facilitating access to counseling and medical services;</a:t>
            </a:r>
          </a:p>
          <a:p>
            <a:pPr>
              <a:spcBef>
                <a:spcPts val="0"/>
              </a:spcBef>
              <a:spcAft>
                <a:spcPts val="0"/>
              </a:spcAft>
            </a:pPr>
            <a:r>
              <a:rPr lang="en-US" dirty="0"/>
              <a:t>Guidance in obtaining a sexual assault forensic examination;</a:t>
            </a:r>
          </a:p>
          <a:p>
            <a:pPr>
              <a:spcBef>
                <a:spcPts val="0"/>
              </a:spcBef>
              <a:spcAft>
                <a:spcPts val="0"/>
              </a:spcAft>
            </a:pPr>
            <a:r>
              <a:rPr lang="en-US" dirty="0"/>
              <a:t>Assistance in arranging rescheduling of exams and assignments and extensions of deadlines;</a:t>
            </a:r>
          </a:p>
          <a:p>
            <a:pPr>
              <a:spcBef>
                <a:spcPts val="0"/>
              </a:spcBef>
              <a:spcAft>
                <a:spcPts val="0"/>
              </a:spcAft>
            </a:pPr>
            <a:r>
              <a:rPr lang="en-US" dirty="0"/>
              <a:t>Academic supports;</a:t>
            </a:r>
          </a:p>
          <a:p>
            <a:pPr>
              <a:spcBef>
                <a:spcPts val="0"/>
              </a:spcBef>
              <a:spcAft>
                <a:spcPts val="0"/>
              </a:spcAft>
            </a:pPr>
            <a:r>
              <a:rPr lang="en-US" dirty="0"/>
              <a:t>Assistance in requesting accommodations through the appropriate office, if the Complainant or Respondent qualifies as an individual with a disability;</a:t>
            </a:r>
          </a:p>
          <a:p>
            <a:pPr>
              <a:spcBef>
                <a:spcPts val="0"/>
              </a:spcBef>
              <a:spcAft>
                <a:spcPts val="0"/>
              </a:spcAft>
            </a:pPr>
            <a:r>
              <a:rPr lang="en-US" dirty="0"/>
              <a:t>Changes in the Complainant’s or Respondent’s class schedule (including the ability to transfer course sections or withdraw from a course), work schedule, or job assignment, including teaching, research, and service responsibilities;</a:t>
            </a:r>
          </a:p>
          <a:p>
            <a:pPr>
              <a:spcBef>
                <a:spcPts val="0"/>
              </a:spcBef>
              <a:spcAft>
                <a:spcPts val="0"/>
              </a:spcAft>
            </a:pPr>
            <a:r>
              <a:rPr lang="en-US" dirty="0"/>
              <a:t>Change in the Complainant’s or Respondent’s campus housing;</a:t>
            </a:r>
          </a:p>
          <a:p>
            <a:pPr>
              <a:spcBef>
                <a:spcPts val="0"/>
              </a:spcBef>
              <a:spcAft>
                <a:spcPts val="0"/>
              </a:spcAft>
            </a:pPr>
            <a:r>
              <a:rPr lang="en-US" dirty="0"/>
              <a:t>Escort and other safety planning steps;</a:t>
            </a:r>
          </a:p>
          <a:p>
            <a:pPr>
              <a:spcBef>
                <a:spcPts val="0"/>
              </a:spcBef>
              <a:spcAft>
                <a:spcPts val="0"/>
              </a:spcAft>
            </a:pPr>
            <a:r>
              <a:rPr lang="en-US" dirty="0"/>
              <a:t>Imposition of a "no contact order," an administrative remedy designed to curtail contact and communications between two or more individuals;</a:t>
            </a:r>
          </a:p>
          <a:p>
            <a:pPr>
              <a:spcBef>
                <a:spcPts val="0"/>
              </a:spcBef>
              <a:spcAft>
                <a:spcPts val="0"/>
              </a:spcAft>
            </a:pPr>
            <a:r>
              <a:rPr lang="en-US" dirty="0"/>
              <a:t>Voluntary leave of absence;</a:t>
            </a:r>
          </a:p>
          <a:p>
            <a:pPr>
              <a:spcBef>
                <a:spcPts val="0"/>
              </a:spcBef>
              <a:spcAft>
                <a:spcPts val="0"/>
              </a:spcAft>
            </a:pPr>
            <a:r>
              <a:rPr lang="en-US" dirty="0"/>
              <a:t>Referral to resources to assist in obtaining a protective order; </a:t>
            </a:r>
          </a:p>
          <a:p>
            <a:pPr>
              <a:spcBef>
                <a:spcPts val="0"/>
              </a:spcBef>
              <a:spcAft>
                <a:spcPts val="0"/>
              </a:spcAft>
            </a:pPr>
            <a:r>
              <a:rPr lang="en-US" dirty="0"/>
              <a:t>Referral to resources to assist with any financial aid, visa, or immigration concerns; or</a:t>
            </a:r>
          </a:p>
          <a:p>
            <a:pPr>
              <a:spcBef>
                <a:spcPts val="0"/>
              </a:spcBef>
              <a:spcAft>
                <a:spcPts val="0"/>
              </a:spcAft>
            </a:pPr>
            <a:r>
              <a:rPr lang="en-US" dirty="0"/>
              <a:t>Any other Supportive Measure that does not unreasonably interfere with either party’s access to education or employment opportunities can be used to achieve the goals of this policy.</a:t>
            </a:r>
          </a:p>
        </p:txBody>
      </p:sp>
      <p:sp>
        <p:nvSpPr>
          <p:cNvPr id="3" name="Title 2">
            <a:extLst>
              <a:ext uri="{FF2B5EF4-FFF2-40B4-BE49-F238E27FC236}">
                <a16:creationId xmlns:a16="http://schemas.microsoft.com/office/drawing/2014/main" id="{6704C025-14F3-E5AF-BA0F-290B5B830B0E}"/>
              </a:ext>
            </a:extLst>
          </p:cNvPr>
          <p:cNvSpPr>
            <a:spLocks noGrp="1"/>
          </p:cNvSpPr>
          <p:nvPr>
            <p:ph type="title"/>
          </p:nvPr>
        </p:nvSpPr>
        <p:spPr/>
        <p:txBody>
          <a:bodyPr/>
          <a:lstStyle/>
          <a:p>
            <a:r>
              <a:rPr lang="en-US" dirty="0"/>
              <a:t>Supportive Measures Available</a:t>
            </a:r>
          </a:p>
        </p:txBody>
      </p:sp>
      <p:sp>
        <p:nvSpPr>
          <p:cNvPr id="4" name="Footer Placeholder 3">
            <a:extLst>
              <a:ext uri="{FF2B5EF4-FFF2-40B4-BE49-F238E27FC236}">
                <a16:creationId xmlns:a16="http://schemas.microsoft.com/office/drawing/2014/main" id="{7A812165-09D2-C288-AAC0-066DF005CD6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A93AC817-AD7B-AB84-A542-1A12F2C8C6E2}"/>
              </a:ext>
            </a:extLst>
          </p:cNvPr>
          <p:cNvSpPr>
            <a:spLocks noGrp="1"/>
          </p:cNvSpPr>
          <p:nvPr>
            <p:ph type="sldNum" sz="quarter" idx="13"/>
          </p:nvPr>
        </p:nvSpPr>
        <p:spPr/>
        <p:txBody>
          <a:bodyPr/>
          <a:lstStyle/>
          <a:p>
            <a:fld id="{E917DE0E-AFB1-41FD-BC35-27DB61CA125F}" type="slidenum">
              <a:rPr lang="en-AU" smtClean="0"/>
              <a:pPr/>
              <a:t>29</a:t>
            </a:fld>
            <a:endParaRPr lang="en-AU" dirty="0"/>
          </a:p>
        </p:txBody>
      </p:sp>
    </p:spTree>
    <p:extLst>
      <p:ext uri="{BB962C8B-B14F-4D97-AF65-F5344CB8AC3E}">
        <p14:creationId xmlns:p14="http://schemas.microsoft.com/office/powerpoint/2010/main" val="41475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CF82D6-4ABE-5B26-B502-48AEFD27BD1D}"/>
              </a:ext>
            </a:extLst>
          </p:cNvPr>
          <p:cNvSpPr>
            <a:spLocks noGrp="1"/>
          </p:cNvSpPr>
          <p:nvPr>
            <p:ph type="sldNum" sz="quarter" idx="13"/>
          </p:nvPr>
        </p:nvSpPr>
        <p:spPr/>
        <p:txBody>
          <a:bodyPr/>
          <a:lstStyle/>
          <a:p>
            <a:fld id="{E917DE0E-AFB1-41FD-BC35-27DB61CA125F}" type="slidenum">
              <a:rPr lang="en-AU" smtClean="0"/>
              <a:pPr/>
              <a:t>3</a:t>
            </a:fld>
            <a:endParaRPr lang="en-AU" dirty="0"/>
          </a:p>
        </p:txBody>
      </p:sp>
      <p:sp>
        <p:nvSpPr>
          <p:cNvPr id="2" name="Content Placeholder 1">
            <a:extLst>
              <a:ext uri="{FF2B5EF4-FFF2-40B4-BE49-F238E27FC236}">
                <a16:creationId xmlns:a16="http://schemas.microsoft.com/office/drawing/2014/main" id="{58049D64-38F0-03AD-CD95-A81E48DD41B2}"/>
              </a:ext>
            </a:extLst>
          </p:cNvPr>
          <p:cNvSpPr>
            <a:spLocks noGrp="1"/>
          </p:cNvSpPr>
          <p:nvPr>
            <p:ph sz="quarter" idx="11"/>
          </p:nvPr>
        </p:nvSpPr>
        <p:spPr>
          <a:xfrm>
            <a:off x="76200" y="1828800"/>
            <a:ext cx="4876800" cy="4939798"/>
          </a:xfrm>
        </p:spPr>
        <p:txBody>
          <a:bodyPr>
            <a:normAutofit fontScale="85000" lnSpcReduction="10000"/>
          </a:bodyPr>
          <a:lstStyle/>
          <a:p>
            <a:pPr marL="0" indent="0" algn="ctr">
              <a:buNone/>
            </a:pPr>
            <a:r>
              <a:rPr lang="en-US" sz="1800" b="1" dirty="0"/>
              <a:t>Kristi Clemens, Title IX Coordinator</a:t>
            </a:r>
          </a:p>
          <a:p>
            <a:pPr marL="0" indent="0" algn="ctr">
              <a:buNone/>
            </a:pPr>
            <a:r>
              <a:rPr lang="en-US" sz="1800" b="1" dirty="0"/>
              <a:t>Gary Sund, Deputy Title IX Coordinator for Response</a:t>
            </a:r>
          </a:p>
          <a:p>
            <a:pPr marL="0" indent="0" algn="ctr">
              <a:buNone/>
            </a:pPr>
            <a:r>
              <a:rPr lang="en-US" sz="1800" b="1" dirty="0"/>
              <a:t>John Grandi, Case and Training Coordinator</a:t>
            </a:r>
          </a:p>
          <a:p>
            <a:pPr marL="0" indent="0" algn="ctr">
              <a:buNone/>
            </a:pPr>
            <a:endParaRPr lang="en-US" sz="1800" b="1" dirty="0"/>
          </a:p>
          <a:p>
            <a:pPr marL="0" indent="0" algn="ctr">
              <a:buNone/>
            </a:pPr>
            <a:r>
              <a:rPr lang="en-US" sz="1800" b="1" dirty="0"/>
              <a:t>Office of Equal Opportunity, Accessibility and Title IX</a:t>
            </a:r>
          </a:p>
          <a:p>
            <a:pPr marL="0" indent="0" algn="ctr">
              <a:buNone/>
            </a:pPr>
            <a:r>
              <a:rPr lang="en-US" sz="1800" b="1" dirty="0"/>
              <a:t>Suite 005, Parkhurst Hall</a:t>
            </a:r>
          </a:p>
          <a:p>
            <a:pPr marL="0" indent="0" algn="ctr">
              <a:buNone/>
            </a:pPr>
            <a:r>
              <a:rPr lang="en-US" sz="1800" b="1" dirty="0"/>
              <a:t>14 North Main St</a:t>
            </a:r>
          </a:p>
          <a:p>
            <a:pPr marL="0" indent="0" algn="ctr">
              <a:buNone/>
            </a:pPr>
            <a:r>
              <a:rPr lang="en-US" sz="1800" b="1" dirty="0"/>
              <a:t>Hanover NH 03755</a:t>
            </a:r>
          </a:p>
          <a:p>
            <a:pPr marL="0" indent="0" algn="ctr">
              <a:buNone/>
            </a:pPr>
            <a:endParaRPr lang="en-US" sz="1800" b="1" dirty="0"/>
          </a:p>
          <a:p>
            <a:pPr marL="0" indent="0" algn="ctr">
              <a:buNone/>
            </a:pPr>
            <a:r>
              <a:rPr lang="en-US" sz="1800" b="1" dirty="0"/>
              <a:t>603-646-0922   TitleIX@Dartmouth.edu</a:t>
            </a:r>
          </a:p>
          <a:p>
            <a:pPr marL="0" indent="0" algn="ctr">
              <a:buNone/>
            </a:pPr>
            <a:r>
              <a:rPr lang="en-US" sz="1800" b="1" dirty="0"/>
              <a:t>https://sexual-respect.dartmouth.edu </a:t>
            </a:r>
          </a:p>
          <a:p>
            <a:pPr marL="0" indent="0" algn="ctr">
              <a:buNone/>
            </a:pPr>
            <a:r>
              <a:rPr lang="en-US" sz="1800" b="1" dirty="0"/>
              <a:t>https://eoatix.dartmouth.edu</a:t>
            </a:r>
          </a:p>
          <a:p>
            <a:endParaRPr lang="en-US" dirty="0"/>
          </a:p>
        </p:txBody>
      </p:sp>
      <p:sp>
        <p:nvSpPr>
          <p:cNvPr id="3" name="Title 2">
            <a:extLst>
              <a:ext uri="{FF2B5EF4-FFF2-40B4-BE49-F238E27FC236}">
                <a16:creationId xmlns:a16="http://schemas.microsoft.com/office/drawing/2014/main" id="{F409893C-8FB7-6764-E52F-EE1829568432}"/>
              </a:ext>
            </a:extLst>
          </p:cNvPr>
          <p:cNvSpPr>
            <a:spLocks noGrp="1"/>
          </p:cNvSpPr>
          <p:nvPr>
            <p:ph type="title"/>
          </p:nvPr>
        </p:nvSpPr>
        <p:spPr>
          <a:xfrm>
            <a:off x="306268" y="685800"/>
            <a:ext cx="4341744" cy="437360"/>
          </a:xfrm>
        </p:spPr>
        <p:txBody>
          <a:bodyPr>
            <a:noAutofit/>
          </a:bodyPr>
          <a:lstStyle/>
          <a:p>
            <a:pPr algn="ctr"/>
            <a:r>
              <a:rPr lang="en-US" sz="4000" dirty="0"/>
              <a:t>Who We Are</a:t>
            </a:r>
          </a:p>
        </p:txBody>
      </p:sp>
    </p:spTree>
    <p:extLst>
      <p:ext uri="{BB962C8B-B14F-4D97-AF65-F5344CB8AC3E}">
        <p14:creationId xmlns:p14="http://schemas.microsoft.com/office/powerpoint/2010/main" val="33319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dirty="0"/>
              <a:t>Learn about resources and support and how to access them</a:t>
            </a:r>
          </a:p>
          <a:p>
            <a:r>
              <a:rPr lang="en-US" sz="3600" b="1"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30</a:t>
            </a:fld>
            <a:endParaRPr lang="en-AU" dirty="0"/>
          </a:p>
        </p:txBody>
      </p:sp>
    </p:spTree>
    <p:extLst>
      <p:ext uri="{BB962C8B-B14F-4D97-AF65-F5344CB8AC3E}">
        <p14:creationId xmlns:p14="http://schemas.microsoft.com/office/powerpoint/2010/main" val="396554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DCBC-E823-8FB2-C5A6-1E23BF441979}"/>
              </a:ext>
            </a:extLst>
          </p:cNvPr>
          <p:cNvSpPr>
            <a:spLocks noGrp="1"/>
          </p:cNvSpPr>
          <p:nvPr>
            <p:ph type="title"/>
          </p:nvPr>
        </p:nvSpPr>
        <p:spPr>
          <a:xfrm>
            <a:off x="336425" y="1391441"/>
            <a:ext cx="11546007" cy="437360"/>
          </a:xfrm>
        </p:spPr>
        <p:txBody>
          <a:bodyPr>
            <a:noAutofit/>
          </a:bodyPr>
          <a:lstStyle/>
          <a:p>
            <a:r>
              <a:rPr lang="en-US" sz="3600" dirty="0"/>
              <a:t>Scenario 1</a:t>
            </a:r>
          </a:p>
        </p:txBody>
      </p:sp>
      <p:sp>
        <p:nvSpPr>
          <p:cNvPr id="3" name="Content Placeholder 2">
            <a:extLst>
              <a:ext uri="{FF2B5EF4-FFF2-40B4-BE49-F238E27FC236}">
                <a16:creationId xmlns:a16="http://schemas.microsoft.com/office/drawing/2014/main" id="{7E1333EA-1F3D-1FE4-003D-C23377603507}"/>
              </a:ext>
            </a:extLst>
          </p:cNvPr>
          <p:cNvSpPr>
            <a:spLocks noGrp="1"/>
          </p:cNvSpPr>
          <p:nvPr>
            <p:ph idx="1"/>
          </p:nvPr>
        </p:nvSpPr>
        <p:spPr>
          <a:xfrm>
            <a:off x="321511" y="1828801"/>
            <a:ext cx="11543658" cy="3271719"/>
          </a:xfrm>
        </p:spPr>
        <p:txBody>
          <a:bodyPr>
            <a:normAutofit/>
          </a:bodyPr>
          <a:lstStyle/>
          <a:p>
            <a:pPr marL="0" indent="0">
              <a:buNone/>
            </a:pPr>
            <a:r>
              <a:rPr lang="en-US" sz="1800" dirty="0"/>
              <a:t>You are conducting a review session for an upcoming exam. As the session wraps up, one of your classmates approaches you with a few follow-up questions about the material. </a:t>
            </a:r>
          </a:p>
          <a:p>
            <a:pPr marL="0" indent="0">
              <a:buNone/>
            </a:pPr>
            <a:r>
              <a:rPr lang="en-US" sz="1800" dirty="0"/>
              <a:t>He seems uncharacteristically nervous and flustered so you ask him if everything is ok. </a:t>
            </a:r>
          </a:p>
          <a:p>
            <a:pPr marL="0" indent="0">
              <a:buNone/>
            </a:pPr>
            <a:r>
              <a:rPr lang="en-US" sz="1800" dirty="0"/>
              <a:t>He shares that he just came from a meeting with a faculty member and he feels uncomfortable. You ask him what happened, and he says that a faculty member invited him to meet for coffee off-campus to discuss his performance on the last assignment. </a:t>
            </a:r>
          </a:p>
          <a:p>
            <a:pPr marL="0" indent="0">
              <a:buNone/>
            </a:pPr>
            <a:r>
              <a:rPr lang="en-US" sz="1800" dirty="0"/>
              <a:t>He feels uncomfortable but is not sure if he is overreacting. </a:t>
            </a:r>
          </a:p>
          <a:p>
            <a:pPr marL="0" indent="0">
              <a:buNone/>
            </a:pPr>
            <a:r>
              <a:rPr lang="en-US" sz="1800" dirty="0"/>
              <a:t>He apologizes for taking up so much of your time and leaves the classroom. </a:t>
            </a:r>
          </a:p>
        </p:txBody>
      </p:sp>
      <p:sp>
        <p:nvSpPr>
          <p:cNvPr id="4" name="Content Placeholder 3">
            <a:extLst>
              <a:ext uri="{FF2B5EF4-FFF2-40B4-BE49-F238E27FC236}">
                <a16:creationId xmlns:a16="http://schemas.microsoft.com/office/drawing/2014/main" id="{9FF75A62-E09A-0C7B-91F5-CE8A5F9C9F32}"/>
              </a:ext>
            </a:extLst>
          </p:cNvPr>
          <p:cNvSpPr>
            <a:spLocks noGrp="1"/>
          </p:cNvSpPr>
          <p:nvPr>
            <p:ph sz="quarter" idx="13"/>
          </p:nvPr>
        </p:nvSpPr>
        <p:spPr>
          <a:xfrm>
            <a:off x="338777" y="5181599"/>
            <a:ext cx="11543658" cy="1288795"/>
          </a:xfrm>
        </p:spPr>
        <p:txBody>
          <a:bodyPr/>
          <a:lstStyle/>
          <a:p>
            <a:pPr lvl="1"/>
            <a:r>
              <a:rPr lang="en-US" dirty="0"/>
              <a:t>How would you handle this situation? </a:t>
            </a:r>
          </a:p>
          <a:p>
            <a:pPr lvl="1"/>
            <a:r>
              <a:rPr lang="en-US" dirty="0"/>
              <a:t>Imagine that instead of a classmate reporting this to you, you observed this exchange between the student and the faculty member. Does that change your willingness to respond and/or the steps that you would take? </a:t>
            </a:r>
          </a:p>
          <a:p>
            <a:endParaRPr lang="en-US" dirty="0"/>
          </a:p>
        </p:txBody>
      </p:sp>
      <p:sp>
        <p:nvSpPr>
          <p:cNvPr id="5" name="Footer Placeholder 4">
            <a:extLst>
              <a:ext uri="{FF2B5EF4-FFF2-40B4-BE49-F238E27FC236}">
                <a16:creationId xmlns:a16="http://schemas.microsoft.com/office/drawing/2014/main" id="{355D699A-E240-AF10-8946-C5B26F547F65}"/>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E62C6158-3D03-6FB7-733C-BE2061DE264A}"/>
              </a:ext>
            </a:extLst>
          </p:cNvPr>
          <p:cNvSpPr>
            <a:spLocks noGrp="1"/>
          </p:cNvSpPr>
          <p:nvPr>
            <p:ph type="sldNum" sz="quarter" idx="15"/>
          </p:nvPr>
        </p:nvSpPr>
        <p:spPr/>
        <p:txBody>
          <a:bodyPr/>
          <a:lstStyle/>
          <a:p>
            <a:fld id="{E917DE0E-AFB1-41FD-BC35-27DB61CA125F}" type="slidenum">
              <a:rPr lang="en-AU" smtClean="0"/>
              <a:pPr/>
              <a:t>31</a:t>
            </a:fld>
            <a:endParaRPr lang="en-AU" dirty="0"/>
          </a:p>
        </p:txBody>
      </p:sp>
    </p:spTree>
    <p:extLst>
      <p:ext uri="{BB962C8B-B14F-4D97-AF65-F5344CB8AC3E}">
        <p14:creationId xmlns:p14="http://schemas.microsoft.com/office/powerpoint/2010/main" val="1230764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DCBC-E823-8FB2-C5A6-1E23BF441979}"/>
              </a:ext>
            </a:extLst>
          </p:cNvPr>
          <p:cNvSpPr>
            <a:spLocks noGrp="1"/>
          </p:cNvSpPr>
          <p:nvPr>
            <p:ph type="title"/>
          </p:nvPr>
        </p:nvSpPr>
        <p:spPr>
          <a:xfrm>
            <a:off x="336425" y="1391441"/>
            <a:ext cx="11546007" cy="437360"/>
          </a:xfrm>
        </p:spPr>
        <p:txBody>
          <a:bodyPr>
            <a:noAutofit/>
          </a:bodyPr>
          <a:lstStyle/>
          <a:p>
            <a:r>
              <a:rPr lang="en-US" sz="3600" dirty="0"/>
              <a:t>Scenario 2</a:t>
            </a:r>
          </a:p>
        </p:txBody>
      </p:sp>
      <p:sp>
        <p:nvSpPr>
          <p:cNvPr id="3" name="Content Placeholder 2">
            <a:extLst>
              <a:ext uri="{FF2B5EF4-FFF2-40B4-BE49-F238E27FC236}">
                <a16:creationId xmlns:a16="http://schemas.microsoft.com/office/drawing/2014/main" id="{7E1333EA-1F3D-1FE4-003D-C23377603507}"/>
              </a:ext>
            </a:extLst>
          </p:cNvPr>
          <p:cNvSpPr>
            <a:spLocks noGrp="1"/>
          </p:cNvSpPr>
          <p:nvPr>
            <p:ph idx="1"/>
          </p:nvPr>
        </p:nvSpPr>
        <p:spPr>
          <a:xfrm>
            <a:off x="329516" y="1909881"/>
            <a:ext cx="11543658" cy="3271719"/>
          </a:xfrm>
        </p:spPr>
        <p:txBody>
          <a:bodyPr>
            <a:noAutofit/>
          </a:bodyPr>
          <a:lstStyle/>
          <a:p>
            <a:pPr marL="0" indent="0">
              <a:buNone/>
            </a:pPr>
            <a:r>
              <a:rPr lang="en-US" sz="2400" dirty="0"/>
              <a:t>You are at a professional conference and see a colleague at the hotel bar with some other colleagues and interns.  </a:t>
            </a:r>
          </a:p>
          <a:p>
            <a:pPr marL="0" indent="0">
              <a:buNone/>
            </a:pPr>
            <a:r>
              <a:rPr lang="en-US" sz="2400" dirty="0"/>
              <a:t>You observe that colleague buy a shot for a first year student and can tell from across the room that she does not want to drink it.  </a:t>
            </a:r>
          </a:p>
          <a:p>
            <a:pPr marL="0" indent="0">
              <a:buNone/>
            </a:pPr>
            <a:r>
              <a:rPr lang="en-US" sz="2400" dirty="0"/>
              <a:t>The colleague puts his arm around her and leads others in the bar in chant of “Drink! Drink! Drink!”</a:t>
            </a:r>
          </a:p>
        </p:txBody>
      </p:sp>
      <p:sp>
        <p:nvSpPr>
          <p:cNvPr id="4" name="Content Placeholder 3">
            <a:extLst>
              <a:ext uri="{FF2B5EF4-FFF2-40B4-BE49-F238E27FC236}">
                <a16:creationId xmlns:a16="http://schemas.microsoft.com/office/drawing/2014/main" id="{9FF75A62-E09A-0C7B-91F5-CE8A5F9C9F32}"/>
              </a:ext>
            </a:extLst>
          </p:cNvPr>
          <p:cNvSpPr>
            <a:spLocks noGrp="1"/>
          </p:cNvSpPr>
          <p:nvPr>
            <p:ph sz="quarter" idx="13"/>
          </p:nvPr>
        </p:nvSpPr>
        <p:spPr>
          <a:xfrm>
            <a:off x="338777" y="5181599"/>
            <a:ext cx="11543658" cy="1288795"/>
          </a:xfrm>
        </p:spPr>
        <p:txBody>
          <a:bodyPr>
            <a:normAutofit/>
          </a:bodyPr>
          <a:lstStyle/>
          <a:p>
            <a:pPr lvl="1"/>
            <a:r>
              <a:rPr lang="en-US" sz="1800" dirty="0"/>
              <a:t>How would you handle this situation? </a:t>
            </a:r>
          </a:p>
          <a:p>
            <a:pPr lvl="1"/>
            <a:r>
              <a:rPr lang="en-US" sz="1800" dirty="0"/>
              <a:t>What if this wasn’t the first time you observed something like this with this colleague?</a:t>
            </a:r>
          </a:p>
        </p:txBody>
      </p:sp>
      <p:sp>
        <p:nvSpPr>
          <p:cNvPr id="5" name="Footer Placeholder 4">
            <a:extLst>
              <a:ext uri="{FF2B5EF4-FFF2-40B4-BE49-F238E27FC236}">
                <a16:creationId xmlns:a16="http://schemas.microsoft.com/office/drawing/2014/main" id="{355D699A-E240-AF10-8946-C5B26F547F65}"/>
              </a:ext>
            </a:extLst>
          </p:cNvPr>
          <p:cNvSpPr>
            <a:spLocks noGrp="1"/>
          </p:cNvSpPr>
          <p:nvPr>
            <p:ph type="ftr" sz="quarter" idx="14"/>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E62C6158-3D03-6FB7-733C-BE2061DE264A}"/>
              </a:ext>
            </a:extLst>
          </p:cNvPr>
          <p:cNvSpPr>
            <a:spLocks noGrp="1"/>
          </p:cNvSpPr>
          <p:nvPr>
            <p:ph type="sldNum" sz="quarter" idx="15"/>
          </p:nvPr>
        </p:nvSpPr>
        <p:spPr/>
        <p:txBody>
          <a:bodyPr/>
          <a:lstStyle/>
          <a:p>
            <a:fld id="{E917DE0E-AFB1-41FD-BC35-27DB61CA125F}" type="slidenum">
              <a:rPr lang="en-AU" smtClean="0"/>
              <a:pPr/>
              <a:t>32</a:t>
            </a:fld>
            <a:endParaRPr lang="en-AU" dirty="0"/>
          </a:p>
        </p:txBody>
      </p:sp>
    </p:spTree>
    <p:extLst>
      <p:ext uri="{BB962C8B-B14F-4D97-AF65-F5344CB8AC3E}">
        <p14:creationId xmlns:p14="http://schemas.microsoft.com/office/powerpoint/2010/main" val="4128502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A0D3EC-6001-CC74-E935-533C344BC7A2}"/>
              </a:ext>
            </a:extLst>
          </p:cNvPr>
          <p:cNvSpPr>
            <a:spLocks noGrp="1"/>
          </p:cNvSpPr>
          <p:nvPr>
            <p:ph sz="quarter" idx="11"/>
          </p:nvPr>
        </p:nvSpPr>
        <p:spPr/>
        <p:txBody>
          <a:bodyPr/>
          <a:lstStyle/>
          <a:p>
            <a:pPr marL="0" indent="0">
              <a:buNone/>
            </a:pPr>
            <a:r>
              <a:rPr lang="en-US" sz="2000" dirty="0"/>
              <a:t>A person who works in an office where sexual harassment occurs, but to whom harassment activity is not directed, may still report the harassment to the Title IX Coordinators</a:t>
            </a:r>
          </a:p>
          <a:p>
            <a:pPr marL="285750" indent="-285750"/>
            <a:r>
              <a:rPr lang="en-US" sz="2000" dirty="0"/>
              <a:t>Yes	</a:t>
            </a:r>
          </a:p>
          <a:p>
            <a:pPr marL="285750" indent="-285750"/>
            <a:r>
              <a:rPr lang="en-US" sz="2000" dirty="0"/>
              <a:t>No</a:t>
            </a:r>
          </a:p>
          <a:p>
            <a:pPr marL="0" indent="0">
              <a:buNone/>
            </a:pPr>
            <a:endParaRPr lang="en-US" dirty="0"/>
          </a:p>
        </p:txBody>
      </p:sp>
      <p:sp>
        <p:nvSpPr>
          <p:cNvPr id="3" name="Title 2">
            <a:extLst>
              <a:ext uri="{FF2B5EF4-FFF2-40B4-BE49-F238E27FC236}">
                <a16:creationId xmlns:a16="http://schemas.microsoft.com/office/drawing/2014/main" id="{72CD7D82-C80B-20E0-798B-42C6914BA7EF}"/>
              </a:ext>
            </a:extLst>
          </p:cNvPr>
          <p:cNvSpPr>
            <a:spLocks noGrp="1"/>
          </p:cNvSpPr>
          <p:nvPr>
            <p:ph type="title"/>
          </p:nvPr>
        </p:nvSpPr>
        <p:spPr/>
        <p:txBody>
          <a:bodyPr/>
          <a:lstStyle/>
          <a:p>
            <a:r>
              <a:rPr lang="en-US" dirty="0"/>
              <a:t>Question:</a:t>
            </a:r>
          </a:p>
        </p:txBody>
      </p:sp>
      <p:sp>
        <p:nvSpPr>
          <p:cNvPr id="4" name="Slide Number Placeholder 3">
            <a:extLst>
              <a:ext uri="{FF2B5EF4-FFF2-40B4-BE49-F238E27FC236}">
                <a16:creationId xmlns:a16="http://schemas.microsoft.com/office/drawing/2014/main" id="{186B210F-0D19-70A7-26FF-00D39C5CB7B1}"/>
              </a:ext>
            </a:extLst>
          </p:cNvPr>
          <p:cNvSpPr>
            <a:spLocks noGrp="1"/>
          </p:cNvSpPr>
          <p:nvPr>
            <p:ph type="sldNum" sz="quarter" idx="13"/>
          </p:nvPr>
        </p:nvSpPr>
        <p:spPr/>
        <p:txBody>
          <a:bodyPr/>
          <a:lstStyle/>
          <a:p>
            <a:fld id="{E917DE0E-AFB1-41FD-BC35-27DB61CA125F}" type="slidenum">
              <a:rPr lang="en-AU" smtClean="0"/>
              <a:pPr/>
              <a:t>33</a:t>
            </a:fld>
            <a:endParaRPr lang="en-AU" dirty="0"/>
          </a:p>
        </p:txBody>
      </p:sp>
    </p:spTree>
    <p:extLst>
      <p:ext uri="{BB962C8B-B14F-4D97-AF65-F5344CB8AC3E}">
        <p14:creationId xmlns:p14="http://schemas.microsoft.com/office/powerpoint/2010/main" val="102715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5D11-6338-59AC-911B-76FB8BAF23C6}"/>
              </a:ext>
            </a:extLst>
          </p:cNvPr>
          <p:cNvSpPr>
            <a:spLocks noGrp="1"/>
          </p:cNvSpPr>
          <p:nvPr>
            <p:ph type="title"/>
          </p:nvPr>
        </p:nvSpPr>
        <p:spPr>
          <a:xfrm>
            <a:off x="321509" y="1600200"/>
            <a:ext cx="11537524" cy="4170193"/>
          </a:xfrm>
        </p:spPr>
        <p:txBody>
          <a:bodyPr/>
          <a:lstStyle/>
          <a:p>
            <a:br>
              <a:rPr lang="en-US" dirty="0"/>
            </a:br>
            <a:br>
              <a:rPr lang="en-US" dirty="0"/>
            </a:br>
            <a:r>
              <a:rPr lang="en-US" dirty="0"/>
              <a:t>How do we build a positive culture across power dynamics?</a:t>
            </a:r>
            <a:br>
              <a:rPr lang="en-US" dirty="0"/>
            </a:br>
            <a:br>
              <a:rPr lang="en-US" dirty="0"/>
            </a:br>
            <a:r>
              <a:rPr lang="en-US" dirty="0"/>
              <a:t>Think of a time when you were aware of an unanticipated difference in power between you and someone you were with in a professional context? </a:t>
            </a:r>
            <a:br>
              <a:rPr lang="en-US" dirty="0"/>
            </a:br>
            <a:br>
              <a:rPr lang="en-US" dirty="0"/>
            </a:br>
            <a:r>
              <a:rPr lang="en-US" dirty="0"/>
              <a:t>What were the markers that indicated this difference?</a:t>
            </a:r>
            <a:br>
              <a:rPr lang="en-US" dirty="0"/>
            </a:br>
            <a:endParaRPr lang="en-US" dirty="0"/>
          </a:p>
        </p:txBody>
      </p:sp>
      <p:sp>
        <p:nvSpPr>
          <p:cNvPr id="4" name="Slide Number Placeholder 3">
            <a:extLst>
              <a:ext uri="{FF2B5EF4-FFF2-40B4-BE49-F238E27FC236}">
                <a16:creationId xmlns:a16="http://schemas.microsoft.com/office/drawing/2014/main" id="{187ECB44-ACD5-AFFD-23BD-3770EDA85A9D}"/>
              </a:ext>
            </a:extLst>
          </p:cNvPr>
          <p:cNvSpPr>
            <a:spLocks noGrp="1"/>
          </p:cNvSpPr>
          <p:nvPr>
            <p:ph type="sldNum" sz="quarter" idx="12"/>
          </p:nvPr>
        </p:nvSpPr>
        <p:spPr/>
        <p:txBody>
          <a:bodyPr/>
          <a:lstStyle/>
          <a:p>
            <a:fld id="{E917DE0E-AFB1-41FD-BC35-27DB61CA125F}" type="slidenum">
              <a:rPr lang="en-AU" smtClean="0"/>
              <a:pPr/>
              <a:t>34</a:t>
            </a:fld>
            <a:endParaRPr lang="en-AU" dirty="0"/>
          </a:p>
        </p:txBody>
      </p:sp>
      <p:sp>
        <p:nvSpPr>
          <p:cNvPr id="5" name="Text Placeholder 4">
            <a:extLst>
              <a:ext uri="{FF2B5EF4-FFF2-40B4-BE49-F238E27FC236}">
                <a16:creationId xmlns:a16="http://schemas.microsoft.com/office/drawing/2014/main" id="{BBBD0597-9FCA-6EF9-519D-977FB0EA35CD}"/>
              </a:ext>
            </a:extLst>
          </p:cNvPr>
          <p:cNvSpPr>
            <a:spLocks noGrp="1"/>
          </p:cNvSpPr>
          <p:nvPr>
            <p:ph type="body" sz="quarter" idx="13"/>
          </p:nvPr>
        </p:nvSpPr>
        <p:spPr/>
        <p:txBody>
          <a:bodyPr/>
          <a:lstStyle/>
          <a:p>
            <a:endParaRPr lang="en-US" dirty="0"/>
          </a:p>
        </p:txBody>
      </p:sp>
      <p:sp>
        <p:nvSpPr>
          <p:cNvPr id="6" name="Footer Placeholder 5">
            <a:extLst>
              <a:ext uri="{FF2B5EF4-FFF2-40B4-BE49-F238E27FC236}">
                <a16:creationId xmlns:a16="http://schemas.microsoft.com/office/drawing/2014/main" id="{EEE5C541-9028-F17D-345C-FF224AFCB2D2}"/>
              </a:ext>
            </a:extLst>
          </p:cNvPr>
          <p:cNvSpPr>
            <a:spLocks noGrp="1"/>
          </p:cNvSpPr>
          <p:nvPr>
            <p:ph type="ftr" sz="quarter" idx="14"/>
          </p:nvPr>
        </p:nvSpPr>
        <p:spPr/>
        <p:txBody>
          <a:bodyPr/>
          <a:lstStyle/>
          <a:p>
            <a:pPr algn="ctr"/>
            <a:r>
              <a:rPr lang="en-AU" dirty="0"/>
              <a:t>Office of Equal Opportunity, Accessibility and Title IX</a:t>
            </a:r>
          </a:p>
          <a:p>
            <a:pPr algn="ctr"/>
            <a:endParaRPr lang="en-AU" dirty="0"/>
          </a:p>
        </p:txBody>
      </p:sp>
      <p:sp>
        <p:nvSpPr>
          <p:cNvPr id="3" name="TextBox 2">
            <a:extLst>
              <a:ext uri="{FF2B5EF4-FFF2-40B4-BE49-F238E27FC236}">
                <a16:creationId xmlns:a16="http://schemas.microsoft.com/office/drawing/2014/main" id="{72597F85-C9ED-27D1-6A99-B1C056AAE23D}"/>
              </a:ext>
            </a:extLst>
          </p:cNvPr>
          <p:cNvSpPr txBox="1"/>
          <p:nvPr/>
        </p:nvSpPr>
        <p:spPr>
          <a:xfrm>
            <a:off x="1828800" y="892314"/>
            <a:ext cx="8686800" cy="707886"/>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srgbClr val="FFFFFF"/>
                </a:solidFill>
                <a:effectLst/>
                <a:uLnTx/>
                <a:uFillTx/>
                <a:latin typeface="National 2 Medium" charset="0"/>
              </a:rPr>
              <a:t>Food for Thought</a:t>
            </a:r>
            <a:endParaRPr lang="en-US" dirty="0"/>
          </a:p>
        </p:txBody>
      </p:sp>
    </p:spTree>
    <p:extLst>
      <p:ext uri="{BB962C8B-B14F-4D97-AF65-F5344CB8AC3E}">
        <p14:creationId xmlns:p14="http://schemas.microsoft.com/office/powerpoint/2010/main" val="12022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8EAE92-06AA-9AA0-94AD-F6E908E7CC7C}"/>
              </a:ext>
            </a:extLst>
          </p:cNvPr>
          <p:cNvSpPr>
            <a:spLocks noGrp="1"/>
          </p:cNvSpPr>
          <p:nvPr>
            <p:ph sz="quarter" idx="11"/>
          </p:nvPr>
        </p:nvSpPr>
        <p:spPr/>
        <p:txBody>
          <a:bodyPr>
            <a:normAutofit lnSpcReduction="10000"/>
          </a:bodyPr>
          <a:lstStyle/>
          <a:p>
            <a:r>
              <a:rPr lang="en-US" sz="2800" dirty="0"/>
              <a:t>Begins with knowing what is permissible and what is not</a:t>
            </a:r>
          </a:p>
          <a:p>
            <a:r>
              <a:rPr lang="en-US" sz="2800" dirty="0"/>
              <a:t> Seize on moments of action:</a:t>
            </a:r>
          </a:p>
          <a:p>
            <a:pPr lvl="1"/>
            <a:r>
              <a:rPr lang="en-US" sz="2800" dirty="0"/>
              <a:t>Do something yourself</a:t>
            </a:r>
          </a:p>
          <a:p>
            <a:pPr lvl="1"/>
            <a:r>
              <a:rPr lang="en-US" sz="2800" dirty="0"/>
              <a:t>Bring others in</a:t>
            </a:r>
          </a:p>
          <a:p>
            <a:pPr lvl="1"/>
            <a:r>
              <a:rPr lang="en-US" sz="2800" dirty="0"/>
              <a:t>Create a distraction/creative intervention</a:t>
            </a:r>
          </a:p>
          <a:p>
            <a:r>
              <a:rPr lang="en-US" dirty="0"/>
              <a:t>Know that if you don’t intervene, even if it doesn’t directly impact you, the indirect professional impact is real</a:t>
            </a:r>
          </a:p>
        </p:txBody>
      </p:sp>
      <p:sp>
        <p:nvSpPr>
          <p:cNvPr id="4" name="Title 3">
            <a:extLst>
              <a:ext uri="{FF2B5EF4-FFF2-40B4-BE49-F238E27FC236}">
                <a16:creationId xmlns:a16="http://schemas.microsoft.com/office/drawing/2014/main" id="{F01EE7DD-4869-66E2-17EE-E1933362FD82}"/>
              </a:ext>
            </a:extLst>
          </p:cNvPr>
          <p:cNvSpPr>
            <a:spLocks noGrp="1"/>
          </p:cNvSpPr>
          <p:nvPr>
            <p:ph type="title"/>
          </p:nvPr>
        </p:nvSpPr>
        <p:spPr/>
        <p:txBody>
          <a:bodyPr/>
          <a:lstStyle/>
          <a:p>
            <a:pPr algn="ctr"/>
            <a:r>
              <a:rPr lang="en-US" dirty="0"/>
              <a:t>Bystander Intervention</a:t>
            </a:r>
          </a:p>
        </p:txBody>
      </p:sp>
      <p:sp>
        <p:nvSpPr>
          <p:cNvPr id="5" name="Footer Placeholder 4">
            <a:extLst>
              <a:ext uri="{FF2B5EF4-FFF2-40B4-BE49-F238E27FC236}">
                <a16:creationId xmlns:a16="http://schemas.microsoft.com/office/drawing/2014/main" id="{C204961D-FBE5-1610-1A15-BDBEE53C0A03}"/>
              </a:ext>
            </a:extLst>
          </p:cNvPr>
          <p:cNvSpPr>
            <a:spLocks noGrp="1"/>
          </p:cNvSpPr>
          <p:nvPr>
            <p:ph type="ftr" sz="quarter" idx="12"/>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6F2DCB37-66E4-9B5E-F46A-258033DC7D58}"/>
              </a:ext>
            </a:extLst>
          </p:cNvPr>
          <p:cNvSpPr>
            <a:spLocks noGrp="1"/>
          </p:cNvSpPr>
          <p:nvPr>
            <p:ph type="sldNum" sz="quarter" idx="13"/>
          </p:nvPr>
        </p:nvSpPr>
        <p:spPr/>
        <p:txBody>
          <a:bodyPr/>
          <a:lstStyle/>
          <a:p>
            <a:fld id="{E917DE0E-AFB1-41FD-BC35-27DB61CA125F}" type="slidenum">
              <a:rPr lang="en-AU" smtClean="0"/>
              <a:pPr/>
              <a:t>35</a:t>
            </a:fld>
            <a:endParaRPr lang="en-AU" dirty="0"/>
          </a:p>
        </p:txBody>
      </p:sp>
    </p:spTree>
    <p:extLst>
      <p:ext uri="{BB962C8B-B14F-4D97-AF65-F5344CB8AC3E}">
        <p14:creationId xmlns:p14="http://schemas.microsoft.com/office/powerpoint/2010/main" val="15316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010085C-3186-8A71-F7FB-5AF3E2876C62}"/>
              </a:ext>
            </a:extLst>
          </p:cNvPr>
          <p:cNvSpPr>
            <a:spLocks noGrp="1"/>
          </p:cNvSpPr>
          <p:nvPr>
            <p:ph sz="quarter" idx="11"/>
          </p:nvPr>
        </p:nvSpPr>
        <p:spPr/>
        <p:txBody>
          <a:bodyPr>
            <a:normAutofit fontScale="92500" lnSpcReduction="20000"/>
          </a:bodyPr>
          <a:lstStyle/>
          <a:p>
            <a:r>
              <a:rPr lang="en-US" dirty="0"/>
              <a:t>Rating a person’s sexual attractiveness</a:t>
            </a:r>
          </a:p>
          <a:p>
            <a:r>
              <a:rPr lang="en-US" dirty="0"/>
              <a:t>Unwelcome patting, hugging, or touching of a person’s body, hair, or clothing</a:t>
            </a:r>
          </a:p>
          <a:p>
            <a:r>
              <a:rPr lang="en-US" dirty="0"/>
              <a:t>Offensive or suggestive sexual comments</a:t>
            </a:r>
          </a:p>
          <a:p>
            <a:r>
              <a:rPr lang="en-US" dirty="0"/>
              <a:t>Pervasive displays of pictures, calendars, cartoons, or other material with sexually explicit or graphic content</a:t>
            </a:r>
          </a:p>
          <a:p>
            <a:r>
              <a:rPr lang="en-US" dirty="0"/>
              <a:t>Repeatedly asking for a date after the person has implicitly or explicitly expressed disinterest</a:t>
            </a:r>
          </a:p>
          <a:p>
            <a:r>
              <a:rPr lang="en-US" dirty="0"/>
              <a:t>All of the above</a:t>
            </a:r>
          </a:p>
          <a:p>
            <a:endParaRPr lang="en-US" dirty="0"/>
          </a:p>
        </p:txBody>
      </p:sp>
      <p:sp>
        <p:nvSpPr>
          <p:cNvPr id="8" name="Title 7">
            <a:extLst>
              <a:ext uri="{FF2B5EF4-FFF2-40B4-BE49-F238E27FC236}">
                <a16:creationId xmlns:a16="http://schemas.microsoft.com/office/drawing/2014/main" id="{FBDB4D75-0B39-ED68-D398-4119BBF45959}"/>
              </a:ext>
            </a:extLst>
          </p:cNvPr>
          <p:cNvSpPr>
            <a:spLocks noGrp="1"/>
          </p:cNvSpPr>
          <p:nvPr>
            <p:ph type="title"/>
          </p:nvPr>
        </p:nvSpPr>
        <p:spPr/>
        <p:txBody>
          <a:bodyPr>
            <a:normAutofit fontScale="90000"/>
          </a:bodyPr>
          <a:lstStyle/>
          <a:p>
            <a:pPr algn="ctr"/>
            <a:r>
              <a:rPr lang="en-US" dirty="0"/>
              <a:t>Examples of sexual harassment may include, but are not limited to:</a:t>
            </a:r>
            <a:br>
              <a:rPr lang="en-US" dirty="0"/>
            </a:br>
            <a:endParaRPr lang="en-US" dirty="0"/>
          </a:p>
        </p:txBody>
      </p:sp>
      <p:sp>
        <p:nvSpPr>
          <p:cNvPr id="4" name="Footer Placeholder 3">
            <a:extLst>
              <a:ext uri="{FF2B5EF4-FFF2-40B4-BE49-F238E27FC236}">
                <a16:creationId xmlns:a16="http://schemas.microsoft.com/office/drawing/2014/main" id="{0D77891F-6F32-4012-9D65-168D999EF370}"/>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EFA88D81-887C-E799-34E1-CA392155D0E3}"/>
              </a:ext>
            </a:extLst>
          </p:cNvPr>
          <p:cNvSpPr>
            <a:spLocks noGrp="1"/>
          </p:cNvSpPr>
          <p:nvPr>
            <p:ph type="sldNum" sz="quarter" idx="13"/>
          </p:nvPr>
        </p:nvSpPr>
        <p:spPr/>
        <p:txBody>
          <a:bodyPr/>
          <a:lstStyle/>
          <a:p>
            <a:fld id="{E917DE0E-AFB1-41FD-BC35-27DB61CA125F}" type="slidenum">
              <a:rPr lang="en-AU" smtClean="0"/>
              <a:pPr/>
              <a:t>36</a:t>
            </a:fld>
            <a:endParaRPr lang="en-AU" dirty="0"/>
          </a:p>
        </p:txBody>
      </p:sp>
    </p:spTree>
    <p:extLst>
      <p:ext uri="{BB962C8B-B14F-4D97-AF65-F5344CB8AC3E}">
        <p14:creationId xmlns:p14="http://schemas.microsoft.com/office/powerpoint/2010/main" val="32815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4192F-C245-7592-7070-668735FE07BD}"/>
              </a:ext>
            </a:extLst>
          </p:cNvPr>
          <p:cNvSpPr>
            <a:spLocks noGrp="1"/>
          </p:cNvSpPr>
          <p:nvPr>
            <p:ph sz="quarter" idx="11"/>
          </p:nvPr>
        </p:nvSpPr>
        <p:spPr>
          <a:xfrm>
            <a:off x="321508" y="1828802"/>
            <a:ext cx="4341744" cy="4664140"/>
          </a:xfrm>
        </p:spPr>
        <p:txBody>
          <a:bodyPr>
            <a:normAutofit lnSpcReduction="10000"/>
          </a:bodyPr>
          <a:lstStyle/>
          <a:p>
            <a:pPr marL="0" indent="0" algn="ctr">
              <a:buNone/>
            </a:pPr>
            <a:r>
              <a:rPr lang="en-US" sz="1600" b="1" dirty="0"/>
              <a:t>Kristi Clemens</a:t>
            </a:r>
          </a:p>
          <a:p>
            <a:pPr marL="0" indent="0" algn="ctr">
              <a:buNone/>
            </a:pPr>
            <a:r>
              <a:rPr lang="en-US" sz="1600" b="1" dirty="0"/>
              <a:t>Gary Sund </a:t>
            </a:r>
          </a:p>
          <a:p>
            <a:pPr marL="0" indent="0" algn="ctr">
              <a:buNone/>
            </a:pPr>
            <a:r>
              <a:rPr lang="en-US" sz="1600" b="1" dirty="0"/>
              <a:t>John Grandi</a:t>
            </a:r>
          </a:p>
          <a:p>
            <a:pPr marL="0" indent="0" algn="ctr">
              <a:buNone/>
            </a:pPr>
            <a:r>
              <a:rPr lang="en-US" sz="1300" b="1" dirty="0"/>
              <a:t>Office of Equal Opportunity, Accessibility and Title IX</a:t>
            </a:r>
          </a:p>
          <a:p>
            <a:pPr marL="0" indent="0" algn="ctr">
              <a:buNone/>
            </a:pPr>
            <a:r>
              <a:rPr lang="en-US" sz="1600" b="1" dirty="0"/>
              <a:t>Suite 005, Parkhurst Hall</a:t>
            </a:r>
          </a:p>
          <a:p>
            <a:pPr marL="0" indent="0" algn="ctr">
              <a:buNone/>
            </a:pPr>
            <a:r>
              <a:rPr lang="en-US" sz="1600" b="1" dirty="0"/>
              <a:t>14 North Main St</a:t>
            </a:r>
          </a:p>
          <a:p>
            <a:pPr marL="0" indent="0" algn="ctr">
              <a:buNone/>
            </a:pPr>
            <a:r>
              <a:rPr lang="en-US" sz="1600" b="1" dirty="0"/>
              <a:t>Hanover NH 03755</a:t>
            </a:r>
          </a:p>
          <a:p>
            <a:pPr marL="0" indent="0" algn="ctr">
              <a:buNone/>
            </a:pPr>
            <a:endParaRPr lang="en-US" sz="1600" b="1" dirty="0"/>
          </a:p>
          <a:p>
            <a:pPr marL="0" indent="0" algn="ctr">
              <a:buNone/>
            </a:pPr>
            <a:r>
              <a:rPr lang="en-US" sz="1600" b="1" dirty="0"/>
              <a:t>603-646-0922   TitleIX@Dartmouth.edu</a:t>
            </a:r>
          </a:p>
          <a:p>
            <a:pPr marL="0" indent="0" algn="ctr">
              <a:buNone/>
            </a:pPr>
            <a:r>
              <a:rPr lang="en-US" sz="1600" b="1" dirty="0"/>
              <a:t>https://sexual-respect.dartmouth.edu </a:t>
            </a:r>
          </a:p>
          <a:p>
            <a:pPr marL="0" indent="0" algn="ctr">
              <a:buNone/>
            </a:pPr>
            <a:r>
              <a:rPr lang="en-US" sz="1600" b="1" dirty="0"/>
              <a:t>https://eoatix.dartmouth.edu</a:t>
            </a:r>
          </a:p>
          <a:p>
            <a:endParaRPr lang="en-US" dirty="0"/>
          </a:p>
        </p:txBody>
      </p:sp>
      <p:sp>
        <p:nvSpPr>
          <p:cNvPr id="3" name="Title 2">
            <a:extLst>
              <a:ext uri="{FF2B5EF4-FFF2-40B4-BE49-F238E27FC236}">
                <a16:creationId xmlns:a16="http://schemas.microsoft.com/office/drawing/2014/main" id="{F77451D1-578B-A84E-2CE9-C808840D64AE}"/>
              </a:ext>
            </a:extLst>
          </p:cNvPr>
          <p:cNvSpPr>
            <a:spLocks noGrp="1"/>
          </p:cNvSpPr>
          <p:nvPr>
            <p:ph type="title"/>
          </p:nvPr>
        </p:nvSpPr>
        <p:spPr>
          <a:xfrm>
            <a:off x="336425" y="1391441"/>
            <a:ext cx="4341744" cy="437360"/>
          </a:xfrm>
        </p:spPr>
        <p:txBody>
          <a:bodyPr/>
          <a:lstStyle/>
          <a:p>
            <a:pPr algn="ctr"/>
            <a:r>
              <a:rPr lang="en-US" dirty="0"/>
              <a:t>Contact Us</a:t>
            </a:r>
          </a:p>
        </p:txBody>
      </p:sp>
      <p:sp>
        <p:nvSpPr>
          <p:cNvPr id="4" name="Slide Number Placeholder 3">
            <a:extLst>
              <a:ext uri="{FF2B5EF4-FFF2-40B4-BE49-F238E27FC236}">
                <a16:creationId xmlns:a16="http://schemas.microsoft.com/office/drawing/2014/main" id="{8CC80B7E-730F-C086-DAF0-1F3CBC90EF42}"/>
              </a:ext>
            </a:extLst>
          </p:cNvPr>
          <p:cNvSpPr>
            <a:spLocks noGrp="1"/>
          </p:cNvSpPr>
          <p:nvPr>
            <p:ph type="sldNum" sz="quarter" idx="13"/>
          </p:nvPr>
        </p:nvSpPr>
        <p:spPr/>
        <p:txBody>
          <a:bodyPr/>
          <a:lstStyle/>
          <a:p>
            <a:fld id="{E917DE0E-AFB1-41FD-BC35-27DB61CA125F}" type="slidenum">
              <a:rPr lang="en-AU" smtClean="0"/>
              <a:pPr/>
              <a:t>37</a:t>
            </a:fld>
            <a:endParaRPr lang="en-AU" dirty="0"/>
          </a:p>
        </p:txBody>
      </p:sp>
    </p:spTree>
    <p:extLst>
      <p:ext uri="{BB962C8B-B14F-4D97-AF65-F5344CB8AC3E}">
        <p14:creationId xmlns:p14="http://schemas.microsoft.com/office/powerpoint/2010/main" val="11572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3" dur="500"/>
                                        <p:tgtEl>
                                          <p:spTgt spid="2">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6" dur="500"/>
                                        <p:tgtEl>
                                          <p:spTgt spid="2">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9" dur="500"/>
                                        <p:tgtEl>
                                          <p:spTgt spid="2">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2" dur="500"/>
                                        <p:tgtEl>
                                          <p:spTgt spid="2">
                                            <p:txEl>
                                              <p:pRg st="6" end="6"/>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5" dur="500"/>
                                        <p:tgtEl>
                                          <p:spTgt spid="2">
                                            <p:txEl>
                                              <p:pRg st="8" end="8"/>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8" dur="500"/>
                                        <p:tgtEl>
                                          <p:spTgt spid="2">
                                            <p:txEl>
                                              <p:pRg st="9" end="9"/>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dirty="0"/>
              <a:t>Learn about resources and support and how to access them</a:t>
            </a:r>
          </a:p>
          <a:p>
            <a:r>
              <a:rPr lang="en-US" sz="3600"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4</a:t>
            </a:fld>
            <a:endParaRPr lang="en-AU" dirty="0"/>
          </a:p>
        </p:txBody>
      </p:sp>
    </p:spTree>
    <p:extLst>
      <p:ext uri="{BB962C8B-B14F-4D97-AF65-F5344CB8AC3E}">
        <p14:creationId xmlns:p14="http://schemas.microsoft.com/office/powerpoint/2010/main" val="21458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91D2B3-7095-5C16-822C-4E0A30EEB1DF}"/>
              </a:ext>
            </a:extLst>
          </p:cNvPr>
          <p:cNvSpPr>
            <a:spLocks noGrp="1"/>
          </p:cNvSpPr>
          <p:nvPr>
            <p:ph idx="1"/>
          </p:nvPr>
        </p:nvSpPr>
        <p:spPr>
          <a:xfrm>
            <a:off x="321511" y="1219200"/>
            <a:ext cx="11543658" cy="3121132"/>
          </a:xfrm>
        </p:spPr>
        <p:txBody>
          <a:bodyPr/>
          <a:lstStyle/>
          <a:p>
            <a:pPr marL="0" indent="0" algn="ctr">
              <a:buNone/>
            </a:pPr>
            <a:r>
              <a:rPr lang="en-US" sz="4800" b="1" dirty="0"/>
              <a:t>Self-Care</a:t>
            </a:r>
          </a:p>
          <a:p>
            <a:r>
              <a:rPr lang="en-US" sz="2800" dirty="0"/>
              <a:t>Pay attention to how you are feeling</a:t>
            </a:r>
          </a:p>
          <a:p>
            <a:r>
              <a:rPr lang="en-US" sz="2800" dirty="0"/>
              <a:t>Take breaks as needed</a:t>
            </a:r>
          </a:p>
          <a:p>
            <a:r>
              <a:rPr lang="en-US" sz="2800" dirty="0"/>
              <a:t>Ask questions at any time</a:t>
            </a:r>
          </a:p>
        </p:txBody>
      </p:sp>
      <p:sp>
        <p:nvSpPr>
          <p:cNvPr id="9" name="Content Placeholder 8">
            <a:extLst>
              <a:ext uri="{FF2B5EF4-FFF2-40B4-BE49-F238E27FC236}">
                <a16:creationId xmlns:a16="http://schemas.microsoft.com/office/drawing/2014/main" id="{B8486EFB-1D76-DA7F-2D05-D6C80D8F3E6D}"/>
              </a:ext>
            </a:extLst>
          </p:cNvPr>
          <p:cNvSpPr>
            <a:spLocks noGrp="1"/>
          </p:cNvSpPr>
          <p:nvPr>
            <p:ph sz="quarter" idx="13"/>
          </p:nvPr>
        </p:nvSpPr>
        <p:spPr>
          <a:xfrm>
            <a:off x="321402" y="3923440"/>
            <a:ext cx="11543658" cy="2736595"/>
          </a:xfrm>
        </p:spPr>
        <p:txBody>
          <a:bodyPr/>
          <a:lstStyle/>
          <a:p>
            <a:pPr marL="0" indent="0" algn="ctr">
              <a:buNone/>
            </a:pPr>
            <a:r>
              <a:rPr lang="en-US" sz="4800" b="1" dirty="0"/>
              <a:t>Privacy</a:t>
            </a:r>
          </a:p>
          <a:p>
            <a:r>
              <a:rPr lang="en-US" sz="2800" dirty="0"/>
              <a:t>What is said here, stays here</a:t>
            </a:r>
          </a:p>
          <a:p>
            <a:r>
              <a:rPr lang="en-US" sz="2800" dirty="0"/>
              <a:t>What is learned here, leaves here</a:t>
            </a:r>
          </a:p>
          <a:p>
            <a:endParaRPr lang="en-US" dirty="0"/>
          </a:p>
        </p:txBody>
      </p:sp>
      <p:sp>
        <p:nvSpPr>
          <p:cNvPr id="5" name="Footer Placeholder 4">
            <a:extLst>
              <a:ext uri="{FF2B5EF4-FFF2-40B4-BE49-F238E27FC236}">
                <a16:creationId xmlns:a16="http://schemas.microsoft.com/office/drawing/2014/main" id="{3FEEC40F-5D06-BF5B-1AC5-D4BAF39E5A12}"/>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2ED03F3E-9580-D14F-95DE-8DDBC1570EF9}"/>
              </a:ext>
            </a:extLst>
          </p:cNvPr>
          <p:cNvSpPr>
            <a:spLocks noGrp="1"/>
          </p:cNvSpPr>
          <p:nvPr>
            <p:ph type="sldNum" sz="quarter" idx="15"/>
          </p:nvPr>
        </p:nvSpPr>
        <p:spPr/>
        <p:txBody>
          <a:bodyPr/>
          <a:lstStyle/>
          <a:p>
            <a:fld id="{E917DE0E-AFB1-41FD-BC35-27DB61CA125F}" type="slidenum">
              <a:rPr lang="en-AU" smtClean="0"/>
              <a:pPr/>
              <a:t>5</a:t>
            </a:fld>
            <a:endParaRPr lang="en-AU" dirty="0"/>
          </a:p>
        </p:txBody>
      </p:sp>
    </p:spTree>
    <p:extLst>
      <p:ext uri="{BB962C8B-B14F-4D97-AF65-F5344CB8AC3E}">
        <p14:creationId xmlns:p14="http://schemas.microsoft.com/office/powerpoint/2010/main" val="33662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A12C-9CC5-1F3D-F8AC-6E17A800524A}"/>
              </a:ext>
            </a:extLst>
          </p:cNvPr>
          <p:cNvSpPr>
            <a:spLocks noGrp="1"/>
          </p:cNvSpPr>
          <p:nvPr>
            <p:ph type="title"/>
          </p:nvPr>
        </p:nvSpPr>
        <p:spPr>
          <a:xfrm>
            <a:off x="321509" y="1676400"/>
            <a:ext cx="11537524" cy="4093993"/>
          </a:xfrm>
        </p:spPr>
        <p:txBody>
          <a:bodyPr/>
          <a:lstStyle/>
          <a:p>
            <a:br>
              <a:rPr lang="en-US" dirty="0"/>
            </a:br>
            <a:br>
              <a:rPr lang="en-US" dirty="0"/>
            </a:br>
            <a:r>
              <a:rPr lang="en-US" dirty="0"/>
              <a:t>“No person in the United States shall, on the basis of sex, be excluded from participation in, be denied the benefits of, or be subjected to discrimination under any education program or activity receiving federal financial assistance”</a:t>
            </a:r>
            <a:br>
              <a:rPr lang="en-US" dirty="0"/>
            </a:br>
            <a:r>
              <a:rPr lang="en-US" sz="2000" dirty="0"/>
              <a:t>Title IX of the Education Amendments of 1972</a:t>
            </a:r>
            <a:br>
              <a:rPr lang="en-US" dirty="0"/>
            </a:br>
            <a:br>
              <a:rPr lang="en-US" dirty="0"/>
            </a:br>
            <a:r>
              <a:rPr lang="en-US" dirty="0"/>
              <a:t>Title </a:t>
            </a:r>
            <a:r>
              <a:rPr lang="en-US"/>
              <a:t>IX applies </a:t>
            </a:r>
            <a:r>
              <a:rPr lang="en-US" dirty="0"/>
              <a:t>to all members of the Dartmouth Community</a:t>
            </a:r>
            <a:br>
              <a:rPr lang="en-US" dirty="0"/>
            </a:br>
            <a:endParaRPr lang="en-US" dirty="0"/>
          </a:p>
        </p:txBody>
      </p:sp>
      <p:sp>
        <p:nvSpPr>
          <p:cNvPr id="3" name="Text Placeholder 2">
            <a:extLst>
              <a:ext uri="{FF2B5EF4-FFF2-40B4-BE49-F238E27FC236}">
                <a16:creationId xmlns:a16="http://schemas.microsoft.com/office/drawing/2014/main" id="{796E2C35-8360-5C32-C09E-20043E8EEF26}"/>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651198C-487F-D7D8-C2BA-017C5E4BAD65}"/>
              </a:ext>
            </a:extLst>
          </p:cNvPr>
          <p:cNvSpPr>
            <a:spLocks noGrp="1"/>
          </p:cNvSpPr>
          <p:nvPr>
            <p:ph type="sldNum" sz="quarter" idx="12"/>
          </p:nvPr>
        </p:nvSpPr>
        <p:spPr/>
        <p:txBody>
          <a:bodyPr/>
          <a:lstStyle/>
          <a:p>
            <a:fld id="{E917DE0E-AFB1-41FD-BC35-27DB61CA125F}" type="slidenum">
              <a:rPr lang="en-AU" smtClean="0"/>
              <a:pPr/>
              <a:t>6</a:t>
            </a:fld>
            <a:endParaRPr lang="en-AU" dirty="0"/>
          </a:p>
        </p:txBody>
      </p:sp>
      <p:sp>
        <p:nvSpPr>
          <p:cNvPr id="5" name="Text Placeholder 4">
            <a:extLst>
              <a:ext uri="{FF2B5EF4-FFF2-40B4-BE49-F238E27FC236}">
                <a16:creationId xmlns:a16="http://schemas.microsoft.com/office/drawing/2014/main" id="{F69CC35C-4DD0-D094-3A7B-E01B0336729E}"/>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FE13834A-2856-9BCA-05CA-6D1B609E57DA}"/>
              </a:ext>
            </a:extLst>
          </p:cNvPr>
          <p:cNvSpPr>
            <a:spLocks noGrp="1"/>
          </p:cNvSpPr>
          <p:nvPr>
            <p:ph type="ftr" sz="quarter" idx="14"/>
          </p:nvPr>
        </p:nvSpPr>
        <p:spPr/>
        <p:txBody>
          <a:bodyPr/>
          <a:lstStyle/>
          <a:p>
            <a:pPr algn="ctr"/>
            <a:r>
              <a:rPr lang="en-AU" dirty="0"/>
              <a:t>Office of Equal Opportunity, Accessibility and Title IX</a:t>
            </a:r>
          </a:p>
        </p:txBody>
      </p:sp>
      <p:sp>
        <p:nvSpPr>
          <p:cNvPr id="7" name="TextBox 6">
            <a:extLst>
              <a:ext uri="{FF2B5EF4-FFF2-40B4-BE49-F238E27FC236}">
                <a16:creationId xmlns:a16="http://schemas.microsoft.com/office/drawing/2014/main" id="{0FA70092-DE0B-4918-21D5-FF6CE60C269A}"/>
              </a:ext>
            </a:extLst>
          </p:cNvPr>
          <p:cNvSpPr txBox="1"/>
          <p:nvPr/>
        </p:nvSpPr>
        <p:spPr>
          <a:xfrm>
            <a:off x="2383047" y="762000"/>
            <a:ext cx="6760953" cy="923330"/>
          </a:xfrm>
          <a:prstGeom prst="rect">
            <a:avLst/>
          </a:prstGeom>
          <a:noFill/>
        </p:spPr>
        <p:txBody>
          <a:bodyPr wrap="square" rtlCol="0">
            <a:spAutoFit/>
          </a:bodyPr>
          <a:lstStyle/>
          <a:p>
            <a:pPr algn="ctr"/>
            <a:r>
              <a:rPr lang="en-US" sz="5400" b="1" dirty="0">
                <a:solidFill>
                  <a:schemeClr val="bg1"/>
                </a:solidFill>
                <a:latin typeface="National 2" panose="020B0504030502020203" pitchFamily="34" charset="0"/>
              </a:rPr>
              <a:t>What is Title IX?</a:t>
            </a:r>
            <a:endParaRPr lang="en-US" sz="4800" b="1" dirty="0">
              <a:solidFill>
                <a:schemeClr val="bg1"/>
              </a:solidFill>
              <a:latin typeface="National 2" panose="020B0504030502020203" pitchFamily="34" charset="0"/>
            </a:endParaRPr>
          </a:p>
        </p:txBody>
      </p:sp>
    </p:spTree>
    <p:extLst>
      <p:ext uri="{BB962C8B-B14F-4D97-AF65-F5344CB8AC3E}">
        <p14:creationId xmlns:p14="http://schemas.microsoft.com/office/powerpoint/2010/main" val="11662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19717-06BB-088F-AE26-369D630110D1}"/>
              </a:ext>
            </a:extLst>
          </p:cNvPr>
          <p:cNvSpPr>
            <a:spLocks noGrp="1"/>
          </p:cNvSpPr>
          <p:nvPr>
            <p:ph sz="quarter" idx="11"/>
          </p:nvPr>
        </p:nvSpPr>
        <p:spPr/>
        <p:txBody>
          <a:bodyPr>
            <a:normAutofit fontScale="77500" lnSpcReduction="20000"/>
          </a:bodyPr>
          <a:lstStyle/>
          <a:p>
            <a:pPr marL="0" indent="0">
              <a:buNone/>
            </a:pPr>
            <a:r>
              <a:rPr lang="en-US" dirty="0"/>
              <a:t>Dartmouth has a duty to promptly respond to incidents of sexual/gender-based harassment, sexual assault, sex and gender-based discrimination, dating or domestic violence, provision of alcohol and/or drugs for the purposes of prohibited conduct, and stalking.</a:t>
            </a:r>
          </a:p>
          <a:p>
            <a:pPr marL="457200" indent="-457200"/>
            <a:r>
              <a:rPr lang="en-US" dirty="0"/>
              <a:t>Provide Supportive Measures to parties</a:t>
            </a:r>
          </a:p>
          <a:p>
            <a:pPr marL="457200" indent="-457200"/>
            <a:r>
              <a:rPr lang="en-US" dirty="0"/>
              <a:t>Advise on options for resolution</a:t>
            </a:r>
          </a:p>
          <a:p>
            <a:pPr marL="457200" indent="-457200"/>
            <a:r>
              <a:rPr lang="en-US" dirty="0"/>
              <a:t>Establish process to investigate or otherwise address reports of Prohibited Conduct</a:t>
            </a:r>
          </a:p>
          <a:p>
            <a:pPr marL="0" indent="0" algn="ctr">
              <a:buNone/>
            </a:pPr>
            <a:r>
              <a:rPr lang="en-US" dirty="0"/>
              <a:t>Dartmouth is committed to establishing and maintaining a safe learning, living, and working environment where healthy, respectful, and consensual conduct represents the campus cultural norm</a:t>
            </a:r>
          </a:p>
        </p:txBody>
      </p:sp>
      <p:sp>
        <p:nvSpPr>
          <p:cNvPr id="3" name="Title 2">
            <a:extLst>
              <a:ext uri="{FF2B5EF4-FFF2-40B4-BE49-F238E27FC236}">
                <a16:creationId xmlns:a16="http://schemas.microsoft.com/office/drawing/2014/main" id="{96BB6F3E-D585-5994-5A90-33630D91D4FC}"/>
              </a:ext>
            </a:extLst>
          </p:cNvPr>
          <p:cNvSpPr>
            <a:spLocks noGrp="1"/>
          </p:cNvSpPr>
          <p:nvPr>
            <p:ph type="title"/>
          </p:nvPr>
        </p:nvSpPr>
        <p:spPr/>
        <p:txBody>
          <a:bodyPr/>
          <a:lstStyle/>
          <a:p>
            <a:r>
              <a:rPr lang="en-US" dirty="0"/>
              <a:t>What does this mean?</a:t>
            </a:r>
          </a:p>
        </p:txBody>
      </p:sp>
      <p:sp>
        <p:nvSpPr>
          <p:cNvPr id="4" name="Footer Placeholder 3">
            <a:extLst>
              <a:ext uri="{FF2B5EF4-FFF2-40B4-BE49-F238E27FC236}">
                <a16:creationId xmlns:a16="http://schemas.microsoft.com/office/drawing/2014/main" id="{030B32A2-504B-7B02-CBF9-115E13D7A7A1}"/>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4CAF7E7-055F-2F16-0EA8-53FC527B196E}"/>
              </a:ext>
            </a:extLst>
          </p:cNvPr>
          <p:cNvSpPr>
            <a:spLocks noGrp="1"/>
          </p:cNvSpPr>
          <p:nvPr>
            <p:ph type="sldNum" sz="quarter" idx="13"/>
          </p:nvPr>
        </p:nvSpPr>
        <p:spPr/>
        <p:txBody>
          <a:bodyPr/>
          <a:lstStyle/>
          <a:p>
            <a:fld id="{E917DE0E-AFB1-41FD-BC35-27DB61CA125F}" type="slidenum">
              <a:rPr lang="en-AU" smtClean="0"/>
              <a:pPr/>
              <a:t>7</a:t>
            </a:fld>
            <a:endParaRPr lang="en-AU" dirty="0"/>
          </a:p>
        </p:txBody>
      </p:sp>
    </p:spTree>
    <p:extLst>
      <p:ext uri="{BB962C8B-B14F-4D97-AF65-F5344CB8AC3E}">
        <p14:creationId xmlns:p14="http://schemas.microsoft.com/office/powerpoint/2010/main" val="30205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r>
              <a:rPr lang="en-US" dirty="0"/>
              <a:t>Ensure equal access to all educational, employment and other opportunities at Dartmouth regardless of sex or gender</a:t>
            </a:r>
          </a:p>
          <a:p>
            <a:r>
              <a:rPr lang="en-US" dirty="0"/>
              <a:t>Receive reports, oversee response and resolution, and implement supportive measures</a:t>
            </a:r>
          </a:p>
          <a:p>
            <a:r>
              <a:rPr lang="en-US" dirty="0"/>
              <a:t>Advise individuals about the options for resolution available at the College and in the community</a:t>
            </a:r>
          </a:p>
          <a:p>
            <a:r>
              <a:rPr lang="en-US" dirty="0"/>
              <a:t>Oversee and provide education and training </a:t>
            </a: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Title IX Coordinator Role</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8</a:t>
            </a:fld>
            <a:endParaRPr lang="en-AU" dirty="0"/>
          </a:p>
        </p:txBody>
      </p:sp>
    </p:spTree>
    <p:extLst>
      <p:ext uri="{BB962C8B-B14F-4D97-AF65-F5344CB8AC3E}">
        <p14:creationId xmlns:p14="http://schemas.microsoft.com/office/powerpoint/2010/main" val="10672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74D4-A7A4-A09C-06A3-66B017249891}"/>
              </a:ext>
            </a:extLst>
          </p:cNvPr>
          <p:cNvSpPr>
            <a:spLocks noGrp="1"/>
          </p:cNvSpPr>
          <p:nvPr>
            <p:ph type="title"/>
          </p:nvPr>
        </p:nvSpPr>
        <p:spPr/>
        <p:txBody>
          <a:bodyPr/>
          <a:lstStyle/>
          <a:p>
            <a:r>
              <a:rPr lang="en-US" dirty="0"/>
              <a:t>Sexual and Gender-Based Misconduct Policy (SMP)</a:t>
            </a:r>
          </a:p>
        </p:txBody>
      </p:sp>
      <p:sp>
        <p:nvSpPr>
          <p:cNvPr id="3" name="Content Placeholder 2">
            <a:extLst>
              <a:ext uri="{FF2B5EF4-FFF2-40B4-BE49-F238E27FC236}">
                <a16:creationId xmlns:a16="http://schemas.microsoft.com/office/drawing/2014/main" id="{FEFEC405-737C-8DDB-8F05-0012C22EA971}"/>
              </a:ext>
            </a:extLst>
          </p:cNvPr>
          <p:cNvSpPr>
            <a:spLocks noGrp="1"/>
          </p:cNvSpPr>
          <p:nvPr>
            <p:ph idx="1"/>
          </p:nvPr>
        </p:nvSpPr>
        <p:spPr>
          <a:xfrm>
            <a:off x="321511" y="2067433"/>
            <a:ext cx="11543658" cy="2272899"/>
          </a:xfrm>
        </p:spPr>
        <p:txBody>
          <a:bodyPr>
            <a:normAutofit/>
          </a:bodyPr>
          <a:lstStyle/>
          <a:p>
            <a:pPr marL="0" indent="0">
              <a:buNone/>
            </a:pPr>
            <a:r>
              <a:rPr lang="en-US" sz="2000" b="1" dirty="0"/>
              <a:t>Defines Prohibited Conduct</a:t>
            </a:r>
          </a:p>
          <a:p>
            <a:pPr>
              <a:spcBef>
                <a:spcPts val="0"/>
              </a:spcBef>
              <a:spcAft>
                <a:spcPts val="0"/>
              </a:spcAft>
            </a:pPr>
            <a:r>
              <a:rPr lang="en-US" sz="2000" dirty="0"/>
              <a:t>Sexual Harassment, Sexual Assault, Dating Violence, Domestic Violence and Stalking</a:t>
            </a:r>
          </a:p>
          <a:p>
            <a:pPr>
              <a:spcBef>
                <a:spcPts val="0"/>
              </a:spcBef>
              <a:spcAft>
                <a:spcPts val="0"/>
              </a:spcAft>
            </a:pPr>
            <a:r>
              <a:rPr lang="en-US" sz="2000" dirty="0"/>
              <a:t>Sexual and Gender-Based Discrimination</a:t>
            </a:r>
          </a:p>
          <a:p>
            <a:pPr>
              <a:spcBef>
                <a:spcPts val="0"/>
              </a:spcBef>
              <a:spcAft>
                <a:spcPts val="0"/>
              </a:spcAft>
            </a:pPr>
            <a:r>
              <a:rPr lang="en-US" sz="2000" dirty="0"/>
              <a:t>Sexual Exploitation</a:t>
            </a:r>
          </a:p>
          <a:p>
            <a:pPr>
              <a:spcBef>
                <a:spcPts val="0"/>
              </a:spcBef>
              <a:spcAft>
                <a:spcPts val="0"/>
              </a:spcAft>
            </a:pPr>
            <a:r>
              <a:rPr lang="en-US" sz="2000" dirty="0"/>
              <a:t>Retaliation</a:t>
            </a:r>
          </a:p>
          <a:p>
            <a:pPr>
              <a:spcBef>
                <a:spcPts val="0"/>
              </a:spcBef>
              <a:spcAft>
                <a:spcPts val="0"/>
              </a:spcAft>
            </a:pPr>
            <a:r>
              <a:rPr lang="en-US" sz="2000" dirty="0"/>
              <a:t>Exertion of power, supervision, or authority in sexual or intimate relationships</a:t>
            </a:r>
          </a:p>
          <a:p>
            <a:endParaRPr lang="en-US" dirty="0"/>
          </a:p>
        </p:txBody>
      </p:sp>
      <p:sp>
        <p:nvSpPr>
          <p:cNvPr id="4" name="Content Placeholder 3">
            <a:extLst>
              <a:ext uri="{FF2B5EF4-FFF2-40B4-BE49-F238E27FC236}">
                <a16:creationId xmlns:a16="http://schemas.microsoft.com/office/drawing/2014/main" id="{CCF7B080-F6D2-8664-E2B2-BA0BDE1CF8BD}"/>
              </a:ext>
            </a:extLst>
          </p:cNvPr>
          <p:cNvSpPr>
            <a:spLocks noGrp="1"/>
          </p:cNvSpPr>
          <p:nvPr>
            <p:ph sz="quarter" idx="13"/>
          </p:nvPr>
        </p:nvSpPr>
        <p:spPr>
          <a:xfrm>
            <a:off x="338777" y="4495699"/>
            <a:ext cx="11543658" cy="609702"/>
          </a:xfrm>
        </p:spPr>
        <p:txBody>
          <a:bodyPr numCol="2" anchor="t">
            <a:normAutofit fontScale="77500" lnSpcReduction="20000"/>
          </a:bodyPr>
          <a:lstStyle/>
          <a:p>
            <a:pPr marL="0" indent="0">
              <a:buNone/>
            </a:pPr>
            <a:r>
              <a:rPr lang="en-US" sz="4200" b="1" dirty="0"/>
              <a:t>Also includes</a:t>
            </a:r>
          </a:p>
          <a:p>
            <a:pPr marL="0" indent="0">
              <a:spcBef>
                <a:spcPts val="0"/>
              </a:spcBef>
              <a:spcAft>
                <a:spcPts val="0"/>
              </a:spcAft>
              <a:buNone/>
            </a:pPr>
            <a:endParaRPr lang="en-US" dirty="0"/>
          </a:p>
          <a:p>
            <a:endParaRPr lang="en-US" dirty="0"/>
          </a:p>
        </p:txBody>
      </p:sp>
      <p:sp>
        <p:nvSpPr>
          <p:cNvPr id="5" name="Footer Placeholder 4">
            <a:extLst>
              <a:ext uri="{FF2B5EF4-FFF2-40B4-BE49-F238E27FC236}">
                <a16:creationId xmlns:a16="http://schemas.microsoft.com/office/drawing/2014/main" id="{7E6CC01F-CF89-5779-31C4-948201D9F696}"/>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A78D6523-6E8E-89A0-A806-1A6E0FC302CB}"/>
              </a:ext>
            </a:extLst>
          </p:cNvPr>
          <p:cNvSpPr>
            <a:spLocks noGrp="1"/>
          </p:cNvSpPr>
          <p:nvPr>
            <p:ph type="sldNum" sz="quarter" idx="15"/>
          </p:nvPr>
        </p:nvSpPr>
        <p:spPr/>
        <p:txBody>
          <a:bodyPr/>
          <a:lstStyle/>
          <a:p>
            <a:fld id="{E917DE0E-AFB1-41FD-BC35-27DB61CA125F}" type="slidenum">
              <a:rPr lang="en-AU" smtClean="0"/>
              <a:pPr/>
              <a:t>9</a:t>
            </a:fld>
            <a:endParaRPr lang="en-AU" dirty="0"/>
          </a:p>
        </p:txBody>
      </p:sp>
      <p:sp>
        <p:nvSpPr>
          <p:cNvPr id="7" name="TextBox 6">
            <a:extLst>
              <a:ext uri="{FF2B5EF4-FFF2-40B4-BE49-F238E27FC236}">
                <a16:creationId xmlns:a16="http://schemas.microsoft.com/office/drawing/2014/main" id="{2529955D-E44A-FF25-469B-CE61C68B0C15}"/>
              </a:ext>
            </a:extLst>
          </p:cNvPr>
          <p:cNvSpPr txBox="1"/>
          <p:nvPr/>
        </p:nvSpPr>
        <p:spPr>
          <a:xfrm>
            <a:off x="336425" y="6019799"/>
            <a:ext cx="11245975" cy="1037656"/>
          </a:xfrm>
          <a:prstGeom prst="rect">
            <a:avLst/>
          </a:prstGeom>
          <a:noFill/>
        </p:spPr>
        <p:txBody>
          <a:bodyPr wrap="square" rtlCol="0">
            <a:spAutoFit/>
          </a:bodyPr>
          <a:lstStyle/>
          <a:p>
            <a:pPr algn="ctr"/>
            <a:r>
              <a:rPr lang="en-US" sz="2000" dirty="0">
                <a:solidFill>
                  <a:schemeClr val="accent1"/>
                </a:solidFill>
              </a:rPr>
              <a:t>Full Policy and Procedures: </a:t>
            </a:r>
          </a:p>
          <a:p>
            <a:pPr algn="ctr"/>
            <a:r>
              <a:rPr lang="en-US" sz="2000" dirty="0">
                <a:solidFill>
                  <a:schemeClr val="accent1"/>
                </a:solidFill>
              </a:rPr>
              <a:t>policies.dartmouth.edu/policy/</a:t>
            </a:r>
            <a:r>
              <a:rPr lang="en-US" sz="2000" dirty="0" err="1">
                <a:solidFill>
                  <a:schemeClr val="accent1"/>
                </a:solidFill>
              </a:rPr>
              <a:t>dartmouth</a:t>
            </a:r>
            <a:r>
              <a:rPr lang="en-US" sz="2000" dirty="0">
                <a:solidFill>
                  <a:schemeClr val="accent1"/>
                </a:solidFill>
              </a:rPr>
              <a:t>-college-policy-sexual-and-gender-based-misconduct</a:t>
            </a:r>
          </a:p>
          <a:p>
            <a:endParaRPr lang="en-US" dirty="0"/>
          </a:p>
        </p:txBody>
      </p:sp>
      <p:sp>
        <p:nvSpPr>
          <p:cNvPr id="8" name="TextBox 7">
            <a:extLst>
              <a:ext uri="{FF2B5EF4-FFF2-40B4-BE49-F238E27FC236}">
                <a16:creationId xmlns:a16="http://schemas.microsoft.com/office/drawing/2014/main" id="{EE6B5FD4-BF55-57E7-C7F1-D2002D748E5C}"/>
              </a:ext>
            </a:extLst>
          </p:cNvPr>
          <p:cNvSpPr txBox="1"/>
          <p:nvPr/>
        </p:nvSpPr>
        <p:spPr>
          <a:xfrm>
            <a:off x="457200" y="4953000"/>
            <a:ext cx="11245975" cy="1933863"/>
          </a:xfrm>
          <a:prstGeom prst="rect">
            <a:avLst/>
          </a:prstGeom>
          <a:noFill/>
        </p:spPr>
        <p:txBody>
          <a:bodyPr wrap="square" numCol="2" rtlCol="0">
            <a:spAutoFit/>
          </a:bodyPr>
          <a:lstStyle/>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Definition of Consent</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Role of Title IX Coordinators</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Resources</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endParaRPr lang="en-US" sz="2000" dirty="0">
              <a:solidFill>
                <a:srgbClr val="00693E"/>
              </a:solidFill>
              <a:latin typeface="National 2" charset="0"/>
            </a:endParaRP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endParaRPr kumimoji="0" lang="en-US" sz="2000" b="0" i="0" u="none" strike="noStrike" kern="1200" cap="none" spc="0" normalizeH="0" baseline="0" noProof="0" dirty="0">
              <a:ln>
                <a:noFill/>
              </a:ln>
              <a:solidFill>
                <a:srgbClr val="00693E"/>
              </a:solidFill>
              <a:effectLst/>
              <a:uLnTx/>
              <a:uFillTx/>
              <a:latin typeface="National 2" charset="0"/>
            </a:endParaRP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Options for Resolution</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Supportive Measures</a:t>
            </a:r>
          </a:p>
        </p:txBody>
      </p:sp>
    </p:spTree>
    <p:extLst>
      <p:ext uri="{BB962C8B-B14F-4D97-AF65-F5344CB8AC3E}">
        <p14:creationId xmlns:p14="http://schemas.microsoft.com/office/powerpoint/2010/main" val="22818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P spid="8" grpId="0"/>
    </p:bldLst>
  </p:timing>
</p:sld>
</file>

<file path=ppt/theme/theme1.xml><?xml version="1.0" encoding="utf-8"?>
<a:theme xmlns:a="http://schemas.openxmlformats.org/drawingml/2006/main" name="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9BDFE68F-32AD-624C-A23D-A8B43BC3826E}" vid="{B888FB7D-3126-4C4C-9BB5-7BAF71B92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dartmouth_ppt_widescreen_national2_final(1)</Template>
  <TotalTime>587</TotalTime>
  <Words>3012</Words>
  <Application>Microsoft Office PowerPoint</Application>
  <PresentationFormat>Widescreen</PresentationFormat>
  <Paragraphs>309</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National 2</vt:lpstr>
      <vt:lpstr>National 2 Medium</vt:lpstr>
      <vt:lpstr>Wingdings</vt:lpstr>
      <vt:lpstr>Dartmouth</vt:lpstr>
      <vt:lpstr>PowerPoint Presentation</vt:lpstr>
      <vt:lpstr>Title IX &amp; Sexual Respect  at Dartmouth </vt:lpstr>
      <vt:lpstr>Who We Are</vt:lpstr>
      <vt:lpstr>Objectives</vt:lpstr>
      <vt:lpstr>PowerPoint Presentation</vt:lpstr>
      <vt:lpstr>  “No person in the United States shall, on the basis of sex, be excluded from participation in, be denied the benefits of, or be subjected to discrimination under any education program or activity receiving federal financial assistance” Title IX of the Education Amendments of 1972  Title IX applies to all members of the Dartmouth Community </vt:lpstr>
      <vt:lpstr>What does this mean?</vt:lpstr>
      <vt:lpstr>Title IX Coordinator Role</vt:lpstr>
      <vt:lpstr>Sexual and Gender-Based Misconduct Policy (SMP)</vt:lpstr>
      <vt:lpstr>Retaliation Prohibited</vt:lpstr>
      <vt:lpstr>Stats about Sexual Misconduct</vt:lpstr>
      <vt:lpstr>Why might someone choose not to report?</vt:lpstr>
      <vt:lpstr>PowerPoint Presentation</vt:lpstr>
      <vt:lpstr>Key Findings</vt:lpstr>
      <vt:lpstr>Dartmouth Initiatives </vt:lpstr>
      <vt:lpstr>Objectives</vt:lpstr>
      <vt:lpstr>Campus Resources: Reporting Incidents</vt:lpstr>
      <vt:lpstr>Confidential Resources</vt:lpstr>
      <vt:lpstr>Confidential Resources at Dartmouth</vt:lpstr>
      <vt:lpstr>Dartmouth Counseling and Health Services  (Dick’s House) </vt:lpstr>
      <vt:lpstr>College Chaplain</vt:lpstr>
      <vt:lpstr>Dartmouth College Ombudsperson</vt:lpstr>
      <vt:lpstr>WISE Campus Advocate</vt:lpstr>
      <vt:lpstr>Responsible Employees</vt:lpstr>
      <vt:lpstr>How do Responsible Employees Respond? </vt:lpstr>
      <vt:lpstr>Title IX Coordinator Outreach</vt:lpstr>
      <vt:lpstr>What can you expect from the Title IX Coordinators?</vt:lpstr>
      <vt:lpstr>Report to Law Enforcement</vt:lpstr>
      <vt:lpstr>Supportive Measures Available</vt:lpstr>
      <vt:lpstr>Objectives</vt:lpstr>
      <vt:lpstr>Scenario 1</vt:lpstr>
      <vt:lpstr>Scenario 2</vt:lpstr>
      <vt:lpstr>Question:</vt:lpstr>
      <vt:lpstr>  How do we build a positive culture across power dynamics?  Think of a time when you were aware of an unanticipated difference in power between you and someone you were with in a professional context?   What were the markers that indicated this difference? </vt:lpstr>
      <vt:lpstr>Bystander Intervention</vt:lpstr>
      <vt:lpstr>Examples of sexual harassment may include, but are not limited to: </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E. Grandi</dc:creator>
  <cp:keywords/>
  <dc:description/>
  <cp:lastModifiedBy>John E. Grandi</cp:lastModifiedBy>
  <cp:revision>15</cp:revision>
  <cp:lastPrinted>2018-02-22T17:02:12Z</cp:lastPrinted>
  <dcterms:created xsi:type="dcterms:W3CDTF">2023-07-18T15:29:09Z</dcterms:created>
  <dcterms:modified xsi:type="dcterms:W3CDTF">2023-09-12T14:33:53Z</dcterms:modified>
  <cp:category/>
</cp:coreProperties>
</file>