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95" r:id="rId2"/>
    <p:sldId id="296" r:id="rId3"/>
    <p:sldId id="297" r:id="rId4"/>
    <p:sldId id="298" r:id="rId5"/>
    <p:sldId id="300" r:id="rId6"/>
    <p:sldId id="299" r:id="rId7"/>
    <p:sldId id="301" r:id="rId8"/>
    <p:sldId id="302" r:id="rId9"/>
    <p:sldId id="344" r:id="rId10"/>
    <p:sldId id="332" r:id="rId11"/>
    <p:sldId id="333" r:id="rId12"/>
    <p:sldId id="334" r:id="rId13"/>
    <p:sldId id="335" r:id="rId14"/>
    <p:sldId id="336" r:id="rId15"/>
    <p:sldId id="337" r:id="rId16"/>
    <p:sldId id="338" r:id="rId17"/>
    <p:sldId id="339" r:id="rId18"/>
    <p:sldId id="304" r:id="rId19"/>
    <p:sldId id="340" r:id="rId20"/>
    <p:sldId id="341" r:id="rId21"/>
    <p:sldId id="342" r:id="rId22"/>
    <p:sldId id="310" r:id="rId23"/>
    <p:sldId id="309" r:id="rId24"/>
    <p:sldId id="311" r:id="rId25"/>
    <p:sldId id="312" r:id="rId26"/>
    <p:sldId id="313" r:id="rId27"/>
    <p:sldId id="314" r:id="rId28"/>
    <p:sldId id="316" r:id="rId29"/>
    <p:sldId id="317" r:id="rId30"/>
    <p:sldId id="343" r:id="rId31"/>
    <p:sldId id="318" r:id="rId32"/>
    <p:sldId id="319" r:id="rId33"/>
    <p:sldId id="320" r:id="rId34"/>
    <p:sldId id="322" r:id="rId35"/>
    <p:sldId id="321" r:id="rId36"/>
    <p:sldId id="323" r:id="rId37"/>
    <p:sldId id="324" r:id="rId38"/>
    <p:sldId id="328" r:id="rId39"/>
    <p:sldId id="330" r:id="rId40"/>
  </p:sldIdLst>
  <p:sldSz cx="12192000" cy="6858000"/>
  <p:notesSz cx="6858000" cy="9144000"/>
  <p:defaultTextStyle>
    <a:defPPr>
      <a:defRPr lang="en-US"/>
    </a:defPPr>
    <a:lvl1pPr marL="0" algn="l" defTabSz="1088279" rtl="0" eaLnBrk="1" latinLnBrk="0" hangingPunct="1">
      <a:defRPr sz="2143" kern="1200">
        <a:solidFill>
          <a:schemeClr val="tx1"/>
        </a:solidFill>
        <a:latin typeface="+mn-lt"/>
        <a:ea typeface="+mn-ea"/>
        <a:cs typeface="+mn-cs"/>
      </a:defRPr>
    </a:lvl1pPr>
    <a:lvl2pPr marL="544139" algn="l" defTabSz="1088279" rtl="0" eaLnBrk="1" latinLnBrk="0" hangingPunct="1">
      <a:defRPr sz="2143" kern="1200">
        <a:solidFill>
          <a:schemeClr val="tx1"/>
        </a:solidFill>
        <a:latin typeface="+mn-lt"/>
        <a:ea typeface="+mn-ea"/>
        <a:cs typeface="+mn-cs"/>
      </a:defRPr>
    </a:lvl2pPr>
    <a:lvl3pPr marL="1088279" algn="l" defTabSz="1088279" rtl="0" eaLnBrk="1" latinLnBrk="0" hangingPunct="1">
      <a:defRPr sz="2143" kern="1200">
        <a:solidFill>
          <a:schemeClr val="tx1"/>
        </a:solidFill>
        <a:latin typeface="+mn-lt"/>
        <a:ea typeface="+mn-ea"/>
        <a:cs typeface="+mn-cs"/>
      </a:defRPr>
    </a:lvl3pPr>
    <a:lvl4pPr marL="1632418" algn="l" defTabSz="1088279" rtl="0" eaLnBrk="1" latinLnBrk="0" hangingPunct="1">
      <a:defRPr sz="2143" kern="1200">
        <a:solidFill>
          <a:schemeClr val="tx1"/>
        </a:solidFill>
        <a:latin typeface="+mn-lt"/>
        <a:ea typeface="+mn-ea"/>
        <a:cs typeface="+mn-cs"/>
      </a:defRPr>
    </a:lvl4pPr>
    <a:lvl5pPr marL="2176558" algn="l" defTabSz="1088279" rtl="0" eaLnBrk="1" latinLnBrk="0" hangingPunct="1">
      <a:defRPr sz="2143" kern="1200">
        <a:solidFill>
          <a:schemeClr val="tx1"/>
        </a:solidFill>
        <a:latin typeface="+mn-lt"/>
        <a:ea typeface="+mn-ea"/>
        <a:cs typeface="+mn-cs"/>
      </a:defRPr>
    </a:lvl5pPr>
    <a:lvl6pPr marL="2720696" algn="l" defTabSz="1088279" rtl="0" eaLnBrk="1" latinLnBrk="0" hangingPunct="1">
      <a:defRPr sz="2143" kern="1200">
        <a:solidFill>
          <a:schemeClr val="tx1"/>
        </a:solidFill>
        <a:latin typeface="+mn-lt"/>
        <a:ea typeface="+mn-ea"/>
        <a:cs typeface="+mn-cs"/>
      </a:defRPr>
    </a:lvl6pPr>
    <a:lvl7pPr marL="3264836" algn="l" defTabSz="1088279" rtl="0" eaLnBrk="1" latinLnBrk="0" hangingPunct="1">
      <a:defRPr sz="2143" kern="1200">
        <a:solidFill>
          <a:schemeClr val="tx1"/>
        </a:solidFill>
        <a:latin typeface="+mn-lt"/>
        <a:ea typeface="+mn-ea"/>
        <a:cs typeface="+mn-cs"/>
      </a:defRPr>
    </a:lvl7pPr>
    <a:lvl8pPr marL="3808976" algn="l" defTabSz="1088279" rtl="0" eaLnBrk="1" latinLnBrk="0" hangingPunct="1">
      <a:defRPr sz="2143" kern="1200">
        <a:solidFill>
          <a:schemeClr val="tx1"/>
        </a:solidFill>
        <a:latin typeface="+mn-lt"/>
        <a:ea typeface="+mn-ea"/>
        <a:cs typeface="+mn-cs"/>
      </a:defRPr>
    </a:lvl8pPr>
    <a:lvl9pPr marL="4353115" algn="l" defTabSz="1088279" rtl="0" eaLnBrk="1" latinLnBrk="0" hangingPunct="1">
      <a:defRPr sz="2143"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FD9521-3277-448A-985C-B5044710AFC9}">
          <p14:sldIdLst>
            <p14:sldId id="295"/>
            <p14:sldId id="296"/>
            <p14:sldId id="297"/>
            <p14:sldId id="298"/>
            <p14:sldId id="300"/>
            <p14:sldId id="299"/>
            <p14:sldId id="301"/>
            <p14:sldId id="302"/>
            <p14:sldId id="344"/>
            <p14:sldId id="332"/>
            <p14:sldId id="333"/>
            <p14:sldId id="334"/>
            <p14:sldId id="335"/>
            <p14:sldId id="336"/>
            <p14:sldId id="337"/>
            <p14:sldId id="338"/>
            <p14:sldId id="339"/>
            <p14:sldId id="304"/>
            <p14:sldId id="340"/>
            <p14:sldId id="341"/>
            <p14:sldId id="342"/>
            <p14:sldId id="310"/>
            <p14:sldId id="309"/>
            <p14:sldId id="311"/>
            <p14:sldId id="312"/>
            <p14:sldId id="313"/>
            <p14:sldId id="314"/>
            <p14:sldId id="316"/>
            <p14:sldId id="317"/>
            <p14:sldId id="343"/>
            <p14:sldId id="318"/>
            <p14:sldId id="319"/>
            <p14:sldId id="320"/>
            <p14:sldId id="322"/>
            <p14:sldId id="321"/>
            <p14:sldId id="323"/>
            <p14:sldId id="324"/>
            <p14:sldId id="328"/>
            <p14:sldId id="3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D88"/>
    <a:srgbClr val="00693E"/>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76" autoAdjust="0"/>
    <p:restoredTop sz="96241" autoAdjust="0"/>
  </p:normalViewPr>
  <p:slideViewPr>
    <p:cSldViewPr showGuides="1">
      <p:cViewPr varScale="1">
        <p:scale>
          <a:sx n="102" d="100"/>
          <a:sy n="102" d="100"/>
        </p:scale>
        <p:origin x="144" y="732"/>
      </p:cViewPr>
      <p:guideLst>
        <p:guide orient="horz" pos="2160"/>
        <p:guide pos="3840"/>
      </p:guideLst>
    </p:cSldViewPr>
  </p:slideViewPr>
  <p:notesTextViewPr>
    <p:cViewPr>
      <p:scale>
        <a:sx n="1" d="1"/>
        <a:sy n="1" d="1"/>
      </p:scale>
      <p:origin x="0" y="0"/>
    </p:cViewPr>
  </p:notesTextViewPr>
  <p:notesViewPr>
    <p:cSldViewPr showGuides="1">
      <p:cViewPr varScale="1">
        <p:scale>
          <a:sx n="48" d="100"/>
          <a:sy n="48" d="100"/>
        </p:scale>
        <p:origin x="-272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D0A98-9F3F-45FF-AE28-595B9B3CAA5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53AB127-48DF-411B-B995-8FB8ED9A6B0F}">
      <dgm:prSet/>
      <dgm:spPr/>
      <dgm:t>
        <a:bodyPr/>
        <a:lstStyle/>
        <a:p>
          <a:r>
            <a:rPr lang="en-US" b="0" i="0" dirty="0"/>
            <a:t>Confidential Resources</a:t>
          </a:r>
          <a:endParaRPr lang="en-US" dirty="0"/>
        </a:p>
      </dgm:t>
    </dgm:pt>
    <dgm:pt modelId="{F1190AC0-DFDA-405E-ACD0-E9B613B7B7D9}" type="parTrans" cxnId="{8C37E683-1762-482E-94DE-8324AB9F039E}">
      <dgm:prSet/>
      <dgm:spPr/>
      <dgm:t>
        <a:bodyPr/>
        <a:lstStyle/>
        <a:p>
          <a:endParaRPr lang="en-US"/>
        </a:p>
      </dgm:t>
    </dgm:pt>
    <dgm:pt modelId="{D0242D46-B944-415D-B285-6E45B74A620D}" type="sibTrans" cxnId="{8C37E683-1762-482E-94DE-8324AB9F039E}">
      <dgm:prSet/>
      <dgm:spPr/>
      <dgm:t>
        <a:bodyPr/>
        <a:lstStyle/>
        <a:p>
          <a:endParaRPr lang="en-US"/>
        </a:p>
      </dgm:t>
    </dgm:pt>
    <dgm:pt modelId="{D7E668AC-B122-4512-B577-08B457A3AAA1}">
      <dgm:prSet/>
      <dgm:spPr/>
      <dgm:t>
        <a:bodyPr/>
        <a:lstStyle/>
        <a:p>
          <a:r>
            <a:rPr lang="en-US" b="0" i="0"/>
            <a:t>Responsible Employees</a:t>
          </a:r>
          <a:endParaRPr lang="en-US"/>
        </a:p>
      </dgm:t>
    </dgm:pt>
    <dgm:pt modelId="{333DCB5A-1365-418A-87EB-2AE9A25451BA}" type="parTrans" cxnId="{5AB7D5EF-CEC5-4F80-861C-4D892D02EFBE}">
      <dgm:prSet/>
      <dgm:spPr/>
      <dgm:t>
        <a:bodyPr/>
        <a:lstStyle/>
        <a:p>
          <a:endParaRPr lang="en-US"/>
        </a:p>
      </dgm:t>
    </dgm:pt>
    <dgm:pt modelId="{CAEC479E-FFE0-4830-BBC1-B6F76B3CCD17}" type="sibTrans" cxnId="{5AB7D5EF-CEC5-4F80-861C-4D892D02EFBE}">
      <dgm:prSet/>
      <dgm:spPr/>
      <dgm:t>
        <a:bodyPr/>
        <a:lstStyle/>
        <a:p>
          <a:endParaRPr lang="en-US"/>
        </a:p>
      </dgm:t>
    </dgm:pt>
    <dgm:pt modelId="{ACD29A8A-524B-4BD2-A3A6-1F6A2201EB5F}" type="pres">
      <dgm:prSet presAssocID="{508D0A98-9F3F-45FF-AE28-595B9B3CAA51}" presName="linear" presStyleCnt="0">
        <dgm:presLayoutVars>
          <dgm:animLvl val="lvl"/>
          <dgm:resizeHandles val="exact"/>
        </dgm:presLayoutVars>
      </dgm:prSet>
      <dgm:spPr/>
    </dgm:pt>
    <dgm:pt modelId="{F600128C-9227-4EB5-947C-E980F8712D21}" type="pres">
      <dgm:prSet presAssocID="{653AB127-48DF-411B-B995-8FB8ED9A6B0F}" presName="parentText" presStyleLbl="node1" presStyleIdx="0" presStyleCnt="2">
        <dgm:presLayoutVars>
          <dgm:chMax val="0"/>
          <dgm:bulletEnabled val="1"/>
        </dgm:presLayoutVars>
      </dgm:prSet>
      <dgm:spPr/>
    </dgm:pt>
    <dgm:pt modelId="{6CD43AFC-57D2-415C-A95D-B1734C7A859D}" type="pres">
      <dgm:prSet presAssocID="{D0242D46-B944-415D-B285-6E45B74A620D}" presName="spacer" presStyleCnt="0"/>
      <dgm:spPr/>
    </dgm:pt>
    <dgm:pt modelId="{202C1053-8816-4A14-82DE-98D82ED2C9CB}" type="pres">
      <dgm:prSet presAssocID="{D7E668AC-B122-4512-B577-08B457A3AAA1}" presName="parentText" presStyleLbl="node1" presStyleIdx="1" presStyleCnt="2">
        <dgm:presLayoutVars>
          <dgm:chMax val="0"/>
          <dgm:bulletEnabled val="1"/>
        </dgm:presLayoutVars>
      </dgm:prSet>
      <dgm:spPr/>
    </dgm:pt>
  </dgm:ptLst>
  <dgm:cxnLst>
    <dgm:cxn modelId="{FFB5960A-A503-46A4-9820-6A0407602994}" type="presOf" srcId="{D7E668AC-B122-4512-B577-08B457A3AAA1}" destId="{202C1053-8816-4A14-82DE-98D82ED2C9CB}" srcOrd="0" destOrd="0" presId="urn:microsoft.com/office/officeart/2005/8/layout/vList2"/>
    <dgm:cxn modelId="{1C507F44-FFF5-4BC0-8F89-B37343CE8F73}" type="presOf" srcId="{508D0A98-9F3F-45FF-AE28-595B9B3CAA51}" destId="{ACD29A8A-524B-4BD2-A3A6-1F6A2201EB5F}" srcOrd="0" destOrd="0" presId="urn:microsoft.com/office/officeart/2005/8/layout/vList2"/>
    <dgm:cxn modelId="{4C4C6883-757C-430A-B0CA-EDD3179CC993}" type="presOf" srcId="{653AB127-48DF-411B-B995-8FB8ED9A6B0F}" destId="{F600128C-9227-4EB5-947C-E980F8712D21}" srcOrd="0" destOrd="0" presId="urn:microsoft.com/office/officeart/2005/8/layout/vList2"/>
    <dgm:cxn modelId="{8C37E683-1762-482E-94DE-8324AB9F039E}" srcId="{508D0A98-9F3F-45FF-AE28-595B9B3CAA51}" destId="{653AB127-48DF-411B-B995-8FB8ED9A6B0F}" srcOrd="0" destOrd="0" parTransId="{F1190AC0-DFDA-405E-ACD0-E9B613B7B7D9}" sibTransId="{D0242D46-B944-415D-B285-6E45B74A620D}"/>
    <dgm:cxn modelId="{5AB7D5EF-CEC5-4F80-861C-4D892D02EFBE}" srcId="{508D0A98-9F3F-45FF-AE28-595B9B3CAA51}" destId="{D7E668AC-B122-4512-B577-08B457A3AAA1}" srcOrd="1" destOrd="0" parTransId="{333DCB5A-1365-418A-87EB-2AE9A25451BA}" sibTransId="{CAEC479E-FFE0-4830-BBC1-B6F76B3CCD17}"/>
    <dgm:cxn modelId="{AD3B5174-BA72-45FE-9158-CA4078BD88F1}" type="presParOf" srcId="{ACD29A8A-524B-4BD2-A3A6-1F6A2201EB5F}" destId="{F600128C-9227-4EB5-947C-E980F8712D21}" srcOrd="0" destOrd="0" presId="urn:microsoft.com/office/officeart/2005/8/layout/vList2"/>
    <dgm:cxn modelId="{2CF99C45-F012-41B5-86C6-5DAB5077E7DC}" type="presParOf" srcId="{ACD29A8A-524B-4BD2-A3A6-1F6A2201EB5F}" destId="{6CD43AFC-57D2-415C-A95D-B1734C7A859D}" srcOrd="1" destOrd="0" presId="urn:microsoft.com/office/officeart/2005/8/layout/vList2"/>
    <dgm:cxn modelId="{F9345611-7ADE-41BE-B5F9-8F41F8C3C53F}" type="presParOf" srcId="{ACD29A8A-524B-4BD2-A3A6-1F6A2201EB5F}" destId="{202C1053-8816-4A14-82DE-98D82ED2C9C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39FF8-59D6-4BDA-9CF2-E37CB2531E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607D1A-4C19-4F1D-8333-0B233A719EA7}">
      <dgm:prSet/>
      <dgm:spPr/>
      <dgm:t>
        <a:bodyPr/>
        <a:lstStyle/>
        <a:p>
          <a:r>
            <a:rPr lang="en-US" b="0" i="0"/>
            <a:t>Dick’s House Health Services - all staff are confidential</a:t>
          </a:r>
          <a:endParaRPr lang="en-US"/>
        </a:p>
      </dgm:t>
    </dgm:pt>
    <dgm:pt modelId="{95A3C829-8FC1-40D4-AF07-E1A08418F47E}" type="parTrans" cxnId="{A51E496E-0153-4AE7-9171-43B1D65CAAAB}">
      <dgm:prSet/>
      <dgm:spPr/>
      <dgm:t>
        <a:bodyPr/>
        <a:lstStyle/>
        <a:p>
          <a:endParaRPr lang="en-US"/>
        </a:p>
      </dgm:t>
    </dgm:pt>
    <dgm:pt modelId="{45988340-1B1F-478A-8A28-1C5B0A649B7A}" type="sibTrans" cxnId="{A51E496E-0153-4AE7-9171-43B1D65CAAAB}">
      <dgm:prSet/>
      <dgm:spPr/>
      <dgm:t>
        <a:bodyPr/>
        <a:lstStyle/>
        <a:p>
          <a:endParaRPr lang="en-US"/>
        </a:p>
      </dgm:t>
    </dgm:pt>
    <dgm:pt modelId="{87D9696D-9BD5-4662-A534-B73E353952C8}">
      <dgm:prSet/>
      <dgm:spPr/>
      <dgm:t>
        <a:bodyPr/>
        <a:lstStyle/>
        <a:p>
          <a:r>
            <a:rPr lang="en-US" b="0" i="0"/>
            <a:t>Counseling</a:t>
          </a:r>
          <a:endParaRPr lang="en-US"/>
        </a:p>
      </dgm:t>
    </dgm:pt>
    <dgm:pt modelId="{A7FE1115-1565-4161-9954-E7C2C47BFC11}" type="parTrans" cxnId="{1A252DCA-BDF3-465D-A994-B22F044CE9B0}">
      <dgm:prSet/>
      <dgm:spPr/>
      <dgm:t>
        <a:bodyPr/>
        <a:lstStyle/>
        <a:p>
          <a:endParaRPr lang="en-US"/>
        </a:p>
      </dgm:t>
    </dgm:pt>
    <dgm:pt modelId="{C40F0E48-035C-4A87-8070-D1EB1E0E7FEE}" type="sibTrans" cxnId="{1A252DCA-BDF3-465D-A994-B22F044CE9B0}">
      <dgm:prSet/>
      <dgm:spPr/>
      <dgm:t>
        <a:bodyPr/>
        <a:lstStyle/>
        <a:p>
          <a:endParaRPr lang="en-US"/>
        </a:p>
      </dgm:t>
    </dgm:pt>
    <dgm:pt modelId="{DCD9B561-00B6-46E0-885E-57FDB13568AC}">
      <dgm:prSet/>
      <dgm:spPr/>
      <dgm:t>
        <a:bodyPr/>
        <a:lstStyle/>
        <a:p>
          <a:r>
            <a:rPr lang="en-US" b="0" i="0"/>
            <a:t>Inpatient Department</a:t>
          </a:r>
          <a:endParaRPr lang="en-US"/>
        </a:p>
      </dgm:t>
    </dgm:pt>
    <dgm:pt modelId="{C43AD0D9-20B2-444F-B1E8-B0400F37AA33}" type="parTrans" cxnId="{8689AC5D-F400-4A2C-924B-FB14BA0C82E6}">
      <dgm:prSet/>
      <dgm:spPr/>
      <dgm:t>
        <a:bodyPr/>
        <a:lstStyle/>
        <a:p>
          <a:endParaRPr lang="en-US"/>
        </a:p>
      </dgm:t>
    </dgm:pt>
    <dgm:pt modelId="{E0A0E082-52D7-4DF4-BFEC-E639D687A65F}" type="sibTrans" cxnId="{8689AC5D-F400-4A2C-924B-FB14BA0C82E6}">
      <dgm:prSet/>
      <dgm:spPr/>
      <dgm:t>
        <a:bodyPr/>
        <a:lstStyle/>
        <a:p>
          <a:endParaRPr lang="en-US"/>
        </a:p>
      </dgm:t>
    </dgm:pt>
    <dgm:pt modelId="{04D8A10A-53C3-4479-96F9-19FCE421F048}">
      <dgm:prSet/>
      <dgm:spPr/>
      <dgm:t>
        <a:bodyPr/>
        <a:lstStyle/>
        <a:p>
          <a:r>
            <a:rPr lang="en-US" b="0" i="0" dirty="0"/>
            <a:t>Primary Care</a:t>
          </a:r>
          <a:endParaRPr lang="en-US" dirty="0"/>
        </a:p>
      </dgm:t>
    </dgm:pt>
    <dgm:pt modelId="{6A1861CB-3DFB-40A3-B5C3-AF1DA12D4B95}" type="parTrans" cxnId="{FB0C28BA-692F-4DF1-A6FD-2FDEB1697856}">
      <dgm:prSet/>
      <dgm:spPr/>
      <dgm:t>
        <a:bodyPr/>
        <a:lstStyle/>
        <a:p>
          <a:endParaRPr lang="en-US"/>
        </a:p>
      </dgm:t>
    </dgm:pt>
    <dgm:pt modelId="{C0891DC5-F03D-4C03-8946-C83D0D98281A}" type="sibTrans" cxnId="{FB0C28BA-692F-4DF1-A6FD-2FDEB1697856}">
      <dgm:prSet/>
      <dgm:spPr/>
      <dgm:t>
        <a:bodyPr/>
        <a:lstStyle/>
        <a:p>
          <a:endParaRPr lang="en-US"/>
        </a:p>
      </dgm:t>
    </dgm:pt>
    <dgm:pt modelId="{BC7D563B-0C53-48B4-9828-A2DF567CD3A8}">
      <dgm:prSet/>
      <dgm:spPr/>
      <dgm:t>
        <a:bodyPr/>
        <a:lstStyle/>
        <a:p>
          <a:r>
            <a:rPr lang="en-US" b="0" i="0" dirty="0"/>
            <a:t>Tucker Center</a:t>
          </a:r>
          <a:endParaRPr lang="en-US" dirty="0"/>
        </a:p>
      </dgm:t>
    </dgm:pt>
    <dgm:pt modelId="{F988C5DC-81C4-4C48-96E6-951ECFCC6D35}" type="parTrans" cxnId="{E5F86225-2A29-4725-87FC-49F7CC1DF3EC}">
      <dgm:prSet/>
      <dgm:spPr/>
      <dgm:t>
        <a:bodyPr/>
        <a:lstStyle/>
        <a:p>
          <a:endParaRPr lang="en-US"/>
        </a:p>
      </dgm:t>
    </dgm:pt>
    <dgm:pt modelId="{D2910791-92CC-4E6E-81CA-1B6226D4CC67}" type="sibTrans" cxnId="{E5F86225-2A29-4725-87FC-49F7CC1DF3EC}">
      <dgm:prSet/>
      <dgm:spPr/>
      <dgm:t>
        <a:bodyPr/>
        <a:lstStyle/>
        <a:p>
          <a:endParaRPr lang="en-US"/>
        </a:p>
      </dgm:t>
    </dgm:pt>
    <dgm:pt modelId="{D65BFCF1-9CCC-436C-9C70-2314ED3B03C5}">
      <dgm:prSet/>
      <dgm:spPr/>
      <dgm:t>
        <a:bodyPr/>
        <a:lstStyle/>
        <a:p>
          <a:r>
            <a:rPr lang="en-US" b="0" i="0" dirty="0"/>
            <a:t>College Chaplain</a:t>
          </a:r>
          <a:endParaRPr lang="en-US" dirty="0"/>
        </a:p>
      </dgm:t>
    </dgm:pt>
    <dgm:pt modelId="{51A189C3-6941-4C06-B772-9A2980C24AF1}" type="parTrans" cxnId="{8703BF91-A641-467E-BD27-F3D64B870DE2}">
      <dgm:prSet/>
      <dgm:spPr/>
      <dgm:t>
        <a:bodyPr/>
        <a:lstStyle/>
        <a:p>
          <a:endParaRPr lang="en-US"/>
        </a:p>
      </dgm:t>
    </dgm:pt>
    <dgm:pt modelId="{5CE08CBF-9DC3-418E-858E-860F59059689}" type="sibTrans" cxnId="{8703BF91-A641-467E-BD27-F3D64B870DE2}">
      <dgm:prSet/>
      <dgm:spPr/>
      <dgm:t>
        <a:bodyPr/>
        <a:lstStyle/>
        <a:p>
          <a:endParaRPr lang="en-US"/>
        </a:p>
      </dgm:t>
    </dgm:pt>
    <dgm:pt modelId="{1CB26F38-1421-4D68-9AE2-69DCA9D245CF}">
      <dgm:prSet/>
      <dgm:spPr/>
      <dgm:t>
        <a:bodyPr/>
        <a:lstStyle/>
        <a:p>
          <a:r>
            <a:rPr lang="en-US" b="0" i="0" dirty="0"/>
            <a:t>Ordained Clergy who are as member of the United Campus Ministers (UCM)</a:t>
          </a:r>
          <a:endParaRPr lang="en-US" dirty="0"/>
        </a:p>
      </dgm:t>
    </dgm:pt>
    <dgm:pt modelId="{2DFBFB0E-86FC-4C2C-A966-CD37D557C358}" type="parTrans" cxnId="{3A5C73FC-52A4-46F4-876C-C4E5EF984FA4}">
      <dgm:prSet/>
      <dgm:spPr/>
      <dgm:t>
        <a:bodyPr/>
        <a:lstStyle/>
        <a:p>
          <a:endParaRPr lang="en-US"/>
        </a:p>
      </dgm:t>
    </dgm:pt>
    <dgm:pt modelId="{A94F8082-346B-4E6F-8FE8-4B2B62723061}" type="sibTrans" cxnId="{3A5C73FC-52A4-46F4-876C-C4E5EF984FA4}">
      <dgm:prSet/>
      <dgm:spPr/>
      <dgm:t>
        <a:bodyPr/>
        <a:lstStyle/>
        <a:p>
          <a:endParaRPr lang="en-US"/>
        </a:p>
      </dgm:t>
    </dgm:pt>
    <dgm:pt modelId="{5422B423-4181-45EE-9817-3623BD280CAB}">
      <dgm:prSet/>
      <dgm:spPr/>
      <dgm:t>
        <a:bodyPr/>
        <a:lstStyle/>
        <a:p>
          <a:r>
            <a:rPr lang="en-US" b="0" i="0"/>
            <a:t>WISE </a:t>
          </a:r>
          <a:endParaRPr lang="en-US"/>
        </a:p>
      </dgm:t>
    </dgm:pt>
    <dgm:pt modelId="{CCFFEF89-7B71-4D3F-8777-A08C545DFFC3}" type="parTrans" cxnId="{A3AB80D7-4596-420D-9EB3-A087C97C0B48}">
      <dgm:prSet/>
      <dgm:spPr/>
      <dgm:t>
        <a:bodyPr/>
        <a:lstStyle/>
        <a:p>
          <a:endParaRPr lang="en-US"/>
        </a:p>
      </dgm:t>
    </dgm:pt>
    <dgm:pt modelId="{45EBF207-361F-455C-A785-952DB42590DA}" type="sibTrans" cxnId="{A3AB80D7-4596-420D-9EB3-A087C97C0B48}">
      <dgm:prSet/>
      <dgm:spPr/>
      <dgm:t>
        <a:bodyPr/>
        <a:lstStyle/>
        <a:p>
          <a:endParaRPr lang="en-US"/>
        </a:p>
      </dgm:t>
    </dgm:pt>
    <dgm:pt modelId="{07E4BC3A-3412-42CC-9D20-DAA2308BC083}">
      <dgm:prSet/>
      <dgm:spPr/>
      <dgm:t>
        <a:bodyPr/>
        <a:lstStyle/>
        <a:p>
          <a:r>
            <a:rPr lang="en-US" b="0" i="0" dirty="0"/>
            <a:t>Local advocacy group with a designated Campus Advocate</a:t>
          </a:r>
          <a:endParaRPr lang="en-US" dirty="0"/>
        </a:p>
      </dgm:t>
    </dgm:pt>
    <dgm:pt modelId="{3CD69204-7918-433D-9D14-86B7F615BCCC}" type="parTrans" cxnId="{B3533616-5C15-4E80-A65C-E1457ABF8456}">
      <dgm:prSet/>
      <dgm:spPr/>
      <dgm:t>
        <a:bodyPr/>
        <a:lstStyle/>
        <a:p>
          <a:endParaRPr lang="en-US"/>
        </a:p>
      </dgm:t>
    </dgm:pt>
    <dgm:pt modelId="{2F25DEAA-3CB7-48E7-A576-C19B98543F83}" type="sibTrans" cxnId="{B3533616-5C15-4E80-A65C-E1457ABF8456}">
      <dgm:prSet/>
      <dgm:spPr/>
      <dgm:t>
        <a:bodyPr/>
        <a:lstStyle/>
        <a:p>
          <a:endParaRPr lang="en-US"/>
        </a:p>
      </dgm:t>
    </dgm:pt>
    <dgm:pt modelId="{076314FD-350A-446A-9BA4-4FECD8EDDC6E}">
      <dgm:prSet/>
      <dgm:spPr/>
      <dgm:t>
        <a:bodyPr/>
        <a:lstStyle/>
        <a:p>
          <a:pPr>
            <a:buNone/>
          </a:pPr>
          <a:r>
            <a:rPr lang="en-US" b="0" i="0" dirty="0"/>
            <a:t>		All other staff at the Tucker Center are responsible employees</a:t>
          </a:r>
          <a:endParaRPr lang="en-US" dirty="0"/>
        </a:p>
      </dgm:t>
    </dgm:pt>
    <dgm:pt modelId="{FEF2A789-1449-4B3A-BD94-3C43BB2E8941}" type="parTrans" cxnId="{260A1938-A213-4749-84E9-02567A777D6F}">
      <dgm:prSet/>
      <dgm:spPr/>
      <dgm:t>
        <a:bodyPr/>
        <a:lstStyle/>
        <a:p>
          <a:endParaRPr lang="en-US"/>
        </a:p>
      </dgm:t>
    </dgm:pt>
    <dgm:pt modelId="{03978B88-7E96-426C-8AD7-D84898D91024}" type="sibTrans" cxnId="{260A1938-A213-4749-84E9-02567A777D6F}">
      <dgm:prSet/>
      <dgm:spPr/>
      <dgm:t>
        <a:bodyPr/>
        <a:lstStyle/>
        <a:p>
          <a:endParaRPr lang="en-US"/>
        </a:p>
      </dgm:t>
    </dgm:pt>
    <dgm:pt modelId="{D077D380-5FF8-4FFB-BE18-162CACC2BE17}">
      <dgm:prSet/>
      <dgm:spPr/>
      <dgm:t>
        <a:bodyPr/>
        <a:lstStyle/>
        <a:p>
          <a:r>
            <a:rPr lang="en-US" b="0" i="0" dirty="0"/>
            <a:t>Athletic Trainers</a:t>
          </a:r>
          <a:endParaRPr lang="en-US" dirty="0"/>
        </a:p>
      </dgm:t>
    </dgm:pt>
    <dgm:pt modelId="{291E08F2-DC20-43C9-8B03-E6E433A269FA}" type="parTrans" cxnId="{06EB4522-7463-4D7A-B8E9-0968F0D0AA75}">
      <dgm:prSet/>
      <dgm:spPr/>
      <dgm:t>
        <a:bodyPr/>
        <a:lstStyle/>
        <a:p>
          <a:endParaRPr lang="en-US"/>
        </a:p>
      </dgm:t>
    </dgm:pt>
    <dgm:pt modelId="{69F22A28-C4BC-4FC8-BD36-53EFD6A0B9A4}" type="sibTrans" cxnId="{06EB4522-7463-4D7A-B8E9-0968F0D0AA75}">
      <dgm:prSet/>
      <dgm:spPr/>
      <dgm:t>
        <a:bodyPr/>
        <a:lstStyle/>
        <a:p>
          <a:endParaRPr lang="en-US"/>
        </a:p>
      </dgm:t>
    </dgm:pt>
    <dgm:pt modelId="{C7FA41A3-73D4-4042-BACD-7A194CA1024E}" type="pres">
      <dgm:prSet presAssocID="{9DA39FF8-59D6-4BDA-9CF2-E37CB2531E30}" presName="linear" presStyleCnt="0">
        <dgm:presLayoutVars>
          <dgm:animLvl val="lvl"/>
          <dgm:resizeHandles val="exact"/>
        </dgm:presLayoutVars>
      </dgm:prSet>
      <dgm:spPr/>
    </dgm:pt>
    <dgm:pt modelId="{D149271A-1C3A-421D-B889-FBD88562A7B7}" type="pres">
      <dgm:prSet presAssocID="{DB607D1A-4C19-4F1D-8333-0B233A719EA7}" presName="parentText" presStyleLbl="node1" presStyleIdx="0" presStyleCnt="3">
        <dgm:presLayoutVars>
          <dgm:chMax val="0"/>
          <dgm:bulletEnabled val="1"/>
        </dgm:presLayoutVars>
      </dgm:prSet>
      <dgm:spPr/>
    </dgm:pt>
    <dgm:pt modelId="{FD3C5B5C-7693-4E19-97E3-1CF0AFB118FD}" type="pres">
      <dgm:prSet presAssocID="{DB607D1A-4C19-4F1D-8333-0B233A719EA7}" presName="childText" presStyleLbl="revTx" presStyleIdx="0" presStyleCnt="3">
        <dgm:presLayoutVars>
          <dgm:bulletEnabled val="1"/>
        </dgm:presLayoutVars>
      </dgm:prSet>
      <dgm:spPr/>
    </dgm:pt>
    <dgm:pt modelId="{E090E14C-203B-49D0-8F17-FD1A0A3A6029}" type="pres">
      <dgm:prSet presAssocID="{BC7D563B-0C53-48B4-9828-A2DF567CD3A8}" presName="parentText" presStyleLbl="node1" presStyleIdx="1" presStyleCnt="3">
        <dgm:presLayoutVars>
          <dgm:chMax val="0"/>
          <dgm:bulletEnabled val="1"/>
        </dgm:presLayoutVars>
      </dgm:prSet>
      <dgm:spPr/>
    </dgm:pt>
    <dgm:pt modelId="{9992D593-C7C4-4005-BB0F-18E8179551BB}" type="pres">
      <dgm:prSet presAssocID="{BC7D563B-0C53-48B4-9828-A2DF567CD3A8}" presName="childText" presStyleLbl="revTx" presStyleIdx="1" presStyleCnt="3">
        <dgm:presLayoutVars>
          <dgm:bulletEnabled val="1"/>
        </dgm:presLayoutVars>
      </dgm:prSet>
      <dgm:spPr/>
    </dgm:pt>
    <dgm:pt modelId="{D5708E1D-69C8-4BBE-AA44-D65B947FE173}" type="pres">
      <dgm:prSet presAssocID="{5422B423-4181-45EE-9817-3623BD280CAB}" presName="parentText" presStyleLbl="node1" presStyleIdx="2" presStyleCnt="3">
        <dgm:presLayoutVars>
          <dgm:chMax val="0"/>
          <dgm:bulletEnabled val="1"/>
        </dgm:presLayoutVars>
      </dgm:prSet>
      <dgm:spPr/>
    </dgm:pt>
    <dgm:pt modelId="{33E9F493-4527-47A8-825B-6D21C60735E4}" type="pres">
      <dgm:prSet presAssocID="{5422B423-4181-45EE-9817-3623BD280CAB}" presName="childText" presStyleLbl="revTx" presStyleIdx="2" presStyleCnt="3">
        <dgm:presLayoutVars>
          <dgm:bulletEnabled val="1"/>
        </dgm:presLayoutVars>
      </dgm:prSet>
      <dgm:spPr/>
    </dgm:pt>
  </dgm:ptLst>
  <dgm:cxnLst>
    <dgm:cxn modelId="{83DEBF02-B844-41AE-BEB9-D6FFCFD0A1D1}" type="presOf" srcId="{076314FD-350A-446A-9BA4-4FECD8EDDC6E}" destId="{9992D593-C7C4-4005-BB0F-18E8179551BB}" srcOrd="0" destOrd="2" presId="urn:microsoft.com/office/officeart/2005/8/layout/vList2"/>
    <dgm:cxn modelId="{84336303-A7D2-49DB-BA1C-E806A14F90F1}" type="presOf" srcId="{5422B423-4181-45EE-9817-3623BD280CAB}" destId="{D5708E1D-69C8-4BBE-AA44-D65B947FE173}" srcOrd="0" destOrd="0" presId="urn:microsoft.com/office/officeart/2005/8/layout/vList2"/>
    <dgm:cxn modelId="{B3533616-5C15-4E80-A65C-E1457ABF8456}" srcId="{5422B423-4181-45EE-9817-3623BD280CAB}" destId="{07E4BC3A-3412-42CC-9D20-DAA2308BC083}" srcOrd="0" destOrd="0" parTransId="{3CD69204-7918-433D-9D14-86B7F615BCCC}" sibTransId="{2F25DEAA-3CB7-48E7-A576-C19B98543F83}"/>
    <dgm:cxn modelId="{C50D1A1A-52DD-41CF-A45E-B142F4C27301}" type="presOf" srcId="{D077D380-5FF8-4FFB-BE18-162CACC2BE17}" destId="{FD3C5B5C-7693-4E19-97E3-1CF0AFB118FD}" srcOrd="0" destOrd="3" presId="urn:microsoft.com/office/officeart/2005/8/layout/vList2"/>
    <dgm:cxn modelId="{06EB4522-7463-4D7A-B8E9-0968F0D0AA75}" srcId="{DB607D1A-4C19-4F1D-8333-0B233A719EA7}" destId="{D077D380-5FF8-4FFB-BE18-162CACC2BE17}" srcOrd="3" destOrd="0" parTransId="{291E08F2-DC20-43C9-8B03-E6E433A269FA}" sibTransId="{69F22A28-C4BC-4FC8-BD36-53EFD6A0B9A4}"/>
    <dgm:cxn modelId="{F13C9322-E78D-4A79-AE60-16E4D642B5D5}" type="presOf" srcId="{BC7D563B-0C53-48B4-9828-A2DF567CD3A8}" destId="{E090E14C-203B-49D0-8F17-FD1A0A3A6029}" srcOrd="0" destOrd="0" presId="urn:microsoft.com/office/officeart/2005/8/layout/vList2"/>
    <dgm:cxn modelId="{E5F86225-2A29-4725-87FC-49F7CC1DF3EC}" srcId="{9DA39FF8-59D6-4BDA-9CF2-E37CB2531E30}" destId="{BC7D563B-0C53-48B4-9828-A2DF567CD3A8}" srcOrd="1" destOrd="0" parTransId="{F988C5DC-81C4-4C48-96E6-951ECFCC6D35}" sibTransId="{D2910791-92CC-4E6E-81CA-1B6226D4CC67}"/>
    <dgm:cxn modelId="{260A1938-A213-4749-84E9-02567A777D6F}" srcId="{1CB26F38-1421-4D68-9AE2-69DCA9D245CF}" destId="{076314FD-350A-446A-9BA4-4FECD8EDDC6E}" srcOrd="0" destOrd="0" parTransId="{FEF2A789-1449-4B3A-BD94-3C43BB2E8941}" sibTransId="{03978B88-7E96-426C-8AD7-D84898D91024}"/>
    <dgm:cxn modelId="{8689AC5D-F400-4A2C-924B-FB14BA0C82E6}" srcId="{DB607D1A-4C19-4F1D-8333-0B233A719EA7}" destId="{DCD9B561-00B6-46E0-885E-57FDB13568AC}" srcOrd="1" destOrd="0" parTransId="{C43AD0D9-20B2-444F-B1E8-B0400F37AA33}" sibTransId="{E0A0E082-52D7-4DF4-BFEC-E639D687A65F}"/>
    <dgm:cxn modelId="{8B89CD6C-9FD0-46E0-932F-EE46AC22272D}" type="presOf" srcId="{D65BFCF1-9CCC-436C-9C70-2314ED3B03C5}" destId="{9992D593-C7C4-4005-BB0F-18E8179551BB}" srcOrd="0" destOrd="0" presId="urn:microsoft.com/office/officeart/2005/8/layout/vList2"/>
    <dgm:cxn modelId="{A51E496E-0153-4AE7-9171-43B1D65CAAAB}" srcId="{9DA39FF8-59D6-4BDA-9CF2-E37CB2531E30}" destId="{DB607D1A-4C19-4F1D-8333-0B233A719EA7}" srcOrd="0" destOrd="0" parTransId="{95A3C829-8FC1-40D4-AF07-E1A08418F47E}" sibTransId="{45988340-1B1F-478A-8A28-1C5B0A649B7A}"/>
    <dgm:cxn modelId="{6EE72C76-9BDE-431B-81B4-70A02150FBA1}" type="presOf" srcId="{1CB26F38-1421-4D68-9AE2-69DCA9D245CF}" destId="{9992D593-C7C4-4005-BB0F-18E8179551BB}" srcOrd="0" destOrd="1" presId="urn:microsoft.com/office/officeart/2005/8/layout/vList2"/>
    <dgm:cxn modelId="{809D0658-B0AC-4955-A627-F91B290CAFBD}" type="presOf" srcId="{87D9696D-9BD5-4662-A534-B73E353952C8}" destId="{FD3C5B5C-7693-4E19-97E3-1CF0AFB118FD}" srcOrd="0" destOrd="0" presId="urn:microsoft.com/office/officeart/2005/8/layout/vList2"/>
    <dgm:cxn modelId="{72A41B82-3641-47E8-995A-29CE414E014A}" type="presOf" srcId="{04D8A10A-53C3-4479-96F9-19FCE421F048}" destId="{FD3C5B5C-7693-4E19-97E3-1CF0AFB118FD}" srcOrd="0" destOrd="2" presId="urn:microsoft.com/office/officeart/2005/8/layout/vList2"/>
    <dgm:cxn modelId="{152D7B91-5478-4180-91D0-CA674F99A68A}" type="presOf" srcId="{07E4BC3A-3412-42CC-9D20-DAA2308BC083}" destId="{33E9F493-4527-47A8-825B-6D21C60735E4}" srcOrd="0" destOrd="0" presId="urn:microsoft.com/office/officeart/2005/8/layout/vList2"/>
    <dgm:cxn modelId="{8703BF91-A641-467E-BD27-F3D64B870DE2}" srcId="{BC7D563B-0C53-48B4-9828-A2DF567CD3A8}" destId="{D65BFCF1-9CCC-436C-9C70-2314ED3B03C5}" srcOrd="0" destOrd="0" parTransId="{51A189C3-6941-4C06-B772-9A2980C24AF1}" sibTransId="{5CE08CBF-9DC3-418E-858E-860F59059689}"/>
    <dgm:cxn modelId="{FB0C28BA-692F-4DF1-A6FD-2FDEB1697856}" srcId="{DB607D1A-4C19-4F1D-8333-0B233A719EA7}" destId="{04D8A10A-53C3-4479-96F9-19FCE421F048}" srcOrd="2" destOrd="0" parTransId="{6A1861CB-3DFB-40A3-B5C3-AF1DA12D4B95}" sibTransId="{C0891DC5-F03D-4C03-8946-C83D0D98281A}"/>
    <dgm:cxn modelId="{1A252DCA-BDF3-465D-A994-B22F044CE9B0}" srcId="{DB607D1A-4C19-4F1D-8333-0B233A719EA7}" destId="{87D9696D-9BD5-4662-A534-B73E353952C8}" srcOrd="0" destOrd="0" parTransId="{A7FE1115-1565-4161-9954-E7C2C47BFC11}" sibTransId="{C40F0E48-035C-4A87-8070-D1EB1E0E7FEE}"/>
    <dgm:cxn modelId="{A3AB80D7-4596-420D-9EB3-A087C97C0B48}" srcId="{9DA39FF8-59D6-4BDA-9CF2-E37CB2531E30}" destId="{5422B423-4181-45EE-9817-3623BD280CAB}" srcOrd="2" destOrd="0" parTransId="{CCFFEF89-7B71-4D3F-8777-A08C545DFFC3}" sibTransId="{45EBF207-361F-455C-A785-952DB42590DA}"/>
    <dgm:cxn modelId="{928DE3D8-925D-41E3-800B-A5AC438EC1A3}" type="presOf" srcId="{DCD9B561-00B6-46E0-885E-57FDB13568AC}" destId="{FD3C5B5C-7693-4E19-97E3-1CF0AFB118FD}" srcOrd="0" destOrd="1" presId="urn:microsoft.com/office/officeart/2005/8/layout/vList2"/>
    <dgm:cxn modelId="{594E5DF5-BAE1-4F5F-990B-8655A175E486}" type="presOf" srcId="{DB607D1A-4C19-4F1D-8333-0B233A719EA7}" destId="{D149271A-1C3A-421D-B889-FBD88562A7B7}" srcOrd="0" destOrd="0" presId="urn:microsoft.com/office/officeart/2005/8/layout/vList2"/>
    <dgm:cxn modelId="{3A5C73FC-52A4-46F4-876C-C4E5EF984FA4}" srcId="{BC7D563B-0C53-48B4-9828-A2DF567CD3A8}" destId="{1CB26F38-1421-4D68-9AE2-69DCA9D245CF}" srcOrd="1" destOrd="0" parTransId="{2DFBFB0E-86FC-4C2C-A966-CD37D557C358}" sibTransId="{A94F8082-346B-4E6F-8FE8-4B2B62723061}"/>
    <dgm:cxn modelId="{10FCA0FD-F1A0-464B-93DC-A4D39575617C}" type="presOf" srcId="{9DA39FF8-59D6-4BDA-9CF2-E37CB2531E30}" destId="{C7FA41A3-73D4-4042-BACD-7A194CA1024E}" srcOrd="0" destOrd="0" presId="urn:microsoft.com/office/officeart/2005/8/layout/vList2"/>
    <dgm:cxn modelId="{BE68D084-806C-458D-B28C-4DA332904F2F}" type="presParOf" srcId="{C7FA41A3-73D4-4042-BACD-7A194CA1024E}" destId="{D149271A-1C3A-421D-B889-FBD88562A7B7}" srcOrd="0" destOrd="0" presId="urn:microsoft.com/office/officeart/2005/8/layout/vList2"/>
    <dgm:cxn modelId="{C53D8F51-ED0B-4826-A81C-57D33C5A25BF}" type="presParOf" srcId="{C7FA41A3-73D4-4042-BACD-7A194CA1024E}" destId="{FD3C5B5C-7693-4E19-97E3-1CF0AFB118FD}" srcOrd="1" destOrd="0" presId="urn:microsoft.com/office/officeart/2005/8/layout/vList2"/>
    <dgm:cxn modelId="{68DB2278-170F-4FFE-93C7-4C9816E747FF}" type="presParOf" srcId="{C7FA41A3-73D4-4042-BACD-7A194CA1024E}" destId="{E090E14C-203B-49D0-8F17-FD1A0A3A6029}" srcOrd="2" destOrd="0" presId="urn:microsoft.com/office/officeart/2005/8/layout/vList2"/>
    <dgm:cxn modelId="{E71B8F1B-3C34-4C82-A2F2-1EFB5E7187B1}" type="presParOf" srcId="{C7FA41A3-73D4-4042-BACD-7A194CA1024E}" destId="{9992D593-C7C4-4005-BB0F-18E8179551BB}" srcOrd="3" destOrd="0" presId="urn:microsoft.com/office/officeart/2005/8/layout/vList2"/>
    <dgm:cxn modelId="{EDD16263-0BA2-42CF-B82D-684AFC319BFD}" type="presParOf" srcId="{C7FA41A3-73D4-4042-BACD-7A194CA1024E}" destId="{D5708E1D-69C8-4BBE-AA44-D65B947FE173}" srcOrd="4" destOrd="0" presId="urn:microsoft.com/office/officeart/2005/8/layout/vList2"/>
    <dgm:cxn modelId="{84BAA5E7-E65A-4589-A527-E8F6B7826B37}" type="presParOf" srcId="{C7FA41A3-73D4-4042-BACD-7A194CA1024E}" destId="{33E9F493-4527-47A8-825B-6D21C60735E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A1C87F-CB80-4491-B526-9E0A803DC3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1657C94-A20D-4A99-90C1-D31DC1436C90}">
      <dgm:prSet/>
      <dgm:spPr/>
      <dgm:t>
        <a:bodyPr/>
        <a:lstStyle/>
        <a:p>
          <a:r>
            <a:rPr lang="en-US" b="0" i="0" dirty="0"/>
            <a:t>Let parties choose what to talk about</a:t>
          </a:r>
          <a:endParaRPr lang="en-US" dirty="0"/>
        </a:p>
      </dgm:t>
    </dgm:pt>
    <dgm:pt modelId="{EF700FCB-F4FE-4979-975E-377B50140B5D}" type="parTrans" cxnId="{77D6BC61-5124-4B74-8A1B-55662E19A6D4}">
      <dgm:prSet/>
      <dgm:spPr/>
      <dgm:t>
        <a:bodyPr/>
        <a:lstStyle/>
        <a:p>
          <a:endParaRPr lang="en-US"/>
        </a:p>
      </dgm:t>
    </dgm:pt>
    <dgm:pt modelId="{DEAF65D9-7946-43B9-92F9-798AF1B1229E}" type="sibTrans" cxnId="{77D6BC61-5124-4B74-8A1B-55662E19A6D4}">
      <dgm:prSet/>
      <dgm:spPr/>
      <dgm:t>
        <a:bodyPr/>
        <a:lstStyle/>
        <a:p>
          <a:endParaRPr lang="en-US"/>
        </a:p>
      </dgm:t>
    </dgm:pt>
    <dgm:pt modelId="{49E60B23-D1A8-493E-8F9A-7BFAE0668B85}">
      <dgm:prSet/>
      <dgm:spPr/>
      <dgm:t>
        <a:bodyPr/>
        <a:lstStyle/>
        <a:p>
          <a:r>
            <a:rPr lang="en-US" b="0" i="0"/>
            <a:t>Actively connect all parties with resources and support</a:t>
          </a:r>
          <a:endParaRPr lang="en-US"/>
        </a:p>
      </dgm:t>
    </dgm:pt>
    <dgm:pt modelId="{4879B1A9-79C5-4F12-AC4E-3FE4D8A0FEF6}" type="parTrans" cxnId="{C0EFF55A-58A7-4A23-8E2C-0D6DCD062DAD}">
      <dgm:prSet/>
      <dgm:spPr/>
      <dgm:t>
        <a:bodyPr/>
        <a:lstStyle/>
        <a:p>
          <a:endParaRPr lang="en-US"/>
        </a:p>
      </dgm:t>
    </dgm:pt>
    <dgm:pt modelId="{88C1829C-143D-4F1D-BDCC-9A3D85AE6C05}" type="sibTrans" cxnId="{C0EFF55A-58A7-4A23-8E2C-0D6DCD062DAD}">
      <dgm:prSet/>
      <dgm:spPr/>
      <dgm:t>
        <a:bodyPr/>
        <a:lstStyle/>
        <a:p>
          <a:endParaRPr lang="en-US"/>
        </a:p>
      </dgm:t>
    </dgm:pt>
    <dgm:pt modelId="{2D2E7F0E-8253-44D6-935A-7ADB7019820D}">
      <dgm:prSet/>
      <dgm:spPr/>
      <dgm:t>
        <a:bodyPr/>
        <a:lstStyle/>
        <a:p>
          <a:r>
            <a:rPr lang="en-US" b="0" i="0"/>
            <a:t>Be clear that there are choices</a:t>
          </a:r>
          <a:endParaRPr lang="en-US"/>
        </a:p>
      </dgm:t>
    </dgm:pt>
    <dgm:pt modelId="{284158CB-6467-4F44-A0D5-1032369B9C1F}" type="parTrans" cxnId="{F026B4A1-24D3-4D64-BD8E-FF6563EE89D0}">
      <dgm:prSet/>
      <dgm:spPr/>
      <dgm:t>
        <a:bodyPr/>
        <a:lstStyle/>
        <a:p>
          <a:endParaRPr lang="en-US"/>
        </a:p>
      </dgm:t>
    </dgm:pt>
    <dgm:pt modelId="{233F55DD-4719-4042-A6F2-57170F911263}" type="sibTrans" cxnId="{F026B4A1-24D3-4D64-BD8E-FF6563EE89D0}">
      <dgm:prSet/>
      <dgm:spPr/>
      <dgm:t>
        <a:bodyPr/>
        <a:lstStyle/>
        <a:p>
          <a:endParaRPr lang="en-US"/>
        </a:p>
      </dgm:t>
    </dgm:pt>
    <dgm:pt modelId="{C2DBFD2C-76AD-42F0-8DB1-EE4B0472C5BF}">
      <dgm:prSet/>
      <dgm:spPr/>
      <dgm:t>
        <a:bodyPr/>
        <a:lstStyle/>
        <a:p>
          <a:r>
            <a:rPr lang="en-US" b="0" i="0"/>
            <a:t>Respect all decisions</a:t>
          </a:r>
          <a:endParaRPr lang="en-US"/>
        </a:p>
      </dgm:t>
    </dgm:pt>
    <dgm:pt modelId="{A3F95FE9-0AC9-4039-BE47-CE36FB3F85C6}" type="parTrans" cxnId="{2B81598A-E122-4637-9152-FCC43A4022E1}">
      <dgm:prSet/>
      <dgm:spPr/>
      <dgm:t>
        <a:bodyPr/>
        <a:lstStyle/>
        <a:p>
          <a:endParaRPr lang="en-US"/>
        </a:p>
      </dgm:t>
    </dgm:pt>
    <dgm:pt modelId="{D5EEAE38-2D2F-4941-83BD-2219B11D9CE9}" type="sibTrans" cxnId="{2B81598A-E122-4637-9152-FCC43A4022E1}">
      <dgm:prSet/>
      <dgm:spPr/>
      <dgm:t>
        <a:bodyPr/>
        <a:lstStyle/>
        <a:p>
          <a:endParaRPr lang="en-US"/>
        </a:p>
      </dgm:t>
    </dgm:pt>
    <dgm:pt modelId="{412E5296-EECA-45B5-AB24-21AEAE341FC6}">
      <dgm:prSet/>
      <dgm:spPr/>
      <dgm:t>
        <a:bodyPr/>
        <a:lstStyle/>
        <a:p>
          <a:r>
            <a:rPr lang="en-US" b="0" i="0"/>
            <a:t>Point out strengths and capacities</a:t>
          </a:r>
          <a:endParaRPr lang="en-US"/>
        </a:p>
      </dgm:t>
    </dgm:pt>
    <dgm:pt modelId="{7AEDEB4E-F5E4-4F1B-8C84-F2979EFEAFFD}" type="parTrans" cxnId="{62744397-A033-4D52-952C-1CC9A0B2824C}">
      <dgm:prSet/>
      <dgm:spPr/>
      <dgm:t>
        <a:bodyPr/>
        <a:lstStyle/>
        <a:p>
          <a:endParaRPr lang="en-US"/>
        </a:p>
      </dgm:t>
    </dgm:pt>
    <dgm:pt modelId="{F510231A-4CBD-4E58-8AF2-E1D1753977D3}" type="sibTrans" cxnId="{62744397-A033-4D52-952C-1CC9A0B2824C}">
      <dgm:prSet/>
      <dgm:spPr/>
      <dgm:t>
        <a:bodyPr/>
        <a:lstStyle/>
        <a:p>
          <a:endParaRPr lang="en-US"/>
        </a:p>
      </dgm:t>
    </dgm:pt>
    <dgm:pt modelId="{28D25950-D54B-49AA-BA47-5E87F69BA46D}">
      <dgm:prSet/>
      <dgm:spPr/>
      <dgm:t>
        <a:bodyPr/>
        <a:lstStyle/>
        <a:p>
          <a:r>
            <a:rPr lang="en-US" b="0" i="0"/>
            <a:t>Share information about resources and support</a:t>
          </a:r>
          <a:endParaRPr lang="en-US"/>
        </a:p>
      </dgm:t>
    </dgm:pt>
    <dgm:pt modelId="{81195BB9-A87A-4FE1-B973-CA1B7D206DAE}" type="parTrans" cxnId="{8338D332-ECE3-42BE-B585-161E189C1D67}">
      <dgm:prSet/>
      <dgm:spPr/>
      <dgm:t>
        <a:bodyPr/>
        <a:lstStyle/>
        <a:p>
          <a:endParaRPr lang="en-US"/>
        </a:p>
      </dgm:t>
    </dgm:pt>
    <dgm:pt modelId="{DAA78543-8BB5-4A7B-934B-14FE5914DC62}" type="sibTrans" cxnId="{8338D332-ECE3-42BE-B585-161E189C1D67}">
      <dgm:prSet/>
      <dgm:spPr/>
      <dgm:t>
        <a:bodyPr/>
        <a:lstStyle/>
        <a:p>
          <a:endParaRPr lang="en-US"/>
        </a:p>
      </dgm:t>
    </dgm:pt>
    <dgm:pt modelId="{051FB8D8-DCE3-4DFD-83F4-175E3D93403C}">
      <dgm:prSet/>
      <dgm:spPr/>
      <dgm:t>
        <a:bodyPr/>
        <a:lstStyle/>
        <a:p>
          <a:r>
            <a:rPr lang="en-US" b="0" i="0"/>
            <a:t>Explain options and relevant policies and procedures </a:t>
          </a:r>
          <a:endParaRPr lang="en-US"/>
        </a:p>
      </dgm:t>
    </dgm:pt>
    <dgm:pt modelId="{409688C5-FFE8-4C9B-9B9A-05A985B50FFD}" type="parTrans" cxnId="{15D55E83-58B8-4C31-B2A0-64FBCDF9B9C1}">
      <dgm:prSet/>
      <dgm:spPr/>
      <dgm:t>
        <a:bodyPr/>
        <a:lstStyle/>
        <a:p>
          <a:endParaRPr lang="en-US"/>
        </a:p>
      </dgm:t>
    </dgm:pt>
    <dgm:pt modelId="{211755AB-C543-42D0-BF76-9A7D7045F768}" type="sibTrans" cxnId="{15D55E83-58B8-4C31-B2A0-64FBCDF9B9C1}">
      <dgm:prSet/>
      <dgm:spPr/>
      <dgm:t>
        <a:bodyPr/>
        <a:lstStyle/>
        <a:p>
          <a:endParaRPr lang="en-US"/>
        </a:p>
      </dgm:t>
    </dgm:pt>
    <dgm:pt modelId="{60076C7F-E601-4E69-9DDE-C7900A6339A0}" type="pres">
      <dgm:prSet presAssocID="{E7A1C87F-CB80-4491-B526-9E0A803DC3EB}" presName="linear" presStyleCnt="0">
        <dgm:presLayoutVars>
          <dgm:animLvl val="lvl"/>
          <dgm:resizeHandles val="exact"/>
        </dgm:presLayoutVars>
      </dgm:prSet>
      <dgm:spPr/>
    </dgm:pt>
    <dgm:pt modelId="{53B5D59D-869E-4270-B7D2-C2AD4FD1A2C2}" type="pres">
      <dgm:prSet presAssocID="{B1657C94-A20D-4A99-90C1-D31DC1436C90}" presName="parentText" presStyleLbl="node1" presStyleIdx="0" presStyleCnt="7">
        <dgm:presLayoutVars>
          <dgm:chMax val="0"/>
          <dgm:bulletEnabled val="1"/>
        </dgm:presLayoutVars>
      </dgm:prSet>
      <dgm:spPr/>
    </dgm:pt>
    <dgm:pt modelId="{53739FB4-A236-4E3B-83B8-6953EAA909F4}" type="pres">
      <dgm:prSet presAssocID="{DEAF65D9-7946-43B9-92F9-798AF1B1229E}" presName="spacer" presStyleCnt="0"/>
      <dgm:spPr/>
    </dgm:pt>
    <dgm:pt modelId="{67A926D7-54EB-41C1-9B47-8D2BCC490EBB}" type="pres">
      <dgm:prSet presAssocID="{49E60B23-D1A8-493E-8F9A-7BFAE0668B85}" presName="parentText" presStyleLbl="node1" presStyleIdx="1" presStyleCnt="7">
        <dgm:presLayoutVars>
          <dgm:chMax val="0"/>
          <dgm:bulletEnabled val="1"/>
        </dgm:presLayoutVars>
      </dgm:prSet>
      <dgm:spPr/>
    </dgm:pt>
    <dgm:pt modelId="{D1707839-3492-4231-B43C-56FE34AFE924}" type="pres">
      <dgm:prSet presAssocID="{88C1829C-143D-4F1D-BDCC-9A3D85AE6C05}" presName="spacer" presStyleCnt="0"/>
      <dgm:spPr/>
    </dgm:pt>
    <dgm:pt modelId="{E2B32F51-B8ED-4677-8FB0-1E919B7923B0}" type="pres">
      <dgm:prSet presAssocID="{2D2E7F0E-8253-44D6-935A-7ADB7019820D}" presName="parentText" presStyleLbl="node1" presStyleIdx="2" presStyleCnt="7">
        <dgm:presLayoutVars>
          <dgm:chMax val="0"/>
          <dgm:bulletEnabled val="1"/>
        </dgm:presLayoutVars>
      </dgm:prSet>
      <dgm:spPr/>
    </dgm:pt>
    <dgm:pt modelId="{51300711-2553-48EE-AA32-C6CB11905BDE}" type="pres">
      <dgm:prSet presAssocID="{233F55DD-4719-4042-A6F2-57170F911263}" presName="spacer" presStyleCnt="0"/>
      <dgm:spPr/>
    </dgm:pt>
    <dgm:pt modelId="{D5106DB8-B6B1-4644-B305-9633041ABA0C}" type="pres">
      <dgm:prSet presAssocID="{C2DBFD2C-76AD-42F0-8DB1-EE4B0472C5BF}" presName="parentText" presStyleLbl="node1" presStyleIdx="3" presStyleCnt="7">
        <dgm:presLayoutVars>
          <dgm:chMax val="0"/>
          <dgm:bulletEnabled val="1"/>
        </dgm:presLayoutVars>
      </dgm:prSet>
      <dgm:spPr/>
    </dgm:pt>
    <dgm:pt modelId="{4EBA5161-6CA0-4DAD-922D-CC742650E081}" type="pres">
      <dgm:prSet presAssocID="{D5EEAE38-2D2F-4941-83BD-2219B11D9CE9}" presName="spacer" presStyleCnt="0"/>
      <dgm:spPr/>
    </dgm:pt>
    <dgm:pt modelId="{21394178-F0F5-405B-8FAE-9988E1D446E9}" type="pres">
      <dgm:prSet presAssocID="{412E5296-EECA-45B5-AB24-21AEAE341FC6}" presName="parentText" presStyleLbl="node1" presStyleIdx="4" presStyleCnt="7">
        <dgm:presLayoutVars>
          <dgm:chMax val="0"/>
          <dgm:bulletEnabled val="1"/>
        </dgm:presLayoutVars>
      </dgm:prSet>
      <dgm:spPr/>
    </dgm:pt>
    <dgm:pt modelId="{22AEC145-F171-4FDC-B7AA-49A055BE19E5}" type="pres">
      <dgm:prSet presAssocID="{F510231A-4CBD-4E58-8AF2-E1D1753977D3}" presName="spacer" presStyleCnt="0"/>
      <dgm:spPr/>
    </dgm:pt>
    <dgm:pt modelId="{23CABB13-C8E5-434E-BB50-A4C633E591EB}" type="pres">
      <dgm:prSet presAssocID="{28D25950-D54B-49AA-BA47-5E87F69BA46D}" presName="parentText" presStyleLbl="node1" presStyleIdx="5" presStyleCnt="7">
        <dgm:presLayoutVars>
          <dgm:chMax val="0"/>
          <dgm:bulletEnabled val="1"/>
        </dgm:presLayoutVars>
      </dgm:prSet>
      <dgm:spPr/>
    </dgm:pt>
    <dgm:pt modelId="{A9AA4FCD-A252-4A33-B56C-0252F5A58C15}" type="pres">
      <dgm:prSet presAssocID="{DAA78543-8BB5-4A7B-934B-14FE5914DC62}" presName="spacer" presStyleCnt="0"/>
      <dgm:spPr/>
    </dgm:pt>
    <dgm:pt modelId="{3AA6FF17-7C25-46AF-B098-97D4B315259D}" type="pres">
      <dgm:prSet presAssocID="{051FB8D8-DCE3-4DFD-83F4-175E3D93403C}" presName="parentText" presStyleLbl="node1" presStyleIdx="6" presStyleCnt="7">
        <dgm:presLayoutVars>
          <dgm:chMax val="0"/>
          <dgm:bulletEnabled val="1"/>
        </dgm:presLayoutVars>
      </dgm:prSet>
      <dgm:spPr/>
    </dgm:pt>
  </dgm:ptLst>
  <dgm:cxnLst>
    <dgm:cxn modelId="{5793AE17-4759-4209-93E8-B1B23F6F68D7}" type="presOf" srcId="{E7A1C87F-CB80-4491-B526-9E0A803DC3EB}" destId="{60076C7F-E601-4E69-9DDE-C7900A6339A0}" srcOrd="0" destOrd="0" presId="urn:microsoft.com/office/officeart/2005/8/layout/vList2"/>
    <dgm:cxn modelId="{8338D332-ECE3-42BE-B585-161E189C1D67}" srcId="{E7A1C87F-CB80-4491-B526-9E0A803DC3EB}" destId="{28D25950-D54B-49AA-BA47-5E87F69BA46D}" srcOrd="5" destOrd="0" parTransId="{81195BB9-A87A-4FE1-B973-CA1B7D206DAE}" sibTransId="{DAA78543-8BB5-4A7B-934B-14FE5914DC62}"/>
    <dgm:cxn modelId="{B18BBF3E-C721-4B56-BB79-F3863F7CA422}" type="presOf" srcId="{412E5296-EECA-45B5-AB24-21AEAE341FC6}" destId="{21394178-F0F5-405B-8FAE-9988E1D446E9}" srcOrd="0" destOrd="0" presId="urn:microsoft.com/office/officeart/2005/8/layout/vList2"/>
    <dgm:cxn modelId="{8EA8875E-6F9A-423F-AD0C-1DE82E83CBB0}" type="presOf" srcId="{051FB8D8-DCE3-4DFD-83F4-175E3D93403C}" destId="{3AA6FF17-7C25-46AF-B098-97D4B315259D}" srcOrd="0" destOrd="0" presId="urn:microsoft.com/office/officeart/2005/8/layout/vList2"/>
    <dgm:cxn modelId="{64856641-90C9-4AE5-8826-686A08A8C02E}" type="presOf" srcId="{49E60B23-D1A8-493E-8F9A-7BFAE0668B85}" destId="{67A926D7-54EB-41C1-9B47-8D2BCC490EBB}" srcOrd="0" destOrd="0" presId="urn:microsoft.com/office/officeart/2005/8/layout/vList2"/>
    <dgm:cxn modelId="{77D6BC61-5124-4B74-8A1B-55662E19A6D4}" srcId="{E7A1C87F-CB80-4491-B526-9E0A803DC3EB}" destId="{B1657C94-A20D-4A99-90C1-D31DC1436C90}" srcOrd="0" destOrd="0" parTransId="{EF700FCB-F4FE-4979-975E-377B50140B5D}" sibTransId="{DEAF65D9-7946-43B9-92F9-798AF1B1229E}"/>
    <dgm:cxn modelId="{65E9FF79-4A14-4CDC-BAFE-0C60016D5FC0}" type="presOf" srcId="{B1657C94-A20D-4A99-90C1-D31DC1436C90}" destId="{53B5D59D-869E-4270-B7D2-C2AD4FD1A2C2}" srcOrd="0" destOrd="0" presId="urn:microsoft.com/office/officeart/2005/8/layout/vList2"/>
    <dgm:cxn modelId="{D0AD5F7A-B2C2-434C-B037-C9ACE40CB86F}" type="presOf" srcId="{2D2E7F0E-8253-44D6-935A-7ADB7019820D}" destId="{E2B32F51-B8ED-4677-8FB0-1E919B7923B0}" srcOrd="0" destOrd="0" presId="urn:microsoft.com/office/officeart/2005/8/layout/vList2"/>
    <dgm:cxn modelId="{C0EFF55A-58A7-4A23-8E2C-0D6DCD062DAD}" srcId="{E7A1C87F-CB80-4491-B526-9E0A803DC3EB}" destId="{49E60B23-D1A8-493E-8F9A-7BFAE0668B85}" srcOrd="1" destOrd="0" parTransId="{4879B1A9-79C5-4F12-AC4E-3FE4D8A0FEF6}" sibTransId="{88C1829C-143D-4F1D-BDCC-9A3D85AE6C05}"/>
    <dgm:cxn modelId="{15D55E83-58B8-4C31-B2A0-64FBCDF9B9C1}" srcId="{E7A1C87F-CB80-4491-B526-9E0A803DC3EB}" destId="{051FB8D8-DCE3-4DFD-83F4-175E3D93403C}" srcOrd="6" destOrd="0" parTransId="{409688C5-FFE8-4C9B-9B9A-05A985B50FFD}" sibTransId="{211755AB-C543-42D0-BF76-9A7D7045F768}"/>
    <dgm:cxn modelId="{B9F55686-F514-4FA2-8711-4C349B1F6916}" type="presOf" srcId="{28D25950-D54B-49AA-BA47-5E87F69BA46D}" destId="{23CABB13-C8E5-434E-BB50-A4C633E591EB}" srcOrd="0" destOrd="0" presId="urn:microsoft.com/office/officeart/2005/8/layout/vList2"/>
    <dgm:cxn modelId="{2B81598A-E122-4637-9152-FCC43A4022E1}" srcId="{E7A1C87F-CB80-4491-B526-9E0A803DC3EB}" destId="{C2DBFD2C-76AD-42F0-8DB1-EE4B0472C5BF}" srcOrd="3" destOrd="0" parTransId="{A3F95FE9-0AC9-4039-BE47-CE36FB3F85C6}" sibTransId="{D5EEAE38-2D2F-4941-83BD-2219B11D9CE9}"/>
    <dgm:cxn modelId="{62744397-A033-4D52-952C-1CC9A0B2824C}" srcId="{E7A1C87F-CB80-4491-B526-9E0A803DC3EB}" destId="{412E5296-EECA-45B5-AB24-21AEAE341FC6}" srcOrd="4" destOrd="0" parTransId="{7AEDEB4E-F5E4-4F1B-8C84-F2979EFEAFFD}" sibTransId="{F510231A-4CBD-4E58-8AF2-E1D1753977D3}"/>
    <dgm:cxn modelId="{F026B4A1-24D3-4D64-BD8E-FF6563EE89D0}" srcId="{E7A1C87F-CB80-4491-B526-9E0A803DC3EB}" destId="{2D2E7F0E-8253-44D6-935A-7ADB7019820D}" srcOrd="2" destOrd="0" parTransId="{284158CB-6467-4F44-A0D5-1032369B9C1F}" sibTransId="{233F55DD-4719-4042-A6F2-57170F911263}"/>
    <dgm:cxn modelId="{DF4D4EC8-9681-4EEF-8531-B1EC56F3183B}" type="presOf" srcId="{C2DBFD2C-76AD-42F0-8DB1-EE4B0472C5BF}" destId="{D5106DB8-B6B1-4644-B305-9633041ABA0C}" srcOrd="0" destOrd="0" presId="urn:microsoft.com/office/officeart/2005/8/layout/vList2"/>
    <dgm:cxn modelId="{AA2FFB3F-627D-4A1D-A39B-5D24680117C3}" type="presParOf" srcId="{60076C7F-E601-4E69-9DDE-C7900A6339A0}" destId="{53B5D59D-869E-4270-B7D2-C2AD4FD1A2C2}" srcOrd="0" destOrd="0" presId="urn:microsoft.com/office/officeart/2005/8/layout/vList2"/>
    <dgm:cxn modelId="{DFBC207B-F50F-41A8-AFFD-07FE2F824A50}" type="presParOf" srcId="{60076C7F-E601-4E69-9DDE-C7900A6339A0}" destId="{53739FB4-A236-4E3B-83B8-6953EAA909F4}" srcOrd="1" destOrd="0" presId="urn:microsoft.com/office/officeart/2005/8/layout/vList2"/>
    <dgm:cxn modelId="{BA565E7B-7BBC-4677-82BB-11A578D61BD7}" type="presParOf" srcId="{60076C7F-E601-4E69-9DDE-C7900A6339A0}" destId="{67A926D7-54EB-41C1-9B47-8D2BCC490EBB}" srcOrd="2" destOrd="0" presId="urn:microsoft.com/office/officeart/2005/8/layout/vList2"/>
    <dgm:cxn modelId="{92DF217F-3B47-41D0-8038-C142DB53DE92}" type="presParOf" srcId="{60076C7F-E601-4E69-9DDE-C7900A6339A0}" destId="{D1707839-3492-4231-B43C-56FE34AFE924}" srcOrd="3" destOrd="0" presId="urn:microsoft.com/office/officeart/2005/8/layout/vList2"/>
    <dgm:cxn modelId="{2808CDED-725C-4B5F-AF89-B88C6E63EDFA}" type="presParOf" srcId="{60076C7F-E601-4E69-9DDE-C7900A6339A0}" destId="{E2B32F51-B8ED-4677-8FB0-1E919B7923B0}" srcOrd="4" destOrd="0" presId="urn:microsoft.com/office/officeart/2005/8/layout/vList2"/>
    <dgm:cxn modelId="{EF6C283E-086B-497B-8135-657DD1F9F428}" type="presParOf" srcId="{60076C7F-E601-4E69-9DDE-C7900A6339A0}" destId="{51300711-2553-48EE-AA32-C6CB11905BDE}" srcOrd="5" destOrd="0" presId="urn:microsoft.com/office/officeart/2005/8/layout/vList2"/>
    <dgm:cxn modelId="{58671D1D-A7A5-45B2-A398-C393A889B9D4}" type="presParOf" srcId="{60076C7F-E601-4E69-9DDE-C7900A6339A0}" destId="{D5106DB8-B6B1-4644-B305-9633041ABA0C}" srcOrd="6" destOrd="0" presId="urn:microsoft.com/office/officeart/2005/8/layout/vList2"/>
    <dgm:cxn modelId="{E2B91A82-9A7D-4CDD-B827-08987AF9BA71}" type="presParOf" srcId="{60076C7F-E601-4E69-9DDE-C7900A6339A0}" destId="{4EBA5161-6CA0-4DAD-922D-CC742650E081}" srcOrd="7" destOrd="0" presId="urn:microsoft.com/office/officeart/2005/8/layout/vList2"/>
    <dgm:cxn modelId="{3F5A5AD5-FC50-436D-98B2-5B4C2D23885F}" type="presParOf" srcId="{60076C7F-E601-4E69-9DDE-C7900A6339A0}" destId="{21394178-F0F5-405B-8FAE-9988E1D446E9}" srcOrd="8" destOrd="0" presId="urn:microsoft.com/office/officeart/2005/8/layout/vList2"/>
    <dgm:cxn modelId="{DF1FE186-A771-49D1-954E-13A2D4696308}" type="presParOf" srcId="{60076C7F-E601-4E69-9DDE-C7900A6339A0}" destId="{22AEC145-F171-4FDC-B7AA-49A055BE19E5}" srcOrd="9" destOrd="0" presId="urn:microsoft.com/office/officeart/2005/8/layout/vList2"/>
    <dgm:cxn modelId="{27CCAC45-41FD-4EA3-9671-AE1D0B2DCBFC}" type="presParOf" srcId="{60076C7F-E601-4E69-9DDE-C7900A6339A0}" destId="{23CABB13-C8E5-434E-BB50-A4C633E591EB}" srcOrd="10" destOrd="0" presId="urn:microsoft.com/office/officeart/2005/8/layout/vList2"/>
    <dgm:cxn modelId="{DA8F1C8B-D44D-4D61-98C9-BCDC4D12E8B0}" type="presParOf" srcId="{60076C7F-E601-4E69-9DDE-C7900A6339A0}" destId="{A9AA4FCD-A252-4A33-B56C-0252F5A58C15}" srcOrd="11" destOrd="0" presId="urn:microsoft.com/office/officeart/2005/8/layout/vList2"/>
    <dgm:cxn modelId="{CFFE36CB-1726-44FE-9D0B-EC81D0C3D51A}" type="presParOf" srcId="{60076C7F-E601-4E69-9DDE-C7900A6339A0}" destId="{3AA6FF17-7C25-46AF-B098-97D4B315259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0128C-9227-4EB5-947C-E980F8712D21}">
      <dsp:nvSpPr>
        <dsp:cNvPr id="0" name=""/>
        <dsp:cNvSpPr/>
      </dsp:nvSpPr>
      <dsp:spPr>
        <a:xfrm>
          <a:off x="0" y="10070"/>
          <a:ext cx="4341744" cy="1467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dirty="0"/>
            <a:t>Confidential Resources</a:t>
          </a:r>
          <a:endParaRPr lang="en-US" sz="3800" kern="1200" dirty="0"/>
        </a:p>
      </dsp:txBody>
      <dsp:txXfrm>
        <a:off x="71622" y="81692"/>
        <a:ext cx="4198500" cy="1323936"/>
      </dsp:txXfrm>
    </dsp:sp>
    <dsp:sp modelId="{202C1053-8816-4A14-82DE-98D82ED2C9CB}">
      <dsp:nvSpPr>
        <dsp:cNvPr id="0" name=""/>
        <dsp:cNvSpPr/>
      </dsp:nvSpPr>
      <dsp:spPr>
        <a:xfrm>
          <a:off x="0" y="1586690"/>
          <a:ext cx="4341744" cy="1467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Responsible Employees</a:t>
          </a:r>
          <a:endParaRPr lang="en-US" sz="3800" kern="1200"/>
        </a:p>
      </dsp:txBody>
      <dsp:txXfrm>
        <a:off x="71622" y="1658312"/>
        <a:ext cx="4198500" cy="1323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9271A-1C3A-421D-B889-FBD88562A7B7}">
      <dsp:nvSpPr>
        <dsp:cNvPr id="0" name=""/>
        <dsp:cNvSpPr/>
      </dsp:nvSpPr>
      <dsp:spPr>
        <a:xfrm>
          <a:off x="0" y="42296"/>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Dick’s House Health Services - all staff are confidential</a:t>
          </a:r>
          <a:endParaRPr lang="en-US" sz="2300" kern="1200"/>
        </a:p>
      </dsp:txBody>
      <dsp:txXfrm>
        <a:off x="26273" y="68569"/>
        <a:ext cx="11493461" cy="485654"/>
      </dsp:txXfrm>
    </dsp:sp>
    <dsp:sp modelId="{FD3C5B5C-7693-4E19-97E3-1CF0AFB118FD}">
      <dsp:nvSpPr>
        <dsp:cNvPr id="0" name=""/>
        <dsp:cNvSpPr/>
      </dsp:nvSpPr>
      <dsp:spPr>
        <a:xfrm>
          <a:off x="0" y="580496"/>
          <a:ext cx="11546007" cy="11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a:t>Counseling</a:t>
          </a:r>
          <a:endParaRPr lang="en-US" sz="1800" kern="1200"/>
        </a:p>
        <a:p>
          <a:pPr marL="171450" lvl="1" indent="-171450" algn="l" defTabSz="800100">
            <a:lnSpc>
              <a:spcPct val="90000"/>
            </a:lnSpc>
            <a:spcBef>
              <a:spcPct val="0"/>
            </a:spcBef>
            <a:spcAft>
              <a:spcPct val="20000"/>
            </a:spcAft>
            <a:buChar char="•"/>
          </a:pPr>
          <a:r>
            <a:rPr lang="en-US" sz="1800" b="0" i="0" kern="1200"/>
            <a:t>Inpatient Department</a:t>
          </a:r>
          <a:endParaRPr lang="en-US" sz="1800" kern="1200"/>
        </a:p>
        <a:p>
          <a:pPr marL="171450" lvl="1" indent="-171450" algn="l" defTabSz="800100">
            <a:lnSpc>
              <a:spcPct val="90000"/>
            </a:lnSpc>
            <a:spcBef>
              <a:spcPct val="0"/>
            </a:spcBef>
            <a:spcAft>
              <a:spcPct val="20000"/>
            </a:spcAft>
            <a:buChar char="•"/>
          </a:pPr>
          <a:r>
            <a:rPr lang="en-US" sz="1800" b="0" i="0" kern="1200" dirty="0"/>
            <a:t>Primary Care</a:t>
          </a:r>
          <a:endParaRPr lang="en-US" sz="1800" kern="1200" dirty="0"/>
        </a:p>
        <a:p>
          <a:pPr marL="171450" lvl="1" indent="-171450" algn="l" defTabSz="800100">
            <a:lnSpc>
              <a:spcPct val="90000"/>
            </a:lnSpc>
            <a:spcBef>
              <a:spcPct val="0"/>
            </a:spcBef>
            <a:spcAft>
              <a:spcPct val="20000"/>
            </a:spcAft>
            <a:buChar char="•"/>
          </a:pPr>
          <a:r>
            <a:rPr lang="en-US" sz="1800" b="0" i="0" kern="1200" dirty="0"/>
            <a:t>Athletic Trainers</a:t>
          </a:r>
          <a:endParaRPr lang="en-US" sz="1800" kern="1200" dirty="0"/>
        </a:p>
      </dsp:txBody>
      <dsp:txXfrm>
        <a:off x="0" y="580496"/>
        <a:ext cx="11546007" cy="1166445"/>
      </dsp:txXfrm>
    </dsp:sp>
    <dsp:sp modelId="{E090E14C-203B-49D0-8F17-FD1A0A3A6029}">
      <dsp:nvSpPr>
        <dsp:cNvPr id="0" name=""/>
        <dsp:cNvSpPr/>
      </dsp:nvSpPr>
      <dsp:spPr>
        <a:xfrm>
          <a:off x="0" y="1746941"/>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Tucker Center</a:t>
          </a:r>
          <a:endParaRPr lang="en-US" sz="2300" kern="1200" dirty="0"/>
        </a:p>
      </dsp:txBody>
      <dsp:txXfrm>
        <a:off x="26273" y="1773214"/>
        <a:ext cx="11493461" cy="485654"/>
      </dsp:txXfrm>
    </dsp:sp>
    <dsp:sp modelId="{9992D593-C7C4-4005-BB0F-18E8179551BB}">
      <dsp:nvSpPr>
        <dsp:cNvPr id="0" name=""/>
        <dsp:cNvSpPr/>
      </dsp:nvSpPr>
      <dsp:spPr>
        <a:xfrm>
          <a:off x="0" y="2285141"/>
          <a:ext cx="11546007"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College Chaplain</a:t>
          </a:r>
          <a:endParaRPr lang="en-US" sz="1800" kern="1200" dirty="0"/>
        </a:p>
        <a:p>
          <a:pPr marL="171450" lvl="1" indent="-171450" algn="l" defTabSz="800100">
            <a:lnSpc>
              <a:spcPct val="90000"/>
            </a:lnSpc>
            <a:spcBef>
              <a:spcPct val="0"/>
            </a:spcBef>
            <a:spcAft>
              <a:spcPct val="20000"/>
            </a:spcAft>
            <a:buChar char="•"/>
          </a:pPr>
          <a:r>
            <a:rPr lang="en-US" sz="1800" b="0" i="0" kern="1200" dirty="0"/>
            <a:t>Ordained Clergy who are as member of the United Campus Ministers (UCM)</a:t>
          </a:r>
          <a:endParaRPr lang="en-US" sz="1800" kern="1200" dirty="0"/>
        </a:p>
        <a:p>
          <a:pPr marL="342900" lvl="2" indent="-171450" algn="l" defTabSz="800100">
            <a:lnSpc>
              <a:spcPct val="90000"/>
            </a:lnSpc>
            <a:spcBef>
              <a:spcPct val="0"/>
            </a:spcBef>
            <a:spcAft>
              <a:spcPct val="20000"/>
            </a:spcAft>
            <a:buNone/>
          </a:pPr>
          <a:r>
            <a:rPr lang="en-US" sz="1800" b="0" i="0" kern="1200" dirty="0"/>
            <a:t>		All other staff at the Tucker Center are responsible employees</a:t>
          </a:r>
          <a:endParaRPr lang="en-US" sz="1800" kern="1200" dirty="0"/>
        </a:p>
      </dsp:txBody>
      <dsp:txXfrm>
        <a:off x="0" y="2285141"/>
        <a:ext cx="11546007" cy="880785"/>
      </dsp:txXfrm>
    </dsp:sp>
    <dsp:sp modelId="{D5708E1D-69C8-4BBE-AA44-D65B947FE173}">
      <dsp:nvSpPr>
        <dsp:cNvPr id="0" name=""/>
        <dsp:cNvSpPr/>
      </dsp:nvSpPr>
      <dsp:spPr>
        <a:xfrm>
          <a:off x="0" y="3165926"/>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WISE </a:t>
          </a:r>
          <a:endParaRPr lang="en-US" sz="2300" kern="1200"/>
        </a:p>
      </dsp:txBody>
      <dsp:txXfrm>
        <a:off x="26273" y="3192199"/>
        <a:ext cx="11493461" cy="485654"/>
      </dsp:txXfrm>
    </dsp:sp>
    <dsp:sp modelId="{33E9F493-4527-47A8-825B-6D21C60735E4}">
      <dsp:nvSpPr>
        <dsp:cNvPr id="0" name=""/>
        <dsp:cNvSpPr/>
      </dsp:nvSpPr>
      <dsp:spPr>
        <a:xfrm>
          <a:off x="0" y="3704126"/>
          <a:ext cx="1154600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Local advocacy group with a designated Campus Advocate</a:t>
          </a:r>
          <a:endParaRPr lang="en-US" sz="1800" kern="1200" dirty="0"/>
        </a:p>
      </dsp:txBody>
      <dsp:txXfrm>
        <a:off x="0" y="3704126"/>
        <a:ext cx="11546007" cy="38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5D59D-869E-4270-B7D2-C2AD4FD1A2C2}">
      <dsp:nvSpPr>
        <dsp:cNvPr id="0" name=""/>
        <dsp:cNvSpPr/>
      </dsp:nvSpPr>
      <dsp:spPr>
        <a:xfrm>
          <a:off x="0" y="7177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Let parties choose what to talk about</a:t>
          </a:r>
          <a:endParaRPr lang="en-US" sz="2200" kern="1200" dirty="0"/>
        </a:p>
      </dsp:txBody>
      <dsp:txXfrm>
        <a:off x="25130" y="96901"/>
        <a:ext cx="11495747" cy="464540"/>
      </dsp:txXfrm>
    </dsp:sp>
    <dsp:sp modelId="{67A926D7-54EB-41C1-9B47-8D2BCC490EBB}">
      <dsp:nvSpPr>
        <dsp:cNvPr id="0" name=""/>
        <dsp:cNvSpPr/>
      </dsp:nvSpPr>
      <dsp:spPr>
        <a:xfrm>
          <a:off x="0" y="64993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Actively connect all parties with resources and support</a:t>
          </a:r>
          <a:endParaRPr lang="en-US" sz="2200" kern="1200"/>
        </a:p>
      </dsp:txBody>
      <dsp:txXfrm>
        <a:off x="25130" y="675061"/>
        <a:ext cx="11495747" cy="464540"/>
      </dsp:txXfrm>
    </dsp:sp>
    <dsp:sp modelId="{E2B32F51-B8ED-4677-8FB0-1E919B7923B0}">
      <dsp:nvSpPr>
        <dsp:cNvPr id="0" name=""/>
        <dsp:cNvSpPr/>
      </dsp:nvSpPr>
      <dsp:spPr>
        <a:xfrm>
          <a:off x="0" y="122809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Be clear that there are choices</a:t>
          </a:r>
          <a:endParaRPr lang="en-US" sz="2200" kern="1200"/>
        </a:p>
      </dsp:txBody>
      <dsp:txXfrm>
        <a:off x="25130" y="1253221"/>
        <a:ext cx="11495747" cy="464540"/>
      </dsp:txXfrm>
    </dsp:sp>
    <dsp:sp modelId="{D5106DB8-B6B1-4644-B305-9633041ABA0C}">
      <dsp:nvSpPr>
        <dsp:cNvPr id="0" name=""/>
        <dsp:cNvSpPr/>
      </dsp:nvSpPr>
      <dsp:spPr>
        <a:xfrm>
          <a:off x="0" y="180625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Respect all decisions</a:t>
          </a:r>
          <a:endParaRPr lang="en-US" sz="2200" kern="1200"/>
        </a:p>
      </dsp:txBody>
      <dsp:txXfrm>
        <a:off x="25130" y="1831381"/>
        <a:ext cx="11495747" cy="464540"/>
      </dsp:txXfrm>
    </dsp:sp>
    <dsp:sp modelId="{21394178-F0F5-405B-8FAE-9988E1D446E9}">
      <dsp:nvSpPr>
        <dsp:cNvPr id="0" name=""/>
        <dsp:cNvSpPr/>
      </dsp:nvSpPr>
      <dsp:spPr>
        <a:xfrm>
          <a:off x="0" y="238441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Point out strengths and capacities</a:t>
          </a:r>
          <a:endParaRPr lang="en-US" sz="2200" kern="1200"/>
        </a:p>
      </dsp:txBody>
      <dsp:txXfrm>
        <a:off x="25130" y="2409541"/>
        <a:ext cx="11495747" cy="464540"/>
      </dsp:txXfrm>
    </dsp:sp>
    <dsp:sp modelId="{23CABB13-C8E5-434E-BB50-A4C633E591EB}">
      <dsp:nvSpPr>
        <dsp:cNvPr id="0" name=""/>
        <dsp:cNvSpPr/>
      </dsp:nvSpPr>
      <dsp:spPr>
        <a:xfrm>
          <a:off x="0" y="296257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Share information about resources and support</a:t>
          </a:r>
          <a:endParaRPr lang="en-US" sz="2200" kern="1200"/>
        </a:p>
      </dsp:txBody>
      <dsp:txXfrm>
        <a:off x="25130" y="2987701"/>
        <a:ext cx="11495747" cy="464540"/>
      </dsp:txXfrm>
    </dsp:sp>
    <dsp:sp modelId="{3AA6FF17-7C25-46AF-B098-97D4B315259D}">
      <dsp:nvSpPr>
        <dsp:cNvPr id="0" name=""/>
        <dsp:cNvSpPr/>
      </dsp:nvSpPr>
      <dsp:spPr>
        <a:xfrm>
          <a:off x="0" y="354073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Explain options and relevant policies and procedures </a:t>
          </a:r>
          <a:endParaRPr lang="en-US" sz="2200" kern="1200"/>
        </a:p>
      </dsp:txBody>
      <dsp:txXfrm>
        <a:off x="25130" y="3565861"/>
        <a:ext cx="11495747" cy="464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12/09/2023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12/09/2023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1088279" rtl="0" eaLnBrk="1" latinLnBrk="0" hangingPunct="1">
      <a:defRPr sz="1428" kern="1200">
        <a:solidFill>
          <a:schemeClr val="tx1"/>
        </a:solidFill>
        <a:latin typeface="+mn-lt"/>
        <a:ea typeface="+mn-ea"/>
        <a:cs typeface="+mn-cs"/>
      </a:defRPr>
    </a:lvl1pPr>
    <a:lvl2pPr marL="544139" algn="l" defTabSz="1088279" rtl="0" eaLnBrk="1" latinLnBrk="0" hangingPunct="1">
      <a:defRPr sz="1428" kern="1200">
        <a:solidFill>
          <a:schemeClr val="tx1"/>
        </a:solidFill>
        <a:latin typeface="+mn-lt"/>
        <a:ea typeface="+mn-ea"/>
        <a:cs typeface="+mn-cs"/>
      </a:defRPr>
    </a:lvl2pPr>
    <a:lvl3pPr marL="1088279" algn="l" defTabSz="1088279" rtl="0" eaLnBrk="1" latinLnBrk="0" hangingPunct="1">
      <a:defRPr sz="1428" kern="1200">
        <a:solidFill>
          <a:schemeClr val="tx1"/>
        </a:solidFill>
        <a:latin typeface="+mn-lt"/>
        <a:ea typeface="+mn-ea"/>
        <a:cs typeface="+mn-cs"/>
      </a:defRPr>
    </a:lvl3pPr>
    <a:lvl4pPr marL="1632418" algn="l" defTabSz="1088279" rtl="0" eaLnBrk="1" latinLnBrk="0" hangingPunct="1">
      <a:defRPr sz="1428" kern="1200">
        <a:solidFill>
          <a:schemeClr val="tx1"/>
        </a:solidFill>
        <a:latin typeface="+mn-lt"/>
        <a:ea typeface="+mn-ea"/>
        <a:cs typeface="+mn-cs"/>
      </a:defRPr>
    </a:lvl4pPr>
    <a:lvl5pPr marL="2176558" algn="l" defTabSz="1088279" rtl="0" eaLnBrk="1" latinLnBrk="0" hangingPunct="1">
      <a:defRPr sz="1428" kern="1200">
        <a:solidFill>
          <a:schemeClr val="tx1"/>
        </a:solidFill>
        <a:latin typeface="+mn-lt"/>
        <a:ea typeface="+mn-ea"/>
        <a:cs typeface="+mn-cs"/>
      </a:defRPr>
    </a:lvl5pPr>
    <a:lvl6pPr marL="2720696" algn="l" defTabSz="1088279" rtl="0" eaLnBrk="1" latinLnBrk="0" hangingPunct="1">
      <a:defRPr sz="1428" kern="1200">
        <a:solidFill>
          <a:schemeClr val="tx1"/>
        </a:solidFill>
        <a:latin typeface="+mn-lt"/>
        <a:ea typeface="+mn-ea"/>
        <a:cs typeface="+mn-cs"/>
      </a:defRPr>
    </a:lvl6pPr>
    <a:lvl7pPr marL="3264836" algn="l" defTabSz="1088279" rtl="0" eaLnBrk="1" latinLnBrk="0" hangingPunct="1">
      <a:defRPr sz="1428" kern="1200">
        <a:solidFill>
          <a:schemeClr val="tx1"/>
        </a:solidFill>
        <a:latin typeface="+mn-lt"/>
        <a:ea typeface="+mn-ea"/>
        <a:cs typeface="+mn-cs"/>
      </a:defRPr>
    </a:lvl7pPr>
    <a:lvl8pPr marL="3808976" algn="l" defTabSz="1088279" rtl="0" eaLnBrk="1" latinLnBrk="0" hangingPunct="1">
      <a:defRPr sz="1428" kern="1200">
        <a:solidFill>
          <a:schemeClr val="tx1"/>
        </a:solidFill>
        <a:latin typeface="+mn-lt"/>
        <a:ea typeface="+mn-ea"/>
        <a:cs typeface="+mn-cs"/>
      </a:defRPr>
    </a:lvl8pPr>
    <a:lvl9pPr marL="4353115" algn="l" defTabSz="1088279" rtl="0" eaLnBrk="1" latinLnBrk="0" hangingPunct="1">
      <a:defRPr sz="14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2AB3C50-0815-4E72-B5C0-4CC01800180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pic>
        <p:nvPicPr>
          <p:cNvPr id="12" name="Picture 11">
            <a:extLst>
              <a:ext uri="{FF2B5EF4-FFF2-40B4-BE49-F238E27FC236}">
                <a16:creationId xmlns:a16="http://schemas.microsoft.com/office/drawing/2014/main" id="{3AD6D95E-88C9-4F51-9A96-C6DC690C4E41}"/>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sp>
        <p:nvSpPr>
          <p:cNvPr id="9" name="Text Placeholder 8">
            <a:extLst>
              <a:ext uri="{FF2B5EF4-FFF2-40B4-BE49-F238E27FC236}">
                <a16:creationId xmlns:a16="http://schemas.microsoft.com/office/drawing/2014/main" id="{2670AC6F-A8DE-43B1-AB32-8BCC2ADD0A50}"/>
              </a:ext>
            </a:extLst>
          </p:cNvPr>
          <p:cNvSpPr>
            <a:spLocks noGrp="1"/>
          </p:cNvSpPr>
          <p:nvPr>
            <p:ph type="body" sz="quarter" idx="12" hasCustomPrompt="1"/>
          </p:nvPr>
        </p:nvSpPr>
        <p:spPr>
          <a:xfrm>
            <a:off x="321510" y="184205"/>
            <a:ext cx="2700330" cy="217696"/>
          </a:xfrm>
        </p:spPr>
        <p:txBody>
          <a:bodyPr anchor="ctr">
            <a:normAutofit/>
          </a:bodyPr>
          <a:lstStyle>
            <a:lvl1pPr marL="0" indent="0" algn="l">
              <a:spcBef>
                <a:spcPts val="0"/>
              </a:spcBef>
              <a:spcAft>
                <a:spcPts val="0"/>
              </a:spcAft>
              <a:buFontTx/>
              <a:buNone/>
              <a:defRPr sz="1100">
                <a:solidFill>
                  <a:schemeClr val="bg1"/>
                </a:solidFill>
              </a:defRPr>
            </a:lvl1pPr>
            <a:lvl2pPr marL="101256" indent="0" algn="l">
              <a:buFontTx/>
              <a:buNone/>
              <a:defRPr sz="984">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[Current Date]</a:t>
            </a:r>
          </a:p>
        </p:txBody>
      </p:sp>
      <p:pic>
        <p:nvPicPr>
          <p:cNvPr id="7" name="Picture 6">
            <a:extLst>
              <a:ext uri="{FF2B5EF4-FFF2-40B4-BE49-F238E27FC236}">
                <a16:creationId xmlns:a16="http://schemas.microsoft.com/office/drawing/2014/main" id="{B48D68E9-7018-4336-9CC4-C1AD98D094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9981" y="1428599"/>
            <a:ext cx="3912001" cy="4000802"/>
          </a:xfrm>
          <a:prstGeom prst="rect">
            <a:avLst/>
          </a:prstGeom>
        </p:spPr>
      </p:pic>
      <p:sp>
        <p:nvSpPr>
          <p:cNvPr id="2" name="Slide Number Placeholder 1">
            <a:extLst>
              <a:ext uri="{FF2B5EF4-FFF2-40B4-BE49-F238E27FC236}">
                <a16:creationId xmlns:a16="http://schemas.microsoft.com/office/drawing/2014/main" id="{9998FB25-7404-4D17-BC12-C5C5BD3F89CC}"/>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3" name="Footer Placeholder 2">
            <a:extLst>
              <a:ext uri="{FF2B5EF4-FFF2-40B4-BE49-F238E27FC236}">
                <a16:creationId xmlns:a16="http://schemas.microsoft.com/office/drawing/2014/main" id="{C8CB9713-6169-4BCA-998A-1ECD71372D89}"/>
              </a:ext>
            </a:extLst>
          </p:cNvPr>
          <p:cNvSpPr>
            <a:spLocks noGrp="1"/>
          </p:cNvSpPr>
          <p:nvPr>
            <p:ph type="ftr" sz="quarter" idx="14"/>
          </p:nvPr>
        </p:nvSpPr>
        <p:spPr/>
        <p:txBody>
          <a:bodyPr/>
          <a:lstStyle>
            <a:lvl1pPr>
              <a:defRPr>
                <a:solidFill>
                  <a:schemeClr val="bg1"/>
                </a:solidFill>
              </a:defRPr>
            </a:lvl1pPr>
          </a:lstStyle>
          <a:p>
            <a:pPr algn="ctr"/>
            <a:r>
              <a:rPr lang="en-AU" dirty="0"/>
              <a:t>Office of Equal Opportunity, Accessibility and Title IX</a:t>
            </a:r>
          </a:p>
        </p:txBody>
      </p:sp>
    </p:spTree>
    <p:extLst>
      <p:ext uri="{BB962C8B-B14F-4D97-AF65-F5344CB8AC3E}">
        <p14:creationId xmlns:p14="http://schemas.microsoft.com/office/powerpoint/2010/main" val="34015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Picture Cr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55C3957F-CBD5-45F4-9139-BE2AD9F3D778}"/>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1D7466EE-1402-4AD3-84F3-D1DF7AB79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4347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2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[Footer]</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sp>
        <p:nvSpPr>
          <p:cNvPr id="12" name="Picture Placeholder 2">
            <a:extLst>
              <a:ext uri="{FF2B5EF4-FFF2-40B4-BE49-F238E27FC236}">
                <a16:creationId xmlns:a16="http://schemas.microsoft.com/office/drawing/2014/main" id="{4CC70461-48C5-43F7-8FBF-36F351503D81}"/>
              </a:ext>
            </a:extLst>
          </p:cNvPr>
          <p:cNvSpPr>
            <a:spLocks noGrp="1"/>
          </p:cNvSpPr>
          <p:nvPr>
            <p:ph type="pic" idx="13" hasCustomPrompt="1"/>
          </p:nvPr>
        </p:nvSpPr>
        <p:spPr>
          <a:xfrm>
            <a:off x="5014594" y="4925838"/>
            <a:ext cx="2939950" cy="1567102"/>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pic>
        <p:nvPicPr>
          <p:cNvPr id="11" name="Picture 10">
            <a:extLst>
              <a:ext uri="{FF2B5EF4-FFF2-40B4-BE49-F238E27FC236}">
                <a16:creationId xmlns:a16="http://schemas.microsoft.com/office/drawing/2014/main" id="{0A945B0B-FD87-427B-B1C8-DF115B45F61B}"/>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3" name="Picture 12">
            <a:extLst>
              <a:ext uri="{FF2B5EF4-FFF2-40B4-BE49-F238E27FC236}">
                <a16:creationId xmlns:a16="http://schemas.microsoft.com/office/drawing/2014/main" id="{3054FC01-F717-4A46-B98F-96CECAD73C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73941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Picture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5036129" y="257"/>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AD7A19B3-ADC4-46A3-BF00-57B86B7CF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6560" y="246362"/>
            <a:ext cx="1288500" cy="134985"/>
          </a:xfrm>
          <a:prstGeom prst="rect">
            <a:avLst/>
          </a:prstGeom>
        </p:spPr>
      </p:pic>
    </p:spTree>
    <p:extLst>
      <p:ext uri="{BB962C8B-B14F-4D97-AF65-F5344CB8AC3E}">
        <p14:creationId xmlns:p14="http://schemas.microsoft.com/office/powerpoint/2010/main" val="237717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mp; Text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0" y="2"/>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3" name="Content Placeholder 2"/>
          <p:cNvSpPr>
            <a:spLocks noGrp="1"/>
          </p:cNvSpPr>
          <p:nvPr>
            <p:ph sz="half" idx="1" hasCustomPrompt="1"/>
          </p:nvPr>
        </p:nvSpPr>
        <p:spPr>
          <a:xfrm>
            <a:off x="751383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7528747"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95B49BA5-9018-4446-A86F-4EE58D7173D4}"/>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8" name="Picture 7">
            <a:extLst>
              <a:ext uri="{FF2B5EF4-FFF2-40B4-BE49-F238E27FC236}">
                <a16:creationId xmlns:a16="http://schemas.microsoft.com/office/drawing/2014/main" id="{AD7A19B3-ADC4-46A3-BF00-57B86B7CFA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2"/>
          </a:xfrm>
          <a:prstGeom prst="rect">
            <a:avLst/>
          </a:prstGeom>
        </p:spPr>
      </p:pic>
    </p:spTree>
    <p:extLst>
      <p:ext uri="{BB962C8B-B14F-4D97-AF65-F5344CB8AC3E}">
        <p14:creationId xmlns:p14="http://schemas.microsoft.com/office/powerpoint/2010/main" val="291587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icture (Blee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AU" dirty="0"/>
              <a:t>Click icon to add picture</a:t>
            </a:r>
            <a:br>
              <a:rPr lang="en-AU" dirty="0"/>
            </a:br>
            <a:br>
              <a:rPr lang="en-AU" dirty="0"/>
            </a:br>
            <a:br>
              <a:rPr lang="en-AU" dirty="0"/>
            </a:br>
            <a:endParaRPr lang="en-AU" dirty="0"/>
          </a:p>
        </p:txBody>
      </p:sp>
      <p:sp>
        <p:nvSpPr>
          <p:cNvPr id="5" name="Slide Number Placeholder 4">
            <a:extLst>
              <a:ext uri="{FF2B5EF4-FFF2-40B4-BE49-F238E27FC236}">
                <a16:creationId xmlns:a16="http://schemas.microsoft.com/office/drawing/2014/main" id="{A3B83DCC-83B4-4DDF-A2DD-53EA890722EE}"/>
              </a:ext>
            </a:extLst>
          </p:cNvPr>
          <p:cNvSpPr>
            <a:spLocks noGrp="1"/>
          </p:cNvSpPr>
          <p:nvPr>
            <p:ph type="sldNum" sz="quarter" idx="16"/>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6560" y="246362"/>
            <a:ext cx="1288500" cy="134985"/>
          </a:xfrm>
          <a:prstGeom prst="rect">
            <a:avLst/>
          </a:prstGeom>
        </p:spPr>
      </p:pic>
      <p:pic>
        <p:nvPicPr>
          <p:cNvPr id="9" name="Picture 8">
            <a:extLst>
              <a:ext uri="{FF2B5EF4-FFF2-40B4-BE49-F238E27FC236}">
                <a16:creationId xmlns:a16="http://schemas.microsoft.com/office/drawing/2014/main" id="{AD7A19B3-ADC4-46A3-BF00-57B86B7CFA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2"/>
          </a:xfrm>
          <a:prstGeom prst="rect">
            <a:avLst/>
          </a:prstGeom>
        </p:spPr>
      </p:pic>
    </p:spTree>
    <p:extLst>
      <p:ext uri="{BB962C8B-B14F-4D97-AF65-F5344CB8AC3E}">
        <p14:creationId xmlns:p14="http://schemas.microsoft.com/office/powerpoint/2010/main" val="156876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34298" y="2367188"/>
            <a:ext cx="742590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321508" y="2365636"/>
            <a:ext cx="370858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BA15CE4-9C5B-4DD4-9334-613E584A897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A5210B5A-E47F-4858-B45E-5B1BEE8B2507}"/>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8C22C6C2-929C-48AB-A46A-05FC0AD94C2B}"/>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B308A26F-06F2-4E9D-90D3-59B5F0517015}"/>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00F2FEF4-AC70-4D84-9B67-5A54BD0F33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5719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1508" y="2365638"/>
            <a:ext cx="7441994"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8141451" y="2365639"/>
            <a:ext cx="3712953"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94D7C67-E5F6-43C5-997F-6434DA21F484}"/>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a16="http://schemas.microsoft.com/office/drawing/2014/main" id="{1A584D73-4796-4164-B818-FA3C28E0BA7F}"/>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B1262CB5-7592-412B-8108-8BFA3C6D8D0C}"/>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040F9683-AEE5-4C7C-8337-8F0333B05ADC}"/>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3" name="Picture 12">
            <a:extLst>
              <a:ext uri="{FF2B5EF4-FFF2-40B4-BE49-F238E27FC236}">
                <a16:creationId xmlns:a16="http://schemas.microsoft.com/office/drawing/2014/main" id="{04A82EE6-5B2A-4D35-9636-3FF0F8DEBC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19052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321511" y="2365636"/>
            <a:ext cx="11543658" cy="1974696"/>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hasCustomPrompt="1"/>
          </p:nvPr>
        </p:nvSpPr>
        <p:spPr>
          <a:xfrm>
            <a:off x="338777" y="4495699"/>
            <a:ext cx="11543658" cy="1974696"/>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66DFF93-5525-475A-BA2F-1F0C4F78D56B}"/>
              </a:ext>
            </a:extLst>
          </p:cNvPr>
          <p:cNvSpPr>
            <a:spLocks noGrp="1"/>
          </p:cNvSpPr>
          <p:nvPr>
            <p:ph type="ftr" sz="quarter" idx="14"/>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E7DE2A29-28F0-4172-8807-541DB74FB84F}"/>
              </a:ext>
            </a:extLst>
          </p:cNvPr>
          <p:cNvSpPr>
            <a:spLocks noGrp="1"/>
          </p:cNvSpPr>
          <p:nvPr>
            <p:ph type="sldNum" sz="quarter" idx="15"/>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1EE7CF56-F1E5-4795-9265-7AD96EC856CD}"/>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4389AB79-1006-4785-9565-5855A6C464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tter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E5D8E-5794-4172-9477-A462C7ED6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2B352C9B-A878-4E28-8F19-9BFE09A0DF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5CFD2763-69FC-4FBC-A018-A5B79D9BF1C2}"/>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24677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tter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88F8E-C995-44E9-88C3-777D604D7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5222DE8C-193B-40D2-86E4-37390E84CC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2" name="Picture 11">
            <a:extLst>
              <a:ext uri="{FF2B5EF4-FFF2-40B4-BE49-F238E27FC236}">
                <a16:creationId xmlns:a16="http://schemas.microsoft.com/office/drawing/2014/main" id="{982B9284-71F9-4742-8BC8-CBD640B6E8C0}"/>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62122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0" y="1413894"/>
            <a:ext cx="10896586" cy="2015106"/>
          </a:xfrm>
        </p:spPr>
        <p:txBody>
          <a:bodyPr>
            <a:noAutofit/>
          </a:bodyPr>
          <a:lstStyle>
            <a:lvl1pPr>
              <a:lnSpc>
                <a:spcPct val="80000"/>
              </a:lnSpc>
              <a:defRPr sz="8298">
                <a:solidFill>
                  <a:schemeClr val="bg1"/>
                </a:solidFill>
              </a:defRPr>
            </a:lvl1pPr>
          </a:lstStyle>
          <a:p>
            <a:r>
              <a:rPr lang="en-US" dirty="0"/>
              <a:t>[Presentation Title]</a:t>
            </a:r>
            <a:endParaRPr lang="en-AU" dirty="0"/>
          </a:p>
        </p:txBody>
      </p:sp>
      <p:sp>
        <p:nvSpPr>
          <p:cNvPr id="7" name="Text Placeholder 6"/>
          <p:cNvSpPr>
            <a:spLocks noGrp="1"/>
          </p:cNvSpPr>
          <p:nvPr>
            <p:ph type="body" sz="quarter" idx="10" hasCustomPrompt="1"/>
          </p:nvPr>
        </p:nvSpPr>
        <p:spPr>
          <a:xfrm>
            <a:off x="321508" y="3327723"/>
            <a:ext cx="10901097" cy="1819999"/>
          </a:xfrm>
        </p:spPr>
        <p:txBody>
          <a:bodyPr>
            <a:normAutofit/>
          </a:bodyPr>
          <a:lstStyle>
            <a:lvl1pPr marL="0" indent="0">
              <a:buNone/>
              <a:defRPr sz="4079">
                <a:solidFill>
                  <a:schemeClr val="bg1"/>
                </a:solidFill>
              </a:defRPr>
            </a:lvl1pPr>
          </a:lstStyle>
          <a:p>
            <a:pPr lvl="0"/>
            <a:r>
              <a:rPr lang="en-US" dirty="0"/>
              <a:t>[Presenter Name]</a:t>
            </a:r>
          </a:p>
        </p:txBody>
      </p:sp>
      <p:pic>
        <p:nvPicPr>
          <p:cNvPr id="6" name="Picture 5">
            <a:extLst>
              <a:ext uri="{FF2B5EF4-FFF2-40B4-BE49-F238E27FC236}">
                <a16:creationId xmlns:a16="http://schemas.microsoft.com/office/drawing/2014/main" id="{EC3B3AAE-1896-4A98-A246-9A4E80DA46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918A2211-08DC-44ED-BA4C-EA9B5E049F50}"/>
              </a:ext>
            </a:extLst>
          </p:cNvPr>
          <p:cNvPicPr>
            <a:picLocks noChangeAspect="1"/>
          </p:cNvPicPr>
          <p:nvPr userDrawn="1"/>
        </p:nvPicPr>
        <p:blipFill>
          <a:blip r:embed="rId3"/>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ttern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E66D3-31E0-4E7E-974A-CBAF78AFB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130"/>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6C8D64DB-0525-4239-B7EF-7462FB2A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2" name="Picture 11">
            <a:extLst>
              <a:ext uri="{FF2B5EF4-FFF2-40B4-BE49-F238E27FC236}">
                <a16:creationId xmlns:a16="http://schemas.microsoft.com/office/drawing/2014/main" id="{40135A38-8B72-4CF7-A576-8AB549768E04}"/>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70546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ttern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3" name="Picture 2">
            <a:extLst>
              <a:ext uri="{FF2B5EF4-FFF2-40B4-BE49-F238E27FC236}">
                <a16:creationId xmlns:a16="http://schemas.microsoft.com/office/drawing/2014/main" id="{7F927E38-93E1-4C04-83A5-FBD94BE75C58}"/>
              </a:ext>
            </a:extLst>
          </p:cNvPr>
          <p:cNvPicPr>
            <a:picLocks noChangeAspect="1"/>
          </p:cNvPicPr>
          <p:nvPr userDrawn="1"/>
        </p:nvPicPr>
        <p:blipFill>
          <a:blip r:embed="rId2"/>
          <a:srcRect/>
          <a:stretch/>
        </p:blipFill>
        <p:spPr>
          <a:xfrm>
            <a:off x="7751525" y="1108171"/>
            <a:ext cx="1787218" cy="4683029"/>
          </a:xfrm>
          <a:prstGeom prst="rect">
            <a:avLst/>
          </a:prstGeom>
          <a:noFill/>
          <a:ln>
            <a:noFill/>
          </a:ln>
        </p:spPr>
      </p:pic>
      <p:pic>
        <p:nvPicPr>
          <p:cNvPr id="12" name="Picture 11">
            <a:extLst>
              <a:ext uri="{FF2B5EF4-FFF2-40B4-BE49-F238E27FC236}">
                <a16:creationId xmlns:a16="http://schemas.microsoft.com/office/drawing/2014/main" id="{EF6DF0E0-E4B3-49BF-A9CB-B5C1AC69E3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E62FCC1-F0E2-4D15-B831-1642D56F9DA1}"/>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82633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ttern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4" name="Picture 13">
            <a:extLst>
              <a:ext uri="{FF2B5EF4-FFF2-40B4-BE49-F238E27FC236}">
                <a16:creationId xmlns:a16="http://schemas.microsoft.com/office/drawing/2014/main" id="{96605E55-8F6E-49C2-A14D-4F7EA9A24760}"/>
              </a:ext>
            </a:extLst>
          </p:cNvPr>
          <p:cNvPicPr>
            <a:picLocks noChangeAspect="1"/>
          </p:cNvPicPr>
          <p:nvPr userDrawn="1"/>
        </p:nvPicPr>
        <p:blipFill>
          <a:blip r:embed="rId2"/>
          <a:srcRect/>
          <a:stretch/>
        </p:blipFill>
        <p:spPr>
          <a:xfrm>
            <a:off x="6681536" y="1396696"/>
            <a:ext cx="3951494" cy="3976582"/>
          </a:xfrm>
          <a:prstGeom prst="rect">
            <a:avLst/>
          </a:prstGeom>
        </p:spPr>
      </p:pic>
      <p:pic>
        <p:nvPicPr>
          <p:cNvPr id="12" name="Picture 11">
            <a:extLst>
              <a:ext uri="{FF2B5EF4-FFF2-40B4-BE49-F238E27FC236}">
                <a16:creationId xmlns:a16="http://schemas.microsoft.com/office/drawing/2014/main" id="{7349E37B-FA5B-427F-9B9C-C22AEEF46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56D3671-8BF4-4081-90DB-6B512B6793F3}"/>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0774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ttern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4F36A6A2-B679-4575-A369-2D9B0C881111}"/>
              </a:ext>
            </a:extLst>
          </p:cNvPr>
          <p:cNvPicPr>
            <a:picLocks noChangeAspect="1"/>
          </p:cNvPicPr>
          <p:nvPr userDrawn="1"/>
        </p:nvPicPr>
        <p:blipFill>
          <a:blip r:embed="rId2"/>
          <a:srcRect/>
          <a:stretch/>
        </p:blipFill>
        <p:spPr>
          <a:xfrm>
            <a:off x="7246751" y="1126129"/>
            <a:ext cx="2724017" cy="4749341"/>
          </a:xfrm>
          <a:prstGeom prst="rect">
            <a:avLst/>
          </a:prstGeom>
        </p:spPr>
      </p:pic>
      <p:pic>
        <p:nvPicPr>
          <p:cNvPr id="13" name="Picture 12">
            <a:extLst>
              <a:ext uri="{FF2B5EF4-FFF2-40B4-BE49-F238E27FC236}">
                <a16:creationId xmlns:a16="http://schemas.microsoft.com/office/drawing/2014/main" id="{F9B8E51D-8667-4AE7-98D9-FD5D60E1E0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4" name="Picture 13">
            <a:extLst>
              <a:ext uri="{FF2B5EF4-FFF2-40B4-BE49-F238E27FC236}">
                <a16:creationId xmlns:a16="http://schemas.microsoft.com/office/drawing/2014/main" id="{00C0D460-F225-460B-BB60-8A162372132D}"/>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87082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200" b="0" i="0">
                <a:solidFill>
                  <a:schemeClr val="bg1"/>
                </a:solidFill>
                <a:latin typeface="National 2 Medium" charset="0"/>
                <a:ea typeface="National 2 Medium" charset="0"/>
                <a:cs typeface="National 2 Medium" charset="0"/>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bg1"/>
                </a:solidFill>
                <a:latin typeface="National 2 Medium" charset="0"/>
                <a:ea typeface="National 2 Medium" charset="0"/>
                <a:cs typeface="National 2 Medium" charset="0"/>
              </a:defRPr>
            </a:lvl1pPr>
          </a:lstStyle>
          <a:p>
            <a:pPr lvl="0"/>
            <a:r>
              <a:rPr lang="en-US" dirty="0"/>
              <a:t>[Full name]</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12" name="Text Placeholder 6">
            <a:extLst>
              <a:ext uri="{FF2B5EF4-FFF2-40B4-BE49-F238E27FC236}">
                <a16:creationId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bg1"/>
                </a:solidFill>
              </a:defRPr>
            </a:lvl1pPr>
          </a:lstStyle>
          <a:p>
            <a:pPr lvl="0"/>
            <a:r>
              <a:rPr lang="en-US" dirty="0"/>
              <a:t>[Position]</a:t>
            </a:r>
          </a:p>
        </p:txBody>
      </p:sp>
      <p:pic>
        <p:nvPicPr>
          <p:cNvPr id="16" name="Picture 15">
            <a:extLst>
              <a:ext uri="{FF2B5EF4-FFF2-40B4-BE49-F238E27FC236}">
                <a16:creationId xmlns:a16="http://schemas.microsoft.com/office/drawing/2014/main" id="{B03E30FE-911C-4ADA-B031-2626594EC7A5}"/>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pic>
        <p:nvPicPr>
          <p:cNvPr id="17" name="Picture 16">
            <a:extLst>
              <a:ext uri="{FF2B5EF4-FFF2-40B4-BE49-F238E27FC236}">
                <a16:creationId xmlns:a16="http://schemas.microsoft.com/office/drawing/2014/main" id="{AA3744D0-0577-40DE-9622-1088015D05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
        <p:nvSpPr>
          <p:cNvPr id="3" name="Footer Placeholder 2">
            <a:extLst>
              <a:ext uri="{FF2B5EF4-FFF2-40B4-BE49-F238E27FC236}">
                <a16:creationId xmlns:a16="http://schemas.microsoft.com/office/drawing/2014/main" id="{E82BB920-9A5A-4DA9-9ECA-1DF946B9A68D}"/>
              </a:ext>
            </a:extLst>
          </p:cNvPr>
          <p:cNvSpPr>
            <a:spLocks noGrp="1"/>
          </p:cNvSpPr>
          <p:nvPr>
            <p:ph type="ftr" sz="quarter" idx="14"/>
          </p:nvPr>
        </p:nvSpPr>
        <p:spPr/>
        <p:txBody>
          <a:bodyPr/>
          <a:lstStyle>
            <a:lvl1pPr>
              <a:defRPr>
                <a:solidFill>
                  <a:schemeClr val="bg1"/>
                </a:solidFill>
              </a:defRPr>
            </a:lvl1pPr>
          </a:lstStyle>
          <a:p>
            <a:pPr algn="ctr"/>
            <a:r>
              <a:rPr lang="en-AU"/>
              <a:t>[Footer]</a:t>
            </a:r>
            <a:endParaRPr lang="en-AU" dirty="0"/>
          </a:p>
        </p:txBody>
      </p:sp>
    </p:spTree>
    <p:extLst>
      <p:ext uri="{BB962C8B-B14F-4D97-AF65-F5344CB8AC3E}">
        <p14:creationId xmlns:p14="http://schemas.microsoft.com/office/powerpoint/2010/main" val="51358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C4D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164" b="0">
                <a:solidFill>
                  <a:schemeClr val="accent1"/>
                </a:solidFill>
                <a:latin typeface="+mn-lt"/>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accent1"/>
                </a:solidFill>
                <a:latin typeface="National 2 Medium" charset="0"/>
                <a:ea typeface="National 2 Medium" charset="0"/>
                <a:cs typeface="National 2 Medium" charset="0"/>
              </a:defRPr>
            </a:lvl1pPr>
          </a:lstStyle>
          <a:p>
            <a:pPr lvl="0"/>
            <a:r>
              <a:rPr lang="en-US" dirty="0"/>
              <a:t>[Full name]</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accent1"/>
                </a:solidFill>
              </a:defRPr>
            </a:lvl1pPr>
          </a:lstStyle>
          <a:p>
            <a:pPr algn="ctr"/>
            <a:r>
              <a:rPr lang="en-AU" dirty="0"/>
              <a:t>[Footer]</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pPr/>
              <a:t>‹#›</a:t>
            </a:fld>
            <a:endParaRPr lang="en-AU" dirty="0"/>
          </a:p>
        </p:txBody>
      </p:sp>
      <p:sp>
        <p:nvSpPr>
          <p:cNvPr id="12" name="Text Placeholder 6">
            <a:extLst>
              <a:ext uri="{FF2B5EF4-FFF2-40B4-BE49-F238E27FC236}">
                <a16:creationId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accent1"/>
                </a:solidFill>
              </a:defRPr>
            </a:lvl1pPr>
          </a:lstStyle>
          <a:p>
            <a:pPr lvl="0"/>
            <a:r>
              <a:rPr lang="en-US" dirty="0"/>
              <a:t>[Position]</a:t>
            </a:r>
          </a:p>
        </p:txBody>
      </p:sp>
      <p:pic>
        <p:nvPicPr>
          <p:cNvPr id="16" name="Picture 15">
            <a:extLst>
              <a:ext uri="{FF2B5EF4-FFF2-40B4-BE49-F238E27FC236}">
                <a16:creationId xmlns:a16="http://schemas.microsoft.com/office/drawing/2014/main" id="{35B8BFB0-2A25-45AC-80CE-669E6F62BC54}"/>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7" name="Picture 16">
            <a:extLst>
              <a:ext uri="{FF2B5EF4-FFF2-40B4-BE49-F238E27FC236}">
                <a16:creationId xmlns:a16="http://schemas.microsoft.com/office/drawing/2014/main" id="{3BF33D4B-5C12-45EC-88B7-C00C2123C8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2823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2171191" y="2246444"/>
            <a:ext cx="7849618" cy="2531891"/>
          </a:xfrm>
        </p:spPr>
        <p:txBody>
          <a:bodyPr anchor="ctr">
            <a:noAutofit/>
          </a:bodyPr>
          <a:lstStyle>
            <a:lvl1pPr algn="ctr">
              <a:lnSpc>
                <a:spcPct val="80000"/>
              </a:lnSpc>
              <a:defRPr sz="6118" b="0">
                <a:solidFill>
                  <a:schemeClr val="bg1"/>
                </a:solidFill>
              </a:defRPr>
            </a:lvl1pPr>
          </a:lstStyle>
          <a:p>
            <a:r>
              <a:rPr lang="en-US" dirty="0"/>
              <a:t>[Thank you or sign off]</a:t>
            </a:r>
            <a:endParaRPr lang="en-AU" dirty="0"/>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[Footer]</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B1D5A8B4-6E78-422A-AF69-97326A6A7C3B}"/>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pic>
        <p:nvPicPr>
          <p:cNvPr id="13" name="Picture 12">
            <a:extLst>
              <a:ext uri="{FF2B5EF4-FFF2-40B4-BE49-F238E27FC236}">
                <a16:creationId xmlns:a16="http://schemas.microsoft.com/office/drawing/2014/main" id="{26D54034-1F98-4E5C-A6EA-29A8353505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79579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673CE-2DC8-4BC7-8474-7FD9AEAE7788}"/>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a16="http://schemas.microsoft.com/office/drawing/2014/main" id="{2E8B1A7F-3E6C-4BDA-A873-12B2FD961FC8}"/>
              </a:ext>
            </a:extLst>
          </p:cNvPr>
          <p:cNvSpPr>
            <a:spLocks noGrp="1"/>
          </p:cNvSpPr>
          <p:nvPr>
            <p:ph type="ftr" sz="quarter" idx="10"/>
          </p:nvPr>
        </p:nvSpPr>
        <p:spPr/>
        <p:txBody>
          <a:bodyPr/>
          <a:lstStyle/>
          <a:p>
            <a:pPr algn="ctr"/>
            <a:r>
              <a:rPr lang="en-AU" dirty="0"/>
              <a:t>[Footer]</a:t>
            </a:r>
          </a:p>
        </p:txBody>
      </p:sp>
      <p:sp>
        <p:nvSpPr>
          <p:cNvPr id="5" name="Slide Number Placeholder 4">
            <a:extLst>
              <a:ext uri="{FF2B5EF4-FFF2-40B4-BE49-F238E27FC236}">
                <a16:creationId xmlns:a16="http://schemas.microsoft.com/office/drawing/2014/main" id="{54C0EA49-7B36-455E-A863-61CF191F594C}"/>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9" name="Picture 8">
            <a:extLst>
              <a:ext uri="{FF2B5EF4-FFF2-40B4-BE49-F238E27FC236}">
                <a16:creationId xmlns:a16="http://schemas.microsoft.com/office/drawing/2014/main" id="{DEF0F960-7B3B-462A-AC2C-5591D208268E}"/>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0" name="Picture 9">
            <a:extLst>
              <a:ext uri="{FF2B5EF4-FFF2-40B4-BE49-F238E27FC236}">
                <a16:creationId xmlns:a16="http://schemas.microsoft.com/office/drawing/2014/main" id="{36EE6E5A-4BD9-4D77-8176-009D70AE8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413894"/>
            <a:ext cx="7849618"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8528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7AF41DB6-5AEA-408D-A5BF-F2AA2A9AA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E400AA1C-D441-4635-902A-1D054715368D}"/>
              </a:ext>
            </a:extLst>
          </p:cNvPr>
          <p:cNvPicPr>
            <a:picLocks noChangeAspect="1"/>
          </p:cNvPicPr>
          <p:nvPr userDrawn="1"/>
        </p:nvPicPr>
        <p:blipFill>
          <a:blip r:embed="rId3"/>
          <a:stretch>
            <a:fillRect/>
          </a:stretch>
        </p:blipFill>
        <p:spPr>
          <a:xfrm>
            <a:off x="10590996" y="244059"/>
            <a:ext cx="1274064" cy="138684"/>
          </a:xfrm>
          <a:prstGeom prst="rect">
            <a:avLst/>
          </a:prstGeom>
          <a:noFill/>
          <a:ln>
            <a:noFill/>
          </a:ln>
        </p:spPr>
      </p:pic>
      <p:pic>
        <p:nvPicPr>
          <p:cNvPr id="10" name="Picture 9">
            <a:extLst>
              <a:ext uri="{FF2B5EF4-FFF2-40B4-BE49-F238E27FC236}">
                <a16:creationId xmlns:a16="http://schemas.microsoft.com/office/drawing/2014/main" id="{0E47D3B9-F438-E24F-9DFF-6C0E3C11CA76}"/>
              </a:ext>
            </a:extLst>
          </p:cNvPr>
          <p:cNvPicPr>
            <a:picLocks noChangeAspect="1"/>
          </p:cNvPicPr>
          <p:nvPr userDrawn="1"/>
        </p:nvPicPr>
        <p:blipFill>
          <a:blip r:embed="rId4"/>
          <a:srcRect/>
          <a:stretch/>
        </p:blipFill>
        <p:spPr>
          <a:xfrm>
            <a:off x="8915400" y="819552"/>
            <a:ext cx="2108111" cy="5523861"/>
          </a:xfrm>
          <a:prstGeom prst="rect">
            <a:avLst/>
          </a:prstGeom>
        </p:spPr>
      </p:pic>
    </p:spTree>
    <p:extLst>
      <p:ext uri="{BB962C8B-B14F-4D97-AF65-F5344CB8AC3E}">
        <p14:creationId xmlns:p14="http://schemas.microsoft.com/office/powerpoint/2010/main" val="143980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4" name="Picture 3">
            <a:extLst>
              <a:ext uri="{FF2B5EF4-FFF2-40B4-BE49-F238E27FC236}">
                <a16:creationId xmlns:a16="http://schemas.microsoft.com/office/drawing/2014/main" id="{7E700A36-47BB-4418-B306-3E7E3AC141EB}"/>
              </a:ext>
            </a:extLst>
          </p:cNvPr>
          <p:cNvPicPr>
            <a:picLocks noChangeAspect="1"/>
          </p:cNvPicPr>
          <p:nvPr userDrawn="1"/>
        </p:nvPicPr>
        <p:blipFill>
          <a:blip r:embed="rId2"/>
          <a:srcRect/>
          <a:stretch/>
        </p:blipFill>
        <p:spPr>
          <a:xfrm>
            <a:off x="8186510" y="1426524"/>
            <a:ext cx="2724017" cy="4749341"/>
          </a:xfrm>
          <a:prstGeom prst="rect">
            <a:avLst/>
          </a:prstGeom>
        </p:spPr>
      </p:pic>
      <p:pic>
        <p:nvPicPr>
          <p:cNvPr id="12" name="Picture 11">
            <a:extLst>
              <a:ext uri="{FF2B5EF4-FFF2-40B4-BE49-F238E27FC236}">
                <a16:creationId xmlns:a16="http://schemas.microsoft.com/office/drawing/2014/main" id="{0E12473B-6F9B-4A83-8856-23C5641F05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F56D179-7759-497B-8880-790CAAFA9560}"/>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80103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3" name="Picture 12">
            <a:extLst>
              <a:ext uri="{FF2B5EF4-FFF2-40B4-BE49-F238E27FC236}">
                <a16:creationId xmlns:a16="http://schemas.microsoft.com/office/drawing/2014/main" id="{1C725145-F8C2-435E-83DA-3C6BFFE3B3CB}"/>
              </a:ext>
            </a:extLst>
          </p:cNvPr>
          <p:cNvPicPr>
            <a:picLocks noChangeAspect="1"/>
          </p:cNvPicPr>
          <p:nvPr userDrawn="1"/>
        </p:nvPicPr>
        <p:blipFill>
          <a:blip r:embed="rId2"/>
          <a:srcRect/>
          <a:stretch/>
        </p:blipFill>
        <p:spPr>
          <a:xfrm>
            <a:off x="8191889" y="2389194"/>
            <a:ext cx="2774745" cy="2792362"/>
          </a:xfrm>
          <a:prstGeom prst="rect">
            <a:avLst/>
          </a:prstGeom>
        </p:spPr>
      </p:pic>
      <p:pic>
        <p:nvPicPr>
          <p:cNvPr id="12" name="Picture 11">
            <a:extLst>
              <a:ext uri="{FF2B5EF4-FFF2-40B4-BE49-F238E27FC236}">
                <a16:creationId xmlns:a16="http://schemas.microsoft.com/office/drawing/2014/main" id="{0DA09E0F-9A3D-42E9-BF40-D380876817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4" name="Picture 13">
            <a:extLst>
              <a:ext uri="{FF2B5EF4-FFF2-40B4-BE49-F238E27FC236}">
                <a16:creationId xmlns:a16="http://schemas.microsoft.com/office/drawing/2014/main" id="{99F43727-5D9C-4050-8B4D-49535AB73D83}"/>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74394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EFBB34-E7A6-446F-8461-EDE7FE5D0D75}"/>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sp>
        <p:nvSpPr>
          <p:cNvPr id="4" name="Content Placeholder 3"/>
          <p:cNvSpPr>
            <a:spLocks noGrp="1"/>
          </p:cNvSpPr>
          <p:nvPr>
            <p:ph sz="quarter" idx="11"/>
          </p:nvPr>
        </p:nvSpPr>
        <p:spPr>
          <a:xfrm>
            <a:off x="321508" y="2365638"/>
            <a:ext cx="11546007" cy="4127303"/>
          </a:xfrm>
        </p:spPr>
        <p:txBody>
          <a:bodyPr>
            <a:normAutofit/>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p:txBody>
          <a:bodyPr>
            <a:normAutofit/>
          </a:bodyPr>
          <a:lstStyle>
            <a:lvl1pPr>
              <a:defRPr sz="4000"/>
            </a:lvl1pPr>
          </a:lstStyle>
          <a:p>
            <a:r>
              <a:rPr lang="en-US"/>
              <a:t>Click to edit Master title style</a:t>
            </a:r>
            <a:endParaRPr lang="en-AU" dirty="0"/>
          </a:p>
        </p:txBody>
      </p:sp>
      <p:sp>
        <p:nvSpPr>
          <p:cNvPr id="6" name="Footer Placeholder 5">
            <a:extLst>
              <a:ext uri="{FF2B5EF4-FFF2-40B4-BE49-F238E27FC236}">
                <a16:creationId xmlns:a16="http://schemas.microsoft.com/office/drawing/2014/main" id="{3688288C-36FD-45F0-A3A9-71488442593B}"/>
              </a:ext>
            </a:extLst>
          </p:cNvPr>
          <p:cNvSpPr>
            <a:spLocks noGrp="1"/>
          </p:cNvSpPr>
          <p:nvPr>
            <p:ph type="ftr" sz="quarter" idx="12"/>
          </p:nvPr>
        </p:nvSpPr>
        <p:spPr>
          <a:xfrm>
            <a:off x="2383047" y="184261"/>
            <a:ext cx="7425906" cy="217125"/>
          </a:xfrm>
        </p:spPr>
        <p:txBody>
          <a:bodyPr/>
          <a:lstStyle>
            <a:lvl1pPr algn="ctr">
              <a:defRPr/>
            </a:lvl1pPr>
          </a:lstStyle>
          <a:p>
            <a:pPr algn="ctr"/>
            <a:r>
              <a:rPr lang="en-AU" dirty="0"/>
              <a:t>Office of Equal Opportunity, Accessibility and Title IX</a:t>
            </a:r>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p>
            <a:fld id="{E917DE0E-AFB1-41FD-BC35-27DB61CA125F}" type="slidenum">
              <a:rPr lang="en-AU" smtClean="0"/>
              <a:pPr/>
              <a:t>‹#›</a:t>
            </a:fld>
            <a:endParaRPr lang="en-AU" dirty="0"/>
          </a:p>
        </p:txBody>
      </p:sp>
      <p:pic>
        <p:nvPicPr>
          <p:cNvPr id="9" name="Picture 8">
            <a:extLst>
              <a:ext uri="{FF2B5EF4-FFF2-40B4-BE49-F238E27FC236}">
                <a16:creationId xmlns:a16="http://schemas.microsoft.com/office/drawing/2014/main" id="{3157881E-E143-4217-816A-8C4E380EDD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8337B9FB-8EDC-4415-A524-2F201C5737B9}"/>
              </a:ext>
            </a:extLst>
          </p:cNvPr>
          <p:cNvSpPr>
            <a:spLocks noGrp="1"/>
          </p:cNvSpPr>
          <p:nvPr>
            <p:ph type="ftr" sz="quarter" idx="10"/>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EEB0B422-09F3-401B-BCC9-0BD19CBF8F13}"/>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1" name="Picture 10">
            <a:extLst>
              <a:ext uri="{FF2B5EF4-FFF2-40B4-BE49-F238E27FC236}">
                <a16:creationId xmlns:a16="http://schemas.microsoft.com/office/drawing/2014/main" id="{DB79A268-DC64-46CE-B24E-6EA4998B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Number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marL="202512" indent="-202512">
              <a:buFont typeface="+mj-lt"/>
              <a:buAutoNum type="arabicPeriod"/>
              <a:defRPr lang="en-US" sz="1600" b="0" i="0" dirty="0" smtClean="0">
                <a:latin typeface="National 2" charset="0"/>
                <a:ea typeface="National 2" charset="0"/>
                <a:cs typeface="National 2" charset="0"/>
              </a:defRPr>
            </a:lvl1pPr>
            <a:lvl2pPr marL="405023" indent="-202512">
              <a:buFont typeface="+mj-lt"/>
              <a:buAutoNum type="alphaLcPeriod"/>
              <a:defRPr lang="en-US" sz="1600" b="0" i="0" dirty="0" smtClean="0">
                <a:latin typeface="National 2" charset="0"/>
                <a:ea typeface="National 2" charset="0"/>
                <a:cs typeface="National 2" charset="0"/>
              </a:defRPr>
            </a:lvl2pPr>
            <a:lvl3pPr marL="607535" indent="-202046">
              <a:buFont typeface="+mj-lt"/>
              <a:buAutoNum type="romanLcPeriod"/>
              <a:defRPr lang="en-US" sz="1600" b="0" i="0" dirty="0" smtClean="0">
                <a:latin typeface="National 2" charset="0"/>
                <a:ea typeface="National 2" charset="0"/>
                <a:cs typeface="National 2" charset="0"/>
              </a:defRPr>
            </a:lvl3pPr>
            <a:lvl4pPr marL="810046" indent="-202512">
              <a:buFont typeface="+mj-lt"/>
              <a:buAutoNum type="arabicPeriod"/>
              <a:defRPr lang="en-US" sz="1600" b="0" i="0" dirty="0" smtClean="0">
                <a:latin typeface="National 2" charset="0"/>
                <a:ea typeface="National 2" charset="0"/>
                <a:cs typeface="National 2" charset="0"/>
              </a:defRPr>
            </a:lvl4pPr>
            <a:lvl5pPr marL="1012558" indent="-202512">
              <a:buFont typeface="+mj-lt"/>
              <a:buAutoNum type="alphaLcPeriod"/>
              <a:defRPr lang="en-US" sz="1600" b="0" i="0" dirty="0">
                <a:latin typeface="National 2" charset="0"/>
                <a:ea typeface="National 2" charset="0"/>
                <a:cs typeface="National 2" charset="0"/>
              </a:defRPr>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8337B9FB-8EDC-4415-A524-2F201C5737B9}"/>
              </a:ext>
            </a:extLst>
          </p:cNvPr>
          <p:cNvSpPr>
            <a:spLocks noGrp="1"/>
          </p:cNvSpPr>
          <p:nvPr>
            <p:ph type="ftr" sz="quarter" idx="10"/>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EE222980-9FEA-47AB-8160-1C2959753276}"/>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1" name="Picture 10">
            <a:extLst>
              <a:ext uri="{FF2B5EF4-FFF2-40B4-BE49-F238E27FC236}">
                <a16:creationId xmlns:a16="http://schemas.microsoft.com/office/drawing/2014/main" id="{C759DED6-E107-4AF2-B3B8-51B167296C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5794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3"/>
            <a:ext cx="6853375" cy="5101499"/>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[Footer]</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F177E974-6222-4E14-8F53-1A35F8F2DE91}"/>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20A0BD44-827B-47CD-8BFA-2A4BD387B4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425" y="1391440"/>
            <a:ext cx="11546007" cy="923505"/>
          </a:xfrm>
          <a:prstGeom prst="rect">
            <a:avLst/>
          </a:prstGeom>
        </p:spPr>
        <p:txBody>
          <a:bodyPr vert="horz" lIns="0" tIns="0" rIns="0" bIns="0" rtlCol="0" anchor="t">
            <a:normAutofit/>
          </a:bodyPr>
          <a:lstStyle/>
          <a:p>
            <a:r>
              <a:rPr lang="en-US"/>
              <a:t>Click to edit Master title style</a:t>
            </a:r>
            <a:endParaRPr lang="en-AU" dirty="0"/>
          </a:p>
        </p:txBody>
      </p:sp>
      <p:sp>
        <p:nvSpPr>
          <p:cNvPr id="3" name="Text Placeholder 2"/>
          <p:cNvSpPr>
            <a:spLocks noGrp="1"/>
          </p:cNvSpPr>
          <p:nvPr>
            <p:ph type="body" idx="1"/>
          </p:nvPr>
        </p:nvSpPr>
        <p:spPr>
          <a:xfrm>
            <a:off x="321508" y="2365585"/>
            <a:ext cx="11546007" cy="413525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2383047" y="184261"/>
            <a:ext cx="7425906" cy="217125"/>
          </a:xfrm>
          <a:prstGeom prst="rect">
            <a:avLst/>
          </a:prstGeom>
        </p:spPr>
        <p:txBody>
          <a:bodyPr vert="horz" lIns="0" tIns="0" rIns="0" bIns="0" rtlCol="0" anchor="ctr"/>
          <a:lstStyle>
            <a:lvl1pPr algn="l">
              <a:defRPr sz="1100" b="0" i="0">
                <a:solidFill>
                  <a:schemeClr val="accent1"/>
                </a:solidFill>
                <a:latin typeface="National 2" charset="0"/>
                <a:ea typeface="National 2" charset="0"/>
                <a:cs typeface="National 2" charset="0"/>
              </a:defRPr>
            </a:lvl1pPr>
          </a:lstStyle>
          <a:p>
            <a:pPr algn="ctr"/>
            <a:r>
              <a:rPr lang="en-AU" dirty="0"/>
              <a:t>Office of Equal Opportunity, Accessibility and Title IX</a:t>
            </a:r>
          </a:p>
        </p:txBody>
      </p:sp>
      <p:sp>
        <p:nvSpPr>
          <p:cNvPr id="7" name="Slide Number Placeholder 5"/>
          <p:cNvSpPr>
            <a:spLocks noGrp="1"/>
          </p:cNvSpPr>
          <p:nvPr>
            <p:ph type="sldNum" sz="quarter" idx="4"/>
          </p:nvPr>
        </p:nvSpPr>
        <p:spPr>
          <a:xfrm>
            <a:off x="11341686" y="6551473"/>
            <a:ext cx="523374" cy="217125"/>
          </a:xfrm>
          <a:prstGeom prst="rect">
            <a:avLst/>
          </a:prstGeom>
        </p:spPr>
        <p:txBody>
          <a:bodyPr vert="horz" lIns="0" tIns="0" rIns="0" bIns="0" rtlCol="0" anchor="ctr"/>
          <a:lstStyle>
            <a:lvl1pPr algn="r">
              <a:defRPr sz="984">
                <a:solidFill>
                  <a:schemeClr val="accent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3" r:id="rId1"/>
    <p:sldLayoutId id="2147483762" r:id="rId2"/>
    <p:sldLayoutId id="2147483764" r:id="rId3"/>
    <p:sldLayoutId id="2147483765" r:id="rId4"/>
    <p:sldLayoutId id="2147483766" r:id="rId5"/>
    <p:sldLayoutId id="2147483650" r:id="rId6"/>
    <p:sldLayoutId id="2147483652" r:id="rId7"/>
    <p:sldLayoutId id="2147483779" r:id="rId8"/>
    <p:sldLayoutId id="2147483761" r:id="rId9"/>
    <p:sldLayoutId id="2147483767" r:id="rId10"/>
    <p:sldLayoutId id="2147483768" r:id="rId11"/>
    <p:sldLayoutId id="2147483769" r:id="rId12"/>
    <p:sldLayoutId id="2147483770" r:id="rId13"/>
    <p:sldLayoutId id="2147483782" r:id="rId14"/>
    <p:sldLayoutId id="2147483777" r:id="rId15"/>
    <p:sldLayoutId id="2147483778" r:id="rId16"/>
    <p:sldLayoutId id="2147483728" r:id="rId17"/>
    <p:sldLayoutId id="2147483773" r:id="rId18"/>
    <p:sldLayoutId id="2147483771" r:id="rId19"/>
    <p:sldLayoutId id="2147483772" r:id="rId20"/>
    <p:sldLayoutId id="2147483774" r:id="rId21"/>
    <p:sldLayoutId id="2147483776" r:id="rId22"/>
    <p:sldLayoutId id="2147483775" r:id="rId23"/>
    <p:sldLayoutId id="2147483780" r:id="rId24"/>
    <p:sldLayoutId id="2147483781" r:id="rId25"/>
    <p:sldLayoutId id="2147483783" r:id="rId26"/>
    <p:sldLayoutId id="2147483654" r:id="rId27"/>
    <p:sldLayoutId id="214748365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42974" rtl="0" eaLnBrk="1" latinLnBrk="0" hangingPunct="1">
        <a:lnSpc>
          <a:spcPct val="85000"/>
        </a:lnSpc>
        <a:spcBef>
          <a:spcPct val="0"/>
        </a:spcBef>
        <a:buNone/>
        <a:defRPr sz="3200" b="0" i="0" kern="1200">
          <a:solidFill>
            <a:schemeClr val="accent1"/>
          </a:solidFill>
          <a:latin typeface="National 2 Medium" charset="0"/>
          <a:ea typeface="National 2 Medium" charset="0"/>
          <a:cs typeface="National 2 Medium" charset="0"/>
        </a:defRPr>
      </a:lvl1pPr>
    </p:titleStyle>
    <p:bodyStyle>
      <a:lvl1pPr marL="1828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1pPr>
      <a:lvl2pPr marL="6400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2pPr>
      <a:lvl3pPr marL="10972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3pPr>
      <a:lvl4pPr marL="15544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baseline="0">
          <a:solidFill>
            <a:schemeClr val="accent1"/>
          </a:solidFill>
          <a:latin typeface="National 2" charset="0"/>
          <a:ea typeface="National 2" charset="0"/>
          <a:cs typeface="National 2" charset="0"/>
        </a:defRPr>
      </a:lvl4pPr>
      <a:lvl5pPr marL="2011680" indent="-285750" algn="l" defTabSz="642974" rtl="0" eaLnBrk="1" latinLnBrk="0" hangingPunct="1">
        <a:spcBef>
          <a:spcPts val="422"/>
        </a:spcBef>
        <a:spcAft>
          <a:spcPts val="211"/>
        </a:spcAft>
        <a:buClr>
          <a:schemeClr val="accent1"/>
        </a:buClr>
        <a:buFont typeface="Arial" charset="0"/>
        <a:buChar char="•"/>
        <a:defRPr sz="1406" b="0" i="0" kern="1200" baseline="0">
          <a:solidFill>
            <a:schemeClr val="accent1"/>
          </a:solidFill>
          <a:latin typeface="National 2" charset="0"/>
          <a:ea typeface="National 2" charset="0"/>
          <a:cs typeface="National 2" charset="0"/>
        </a:defRPr>
      </a:lvl5pPr>
      <a:lvl6pPr marL="2468880" indent="-228600" algn="l" defTabSz="642974" rtl="0" eaLnBrk="1" latinLnBrk="0" hangingPunct="1">
        <a:lnSpc>
          <a:spcPct val="120000"/>
        </a:lnSpc>
        <a:spcBef>
          <a:spcPts val="600"/>
        </a:spcBef>
        <a:spcAft>
          <a:spcPts val="600"/>
        </a:spcAft>
        <a:buFont typeface="Arial" pitchFamily="34" charset="0"/>
        <a:buChar char="•"/>
        <a:defRPr sz="1406" kern="1200" baseline="0">
          <a:solidFill>
            <a:schemeClr val="accent1"/>
          </a:solidFill>
          <a:latin typeface="+mn-lt"/>
          <a:ea typeface="+mn-ea"/>
          <a:cs typeface="+mn-cs"/>
        </a:defRPr>
      </a:lvl6pPr>
      <a:lvl7pPr marL="2089666"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1153"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640"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74" rtl="0" eaLnBrk="1" latinLnBrk="0" hangingPunct="1">
        <a:defRPr sz="1266" kern="1200">
          <a:solidFill>
            <a:schemeClr val="tx1"/>
          </a:solidFill>
          <a:latin typeface="+mn-lt"/>
          <a:ea typeface="+mn-ea"/>
          <a:cs typeface="+mn-cs"/>
        </a:defRPr>
      </a:lvl1pPr>
      <a:lvl2pPr marL="321487" algn="l" defTabSz="642974" rtl="0" eaLnBrk="1" latinLnBrk="0" hangingPunct="1">
        <a:defRPr sz="1266" kern="1200">
          <a:solidFill>
            <a:schemeClr val="tx1"/>
          </a:solidFill>
          <a:latin typeface="+mn-lt"/>
          <a:ea typeface="+mn-ea"/>
          <a:cs typeface="+mn-cs"/>
        </a:defRPr>
      </a:lvl2pPr>
      <a:lvl3pPr marL="642974" algn="l" defTabSz="642974" rtl="0" eaLnBrk="1" latinLnBrk="0" hangingPunct="1">
        <a:defRPr sz="1266" kern="1200">
          <a:solidFill>
            <a:schemeClr val="tx1"/>
          </a:solidFill>
          <a:latin typeface="+mn-lt"/>
          <a:ea typeface="+mn-ea"/>
          <a:cs typeface="+mn-cs"/>
        </a:defRPr>
      </a:lvl3pPr>
      <a:lvl4pPr marL="964461" algn="l" defTabSz="642974" rtl="0" eaLnBrk="1" latinLnBrk="0" hangingPunct="1">
        <a:defRPr sz="1266" kern="1200">
          <a:solidFill>
            <a:schemeClr val="tx1"/>
          </a:solidFill>
          <a:latin typeface="+mn-lt"/>
          <a:ea typeface="+mn-ea"/>
          <a:cs typeface="+mn-cs"/>
        </a:defRPr>
      </a:lvl4pPr>
      <a:lvl5pPr marL="1285948" algn="l" defTabSz="642974" rtl="0" eaLnBrk="1" latinLnBrk="0" hangingPunct="1">
        <a:defRPr sz="1266" kern="1200">
          <a:solidFill>
            <a:schemeClr val="tx1"/>
          </a:solidFill>
          <a:latin typeface="+mn-lt"/>
          <a:ea typeface="+mn-ea"/>
          <a:cs typeface="+mn-cs"/>
        </a:defRPr>
      </a:lvl5pPr>
      <a:lvl6pPr marL="1607435" algn="l" defTabSz="642974" rtl="0" eaLnBrk="1" latinLnBrk="0" hangingPunct="1">
        <a:defRPr sz="1266" kern="1200">
          <a:solidFill>
            <a:schemeClr val="tx1"/>
          </a:solidFill>
          <a:latin typeface="+mn-lt"/>
          <a:ea typeface="+mn-ea"/>
          <a:cs typeface="+mn-cs"/>
        </a:defRPr>
      </a:lvl6pPr>
      <a:lvl7pPr marL="1928923" algn="l" defTabSz="642974" rtl="0" eaLnBrk="1" latinLnBrk="0" hangingPunct="1">
        <a:defRPr sz="1266" kern="1200">
          <a:solidFill>
            <a:schemeClr val="tx1"/>
          </a:solidFill>
          <a:latin typeface="+mn-lt"/>
          <a:ea typeface="+mn-ea"/>
          <a:cs typeface="+mn-cs"/>
        </a:defRPr>
      </a:lvl7pPr>
      <a:lvl8pPr marL="2250409" algn="l" defTabSz="642974" rtl="0" eaLnBrk="1" latinLnBrk="0" hangingPunct="1">
        <a:defRPr sz="1266" kern="1200">
          <a:solidFill>
            <a:schemeClr val="tx1"/>
          </a:solidFill>
          <a:latin typeface="+mn-lt"/>
          <a:ea typeface="+mn-ea"/>
          <a:cs typeface="+mn-cs"/>
        </a:defRPr>
      </a:lvl8pPr>
      <a:lvl9pPr marL="2571896" algn="l" defTabSz="642974" rtl="0" eaLnBrk="1" latinLnBrk="0" hangingPunct="1">
        <a:defRPr sz="126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90" userDrawn="1">
          <p15:clr>
            <a:srgbClr val="F26B43"/>
          </p15:clr>
        </p15:guide>
        <p15:guide id="2" pos="7476" userDrawn="1">
          <p15:clr>
            <a:srgbClr val="F26B43"/>
          </p15:clr>
        </p15:guide>
        <p15:guide id="3" pos="203" userDrawn="1">
          <p15:clr>
            <a:srgbClr val="F26B43"/>
          </p15:clr>
        </p15:guide>
        <p15:guide id="4" orient="horz" pos="149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campus@wiseuv.org"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35C01E-D909-40CC-85FF-D38BFFAA44EB}"/>
              </a:ext>
            </a:extLst>
          </p:cNvPr>
          <p:cNvSpPr>
            <a:spLocks noGrp="1"/>
          </p:cNvSpPr>
          <p:nvPr>
            <p:ph type="body" sz="quarter" idx="12"/>
          </p:nvPr>
        </p:nvSpPr>
        <p:spPr/>
        <p:txBody>
          <a:bodyPr/>
          <a:lstStyle/>
          <a:p>
            <a:endParaRPr lang="en-AU" dirty="0"/>
          </a:p>
        </p:txBody>
      </p:sp>
      <p:sp>
        <p:nvSpPr>
          <p:cNvPr id="10" name="Slide Number Placeholder 9">
            <a:extLst>
              <a:ext uri="{FF2B5EF4-FFF2-40B4-BE49-F238E27FC236}">
                <a16:creationId xmlns:a16="http://schemas.microsoft.com/office/drawing/2014/main" id="{74FB0B02-7277-430E-84EF-813911035E51}"/>
              </a:ext>
            </a:extLst>
          </p:cNvPr>
          <p:cNvSpPr>
            <a:spLocks noGrp="1"/>
          </p:cNvSpPr>
          <p:nvPr>
            <p:ph type="sldNum" sz="quarter" idx="13"/>
          </p:nvPr>
        </p:nvSpPr>
        <p:spPr/>
        <p:txBody>
          <a:bodyPr/>
          <a:lstStyle/>
          <a:p>
            <a:fld id="{E917DE0E-AFB1-41FD-BC35-27DB61CA125F}" type="slidenum">
              <a:rPr lang="en-AU" smtClean="0"/>
              <a:pPr/>
              <a:t>1</a:t>
            </a:fld>
            <a:endParaRPr lang="en-AU" dirty="0"/>
          </a:p>
        </p:txBody>
      </p:sp>
      <p:sp>
        <p:nvSpPr>
          <p:cNvPr id="9" name="Footer Placeholder 8">
            <a:extLst>
              <a:ext uri="{FF2B5EF4-FFF2-40B4-BE49-F238E27FC236}">
                <a16:creationId xmlns:a16="http://schemas.microsoft.com/office/drawing/2014/main" id="{63F5BEDD-BBEA-445F-915D-71CD10377502}"/>
              </a:ext>
            </a:extLst>
          </p:cNvPr>
          <p:cNvSpPr>
            <a:spLocks noGrp="1"/>
          </p:cNvSpPr>
          <p:nvPr>
            <p:ph type="ftr" sz="quarter" idx="14"/>
          </p:nvPr>
        </p:nvSpPr>
        <p:spPr/>
        <p:txBody>
          <a:bodyPr/>
          <a:lstStyle/>
          <a:p>
            <a:pPr algn="ctr"/>
            <a:r>
              <a:rPr lang="en-AU" dirty="0"/>
              <a:t>Office of Equal Opportunity, Accessibility and Title IX</a:t>
            </a:r>
          </a:p>
        </p:txBody>
      </p:sp>
    </p:spTree>
    <p:extLst>
      <p:ext uri="{BB962C8B-B14F-4D97-AF65-F5344CB8AC3E}">
        <p14:creationId xmlns:p14="http://schemas.microsoft.com/office/powerpoint/2010/main" val="20933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lstStyle/>
          <a:p>
            <a:pPr marL="457200" indent="-457200"/>
            <a:r>
              <a:rPr lang="en-US" dirty="0"/>
              <a:t>It’s important for us to review these definitions, though it might be awkward</a:t>
            </a:r>
          </a:p>
          <a:p>
            <a:pPr marL="457200" indent="-457200"/>
            <a:r>
              <a:rPr lang="en-US" dirty="0"/>
              <a:t>Approaches to intimate relationships differ greatly across the world</a:t>
            </a:r>
          </a:p>
          <a:p>
            <a:pPr marL="457200" indent="-457200"/>
            <a:r>
              <a:rPr lang="en-US" dirty="0"/>
              <a:t>Consent is essential</a:t>
            </a:r>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American Cultural Context</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10</a:t>
            </a:fld>
            <a:endParaRPr lang="en-AU" dirty="0"/>
          </a:p>
        </p:txBody>
      </p:sp>
    </p:spTree>
    <p:extLst>
      <p:ext uri="{BB962C8B-B14F-4D97-AF65-F5344CB8AC3E}">
        <p14:creationId xmlns:p14="http://schemas.microsoft.com/office/powerpoint/2010/main" val="14981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lstStyle/>
          <a:p>
            <a:pPr marL="0" indent="0">
              <a:buNone/>
            </a:pPr>
            <a:r>
              <a:rPr lang="en-US" dirty="0">
                <a:ea typeface="Times New Roman" panose="02020603050405020304" pitchFamily="18" charset="0"/>
              </a:rPr>
              <a:t>includes any unwelcome sexual advance, request for sexual favors, or other unwanted conduct of a sexual nature, whether verbal, non-verbal, graphic, physical, electronic, or otherwise </a:t>
            </a:r>
            <a:r>
              <a:rPr lang="en-US" b="1" dirty="0">
                <a:ea typeface="Times New Roman" panose="02020603050405020304" pitchFamily="18" charset="0"/>
              </a:rPr>
              <a:t>(</a:t>
            </a:r>
            <a:r>
              <a:rPr lang="en-US" b="1" i="1" dirty="0">
                <a:ea typeface="Times New Roman" panose="02020603050405020304" pitchFamily="18" charset="0"/>
              </a:rPr>
              <a:t>sexual harassment)</a:t>
            </a:r>
            <a:r>
              <a:rPr lang="en-US" dirty="0">
                <a:ea typeface="Times New Roman" panose="02020603050405020304" pitchFamily="18" charset="0"/>
              </a:rPr>
              <a:t> or, any act of intimidation or hostility, whether verbal or non-verbal, graphic, physical, or otherwise based on sex or gender, sexual orientation, gender identity, or gender expression, even if the acts do not involve conduct of a sexual nature </a:t>
            </a:r>
            <a:r>
              <a:rPr lang="en-US" b="1" dirty="0">
                <a:ea typeface="Times New Roman" panose="02020603050405020304" pitchFamily="18" charset="0"/>
              </a:rPr>
              <a:t>(</a:t>
            </a:r>
            <a:r>
              <a:rPr lang="en-US" b="1" i="1" dirty="0">
                <a:ea typeface="Times New Roman" panose="02020603050405020304" pitchFamily="18" charset="0"/>
              </a:rPr>
              <a:t>gender-based harassment)</a:t>
            </a:r>
          </a:p>
          <a:p>
            <a:pPr marL="0" indent="0">
              <a:buNone/>
            </a:pPr>
            <a:endParaRPr lang="en-US" dirty="0"/>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Sexual Harassment</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11</a:t>
            </a:fld>
            <a:endParaRPr lang="en-AU" dirty="0"/>
          </a:p>
        </p:txBody>
      </p:sp>
    </p:spTree>
    <p:extLst>
      <p:ext uri="{BB962C8B-B14F-4D97-AF65-F5344CB8AC3E}">
        <p14:creationId xmlns:p14="http://schemas.microsoft.com/office/powerpoint/2010/main" val="295256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normAutofit/>
          </a:bodyPr>
          <a:lstStyle/>
          <a:p>
            <a:pPr marL="0" indent="0">
              <a:buNone/>
            </a:pPr>
            <a:r>
              <a:rPr lang="en-US" sz="3200" dirty="0"/>
              <a:t>is subjecting an individual to adverse action—including unfavorable or unfair treatment—based on or because of their sex, sexual orientation, gender (including gender identity and gender expression), or the individual's perceived sex, sexual orientation, or gender (including gender identity and gender expression). </a:t>
            </a:r>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Sex/Gender based Discrimination</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12</a:t>
            </a:fld>
            <a:endParaRPr lang="en-AU" dirty="0"/>
          </a:p>
        </p:txBody>
      </p:sp>
    </p:spTree>
    <p:extLst>
      <p:ext uri="{BB962C8B-B14F-4D97-AF65-F5344CB8AC3E}">
        <p14:creationId xmlns:p14="http://schemas.microsoft.com/office/powerpoint/2010/main" val="83238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normAutofit fontScale="70000" lnSpcReduction="20000"/>
          </a:bodyPr>
          <a:lstStyle/>
          <a:p>
            <a:pPr marL="0" indent="0">
              <a:buNone/>
            </a:pPr>
            <a:r>
              <a:rPr lang="en-US" dirty="0"/>
              <a:t>is having or attempting to have sexual contact with another individual without consent or where the individual cannot consent because of age or permanent mental incapacity.  </a:t>
            </a:r>
          </a:p>
          <a:p>
            <a:pPr marL="0" indent="0">
              <a:buNone/>
            </a:pPr>
            <a:r>
              <a:rPr lang="en-US" dirty="0"/>
              <a:t>Sexual Contact Includes:</a:t>
            </a:r>
          </a:p>
          <a:p>
            <a:endParaRPr lang="en-US" sz="1050" b="1" dirty="0">
              <a:solidFill>
                <a:srgbClr val="00693E"/>
              </a:solidFill>
            </a:endParaRPr>
          </a:p>
          <a:p>
            <a:pPr marL="457200" indent="-457200">
              <a:buFont typeface="+mj-lt"/>
              <a:buAutoNum type="arabicPeriod"/>
            </a:pPr>
            <a:r>
              <a:rPr lang="en-US" dirty="0">
                <a:ea typeface="Times New Roman" panose="02020603050405020304" pitchFamily="18" charset="0"/>
              </a:rPr>
              <a:t>sexual intercourse (anal, oral, or vaginal), including penetration with a body part (</a:t>
            </a:r>
            <a:r>
              <a:rPr lang="en-US" i="1" dirty="0">
                <a:ea typeface="Times New Roman" panose="02020603050405020304" pitchFamily="18" charset="0"/>
              </a:rPr>
              <a:t>e.g.</a:t>
            </a:r>
            <a:r>
              <a:rPr lang="en-US" dirty="0">
                <a:ea typeface="Times New Roman" panose="02020603050405020304" pitchFamily="18" charset="0"/>
              </a:rPr>
              <a:t>, penis, finger, hand, or tongue) or an object, or requiring another to penetrate themselves with a body part or an object, however slight; or</a:t>
            </a:r>
            <a:endParaRPr lang="en-US" sz="1050" dirty="0">
              <a:ea typeface="Times New Roman" panose="02020603050405020304" pitchFamily="18" charset="0"/>
            </a:endParaRPr>
          </a:p>
          <a:p>
            <a:pPr marL="457200" indent="-457200">
              <a:buFont typeface="+mj-lt"/>
              <a:buAutoNum type="arabicPeriod"/>
            </a:pPr>
            <a:r>
              <a:rPr lang="en-US" dirty="0">
                <a:ea typeface="Times New Roman" panose="02020603050405020304" pitchFamily="18" charset="0"/>
              </a:rPr>
              <a:t>sexual touching of the private body parts, including, but not limited to, contact with the breasts, buttocks, groin, genitals, or other intimate part of an individual’s body for the purpose of sexual gratification.</a:t>
            </a:r>
            <a:endParaRPr lang="en-US" sz="1050" dirty="0">
              <a:ea typeface="Times New Roman" panose="02020603050405020304" pitchFamily="18" charset="0"/>
            </a:endParaRPr>
          </a:p>
          <a:p>
            <a:pPr marL="457200" indent="-457200">
              <a:buFont typeface="+mj-lt"/>
              <a:buAutoNum type="arabicPeriod"/>
            </a:pPr>
            <a:r>
              <a:rPr lang="en-US" dirty="0">
                <a:ea typeface="Times New Roman" panose="02020603050405020304" pitchFamily="18" charset="0"/>
              </a:rPr>
              <a:t>attempts to commit sexual assault. </a:t>
            </a:r>
            <a:endParaRPr lang="en-US" b="1" dirty="0">
              <a:solidFill>
                <a:srgbClr val="00693E"/>
              </a:solidFill>
            </a:endParaRPr>
          </a:p>
          <a:p>
            <a:pPr marL="0" indent="0">
              <a:buNone/>
            </a:pPr>
            <a:endParaRPr lang="en-US" dirty="0"/>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Sexual Assault</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13</a:t>
            </a:fld>
            <a:endParaRPr lang="en-AU" dirty="0"/>
          </a:p>
        </p:txBody>
      </p:sp>
    </p:spTree>
    <p:extLst>
      <p:ext uri="{BB962C8B-B14F-4D97-AF65-F5344CB8AC3E}">
        <p14:creationId xmlns:p14="http://schemas.microsoft.com/office/powerpoint/2010/main" val="22246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normAutofit fontScale="85000" lnSpcReduction="20000"/>
          </a:bodyPr>
          <a:lstStyle/>
          <a:p>
            <a:pPr marL="0" marR="0" lvl="0" indent="0">
              <a:spcBef>
                <a:spcPts val="0"/>
              </a:spcBef>
              <a:spcAft>
                <a:spcPts val="0"/>
              </a:spcAft>
              <a:buSzPts val="1200"/>
              <a:buNone/>
            </a:pPr>
            <a:r>
              <a:rPr lang="en-US" sz="2200" kern="0" spc="-5" dirty="0">
                <a:ea typeface="Times New Roman" panose="02020603050405020304" pitchFamily="18" charset="0"/>
              </a:rPr>
              <a:t>is </a:t>
            </a:r>
            <a:r>
              <a:rPr lang="en-US" sz="2200" b="1" kern="0" spc="-5" dirty="0">
                <a:ea typeface="Times New Roman" panose="02020603050405020304" pitchFamily="18" charset="0"/>
              </a:rPr>
              <a:t>intentionally</a:t>
            </a:r>
            <a:r>
              <a:rPr lang="en-US" sz="2200" kern="0" spc="-5" dirty="0">
                <a:ea typeface="Times New Roman" panose="02020603050405020304" pitchFamily="18" charset="0"/>
              </a:rPr>
              <a:t> taking sexual advantage of another person without consent. It may involve use of one’s own or another individual’s nudity or sexuality. Examples of Sexual Exploitation include, but are not limited to:</a:t>
            </a:r>
            <a:endParaRPr lang="en-US" sz="1200" dirty="0">
              <a:latin typeface="Times New Roman" panose="02020603050405020304" pitchFamily="18" charset="0"/>
              <a:ea typeface="Times New Roman" panose="02020603050405020304" pitchFamily="18" charset="0"/>
            </a:endParaRPr>
          </a:p>
          <a:p>
            <a:pPr marL="800100" marR="0" lvl="1" indent="-342900">
              <a:spcBef>
                <a:spcPts val="0"/>
              </a:spcBef>
              <a:spcAft>
                <a:spcPts val="0"/>
              </a:spcAft>
              <a:buFont typeface="+mj-lt"/>
              <a:buAutoNum type="arabicPeriod"/>
            </a:pPr>
            <a:r>
              <a:rPr lang="en-US" dirty="0">
                <a:ea typeface="Times New Roman" panose="02020603050405020304" pitchFamily="18" charset="0"/>
              </a:rPr>
              <a:t>voyeurism (such as watching or taking pictures, videos, or audio recordings of another person in a state of undress without their consent or of another person engaging in a sexual act without the consent of all</a:t>
            </a:r>
            <a:r>
              <a:rPr lang="en-US" spc="-35" dirty="0">
                <a:ea typeface="Times New Roman" panose="02020603050405020304" pitchFamily="18" charset="0"/>
              </a:rPr>
              <a:t> </a:t>
            </a:r>
            <a:r>
              <a:rPr lang="en-US" dirty="0">
                <a:ea typeface="Times New Roman" panose="02020603050405020304" pitchFamily="18" charset="0"/>
              </a:rPr>
              <a:t>parties); </a:t>
            </a:r>
          </a:p>
          <a:p>
            <a:pPr marL="800100" marR="0" lvl="1" indent="-342900">
              <a:spcBef>
                <a:spcPts val="0"/>
              </a:spcBef>
              <a:spcAft>
                <a:spcPts val="0"/>
              </a:spcAft>
              <a:buFont typeface="+mj-lt"/>
              <a:buAutoNum type="arabicPeriod"/>
            </a:pPr>
            <a:endParaRPr lang="en-US" sz="1000" dirty="0">
              <a:ea typeface="Times New Roman" panose="02020603050405020304" pitchFamily="18" charset="0"/>
            </a:endParaRPr>
          </a:p>
          <a:p>
            <a:pPr marL="800100" marR="0" lvl="1" indent="-342900">
              <a:spcBef>
                <a:spcPts val="0"/>
              </a:spcBef>
              <a:spcAft>
                <a:spcPts val="0"/>
              </a:spcAft>
              <a:buFont typeface="+mj-lt"/>
              <a:buAutoNum type="arabicPeriod"/>
            </a:pPr>
            <a:r>
              <a:rPr lang="en-US" dirty="0">
                <a:ea typeface="Times New Roman" panose="02020603050405020304" pitchFamily="18" charset="0"/>
              </a:rPr>
              <a:t>disseminating, streaming, or posting images, pictures or video of another in a state of undress or of a sexual nature without the person’s</a:t>
            </a:r>
            <a:r>
              <a:rPr lang="en-US" spc="-10" dirty="0">
                <a:ea typeface="Times New Roman" panose="02020603050405020304" pitchFamily="18" charset="0"/>
              </a:rPr>
              <a:t> </a:t>
            </a:r>
            <a:r>
              <a:rPr lang="en-US" dirty="0">
                <a:ea typeface="Times New Roman" panose="02020603050405020304" pitchFamily="18" charset="0"/>
              </a:rPr>
              <a:t>consent; </a:t>
            </a:r>
          </a:p>
          <a:p>
            <a:pPr marL="800100" marR="0" lvl="1" indent="-342900">
              <a:spcBef>
                <a:spcPts val="0"/>
              </a:spcBef>
              <a:spcAft>
                <a:spcPts val="0"/>
              </a:spcAft>
              <a:buFont typeface="+mj-lt"/>
              <a:buAutoNum type="arabicPeriod"/>
            </a:pPr>
            <a:endParaRPr lang="en-US" sz="1000" dirty="0">
              <a:ea typeface="Times New Roman" panose="02020603050405020304" pitchFamily="18" charset="0"/>
            </a:endParaRPr>
          </a:p>
          <a:p>
            <a:pPr marL="800100" marR="0" lvl="1" indent="-342900">
              <a:spcBef>
                <a:spcPts val="0"/>
              </a:spcBef>
              <a:spcAft>
                <a:spcPts val="0"/>
              </a:spcAft>
              <a:buFont typeface="+mj-lt"/>
              <a:buAutoNum type="arabicPeriod"/>
            </a:pPr>
            <a:r>
              <a:rPr lang="en-US" dirty="0">
                <a:ea typeface="Times New Roman" panose="02020603050405020304" pitchFamily="18" charset="0"/>
              </a:rPr>
              <a:t>knowingly exposing one’s genitals to another person without</a:t>
            </a:r>
            <a:r>
              <a:rPr lang="en-US" spc="-10" dirty="0">
                <a:ea typeface="Times New Roman" panose="02020603050405020304" pitchFamily="18" charset="0"/>
              </a:rPr>
              <a:t> </a:t>
            </a:r>
            <a:r>
              <a:rPr lang="en-US" dirty="0">
                <a:ea typeface="Times New Roman" panose="02020603050405020304" pitchFamily="18" charset="0"/>
              </a:rPr>
              <a:t>consent; </a:t>
            </a:r>
          </a:p>
          <a:p>
            <a:pPr marL="800100" marR="0" lvl="1" indent="-342900">
              <a:spcBef>
                <a:spcPts val="0"/>
              </a:spcBef>
              <a:spcAft>
                <a:spcPts val="0"/>
              </a:spcAft>
              <a:buFont typeface="+mj-lt"/>
              <a:buAutoNum type="arabicPeriod"/>
            </a:pPr>
            <a:endParaRPr lang="en-US" sz="1000" dirty="0">
              <a:ea typeface="Times New Roman" panose="02020603050405020304" pitchFamily="18" charset="0"/>
            </a:endParaRPr>
          </a:p>
          <a:p>
            <a:pPr marL="800100" marR="0" lvl="1" indent="-342900">
              <a:spcBef>
                <a:spcPts val="0"/>
              </a:spcBef>
              <a:spcAft>
                <a:spcPts val="0"/>
              </a:spcAft>
              <a:buFont typeface="+mj-lt"/>
              <a:buAutoNum type="arabicPeriod"/>
            </a:pPr>
            <a:r>
              <a:rPr lang="en-US" dirty="0">
                <a:ea typeface="Times New Roman" panose="02020603050405020304" pitchFamily="18" charset="0"/>
              </a:rPr>
              <a:t>prostituting another individual;</a:t>
            </a:r>
            <a:r>
              <a:rPr lang="en-US" spc="-10" dirty="0">
                <a:ea typeface="Times New Roman" panose="02020603050405020304" pitchFamily="18" charset="0"/>
              </a:rPr>
              <a:t> </a:t>
            </a:r>
            <a:r>
              <a:rPr lang="en-US" dirty="0">
                <a:ea typeface="Times New Roman" panose="02020603050405020304" pitchFamily="18" charset="0"/>
              </a:rPr>
              <a:t>or </a:t>
            </a:r>
          </a:p>
          <a:p>
            <a:pPr marL="800100" marR="0" lvl="1" indent="-342900">
              <a:spcBef>
                <a:spcPts val="0"/>
              </a:spcBef>
              <a:spcAft>
                <a:spcPts val="0"/>
              </a:spcAft>
              <a:buFont typeface="+mj-lt"/>
              <a:buAutoNum type="arabicPeriod"/>
            </a:pPr>
            <a:endParaRPr lang="en-US" sz="1000" dirty="0">
              <a:ea typeface="Times New Roman" panose="02020603050405020304" pitchFamily="18" charset="0"/>
            </a:endParaRPr>
          </a:p>
          <a:p>
            <a:pPr marL="800100" marR="0" lvl="1" indent="-342900">
              <a:spcBef>
                <a:spcPts val="0"/>
              </a:spcBef>
              <a:spcAft>
                <a:spcPts val="0"/>
              </a:spcAft>
              <a:buFont typeface="+mj-lt"/>
              <a:buAutoNum type="arabicPeriod"/>
            </a:pPr>
            <a:r>
              <a:rPr lang="en-US" dirty="0">
                <a:ea typeface="Times New Roman" panose="02020603050405020304" pitchFamily="18" charset="0"/>
              </a:rPr>
              <a:t>knowingly exposing another individual to a sexually transmitted infection or virus without the other individual’s knowledge and consent.</a:t>
            </a:r>
          </a:p>
          <a:p>
            <a:pPr marL="0" indent="0">
              <a:buNone/>
            </a:pPr>
            <a:endParaRPr lang="en-US" dirty="0"/>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Sexual Exploitation</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14</a:t>
            </a:fld>
            <a:endParaRPr lang="en-AU" dirty="0"/>
          </a:p>
        </p:txBody>
      </p:sp>
    </p:spTree>
    <p:extLst>
      <p:ext uri="{BB962C8B-B14F-4D97-AF65-F5344CB8AC3E}">
        <p14:creationId xmlns:p14="http://schemas.microsoft.com/office/powerpoint/2010/main" val="219717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anim calcmode="lin" valueType="num">
                                      <p:cBhvr>
                                        <p:cTn id="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normAutofit fontScale="55000" lnSpcReduction="20000"/>
          </a:bodyPr>
          <a:lstStyle/>
          <a:p>
            <a:pPr marL="0" marR="0" lvl="0" indent="0">
              <a:spcBef>
                <a:spcPts val="0"/>
              </a:spcBef>
              <a:spcAft>
                <a:spcPts val="0"/>
              </a:spcAft>
              <a:buSzPts val="1200"/>
              <a:buNone/>
            </a:pPr>
            <a:r>
              <a:rPr lang="en-US" sz="2700" kern="0" spc="-5" dirty="0">
                <a:ea typeface="Times New Roman" panose="02020603050405020304" pitchFamily="18" charset="0"/>
              </a:rPr>
              <a:t>includes any act of violence against a Complainant who is or has been involved in a sexual, dating, domestic, or other intimate relationship with the Respondent, or against a person with whom the Respondent has sought to have such a relationship, as follows:</a:t>
            </a:r>
          </a:p>
          <a:p>
            <a:pPr marR="0" lvl="0">
              <a:spcBef>
                <a:spcPts val="0"/>
              </a:spcBef>
              <a:spcAft>
                <a:spcPts val="0"/>
              </a:spcAft>
              <a:buSzPts val="1200"/>
            </a:pPr>
            <a:endParaRPr lang="en-US" sz="1000" kern="0" spc="-5" dirty="0">
              <a:ea typeface="Times New Roman" panose="02020603050405020304" pitchFamily="18" charset="0"/>
            </a:endParaRPr>
          </a:p>
          <a:p>
            <a:pPr marL="0" marR="0" lvl="0" indent="0">
              <a:spcBef>
                <a:spcPts val="0"/>
              </a:spcBef>
              <a:spcAft>
                <a:spcPts val="0"/>
              </a:spcAft>
              <a:buSzPts val="1200"/>
              <a:buNone/>
            </a:pPr>
            <a:r>
              <a:rPr lang="en-US" b="1" kern="0" dirty="0">
                <a:ea typeface="Times New Roman" panose="02020603050405020304" pitchFamily="18" charset="0"/>
              </a:rPr>
              <a:t>Domestic Violence:</a:t>
            </a:r>
            <a:r>
              <a:rPr lang="en-US" kern="0" dirty="0">
                <a:ea typeface="Times New Roman" panose="02020603050405020304" pitchFamily="18" charset="0"/>
              </a:rPr>
              <a:t> includes any act of violence committed by a current or former spouse or intimate partner of the Complainant, by a person with whom the Complainant shares a child in common, by a person who is cohabitating with, or has cohabitated with, the Complainant as a spouse or intimate partner, by a person similarly situated to a spouse of the Complainant under New Hampshire state law, or by any other person against an adult or minor Complainant who is protected from that person’s acts under New Hampshire state law;</a:t>
            </a:r>
          </a:p>
          <a:p>
            <a:pPr marR="0" lvl="0">
              <a:spcBef>
                <a:spcPts val="0"/>
              </a:spcBef>
              <a:spcAft>
                <a:spcPts val="0"/>
              </a:spcAft>
              <a:buSzPts val="1200"/>
            </a:pPr>
            <a:endParaRPr lang="en-US" sz="1000" kern="0" dirty="0">
              <a:ea typeface="Times New Roman" panose="02020603050405020304" pitchFamily="18" charset="0"/>
            </a:endParaRPr>
          </a:p>
          <a:p>
            <a:pPr marL="0" marR="0" lvl="0" indent="0">
              <a:spcBef>
                <a:spcPts val="0"/>
              </a:spcBef>
              <a:spcAft>
                <a:spcPts val="0"/>
              </a:spcAft>
              <a:buSzPts val="1200"/>
              <a:buNone/>
            </a:pPr>
            <a:r>
              <a:rPr lang="en-US" b="1" kern="0" dirty="0">
                <a:ea typeface="Times New Roman" panose="02020603050405020304" pitchFamily="18" charset="0"/>
              </a:rPr>
              <a:t>Dating Violence:</a:t>
            </a:r>
            <a:r>
              <a:rPr lang="en-US" kern="0" dirty="0">
                <a:ea typeface="Times New Roman" panose="02020603050405020304" pitchFamily="18" charset="0"/>
              </a:rPr>
              <a:t> includes any act of violence committed by a person:</a:t>
            </a:r>
            <a:endParaRPr lang="en-US" sz="1000" kern="0" dirty="0">
              <a:ea typeface="Times New Roman" panose="02020603050405020304" pitchFamily="18" charset="0"/>
            </a:endParaRPr>
          </a:p>
          <a:p>
            <a:pPr marR="0" lvl="0">
              <a:spcBef>
                <a:spcPts val="0"/>
              </a:spcBef>
              <a:spcAft>
                <a:spcPts val="0"/>
              </a:spcAft>
              <a:buSzPts val="1200"/>
            </a:pPr>
            <a:endParaRPr lang="en-US" sz="1000" kern="0" dirty="0">
              <a:ea typeface="Times New Roman" panose="02020603050405020304" pitchFamily="18" charset="0"/>
            </a:endParaRPr>
          </a:p>
          <a:p>
            <a:pPr marL="800100" lvl="1" indent="-342900">
              <a:buSzPts val="1200"/>
              <a:buFont typeface="+mj-lt"/>
              <a:buAutoNum type="alphaUcPeriod"/>
            </a:pPr>
            <a:r>
              <a:rPr lang="en-US" dirty="0">
                <a:solidFill>
                  <a:srgbClr val="000000"/>
                </a:solidFill>
                <a:ea typeface="Times New Roman" panose="02020603050405020304" pitchFamily="18" charset="0"/>
                <a:cs typeface="Times New Roman" panose="02020603050405020304" pitchFamily="18" charset="0"/>
              </a:rPr>
              <a:t>who is or has been in a social relationship of a romantic or intimate nature with the Complainant; and</a:t>
            </a:r>
            <a:endParaRPr lang="en-US" sz="1000" dirty="0">
              <a:solidFill>
                <a:srgbClr val="000000"/>
              </a:solidFill>
              <a:ea typeface="Times New Roman" panose="02020603050405020304" pitchFamily="18" charset="0"/>
              <a:cs typeface="Times New Roman" panose="02020603050405020304" pitchFamily="18" charset="0"/>
            </a:endParaRPr>
          </a:p>
          <a:p>
            <a:pPr marL="800100" lvl="1" indent="-342900">
              <a:buSzPts val="1200"/>
              <a:buFont typeface="+mj-lt"/>
              <a:buAutoNum type="alphaUcPeriod"/>
            </a:pPr>
            <a:r>
              <a:rPr lang="en-US" dirty="0">
                <a:solidFill>
                  <a:srgbClr val="000000"/>
                </a:solidFill>
                <a:ea typeface="Times New Roman" panose="02020603050405020304" pitchFamily="18" charset="0"/>
                <a:cs typeface="Times New Roman" panose="02020603050405020304" pitchFamily="18" charset="0"/>
              </a:rPr>
              <a:t>where the existence of such a relationship shall be determined based on a consideration of the following factors:</a:t>
            </a:r>
          </a:p>
          <a:p>
            <a:pPr marL="1257300" lvl="2" indent="-342900">
              <a:buSzPts val="1200"/>
              <a:buFont typeface="+mj-lt"/>
              <a:buAutoNum type="arabicPeriod"/>
            </a:pPr>
            <a:r>
              <a:rPr lang="en-US" dirty="0">
                <a:solidFill>
                  <a:srgbClr val="000000"/>
                </a:solidFill>
                <a:ea typeface="Times New Roman" panose="02020603050405020304" pitchFamily="18" charset="0"/>
                <a:cs typeface="Times New Roman" panose="02020603050405020304" pitchFamily="18" charset="0"/>
              </a:rPr>
              <a:t>The length of the relationship;</a:t>
            </a:r>
          </a:p>
          <a:p>
            <a:pPr marL="1257300" lvl="2" indent="-342900">
              <a:buSzPts val="1200"/>
              <a:buFont typeface="+mj-lt"/>
              <a:buAutoNum type="arabicPeriod"/>
            </a:pPr>
            <a:r>
              <a:rPr lang="en-US" dirty="0">
                <a:solidFill>
                  <a:srgbClr val="000000"/>
                </a:solidFill>
                <a:ea typeface="Times New Roman" panose="02020603050405020304" pitchFamily="18" charset="0"/>
                <a:cs typeface="Times New Roman" panose="02020603050405020304" pitchFamily="18" charset="0"/>
              </a:rPr>
              <a:t>The type of relationship; and</a:t>
            </a:r>
          </a:p>
          <a:p>
            <a:pPr marL="800100" lvl="1" indent="-342900">
              <a:buSzPts val="1200"/>
              <a:buFont typeface="+mj-lt"/>
              <a:buAutoNum type="alphaUcPeriod"/>
            </a:pPr>
            <a:r>
              <a:rPr lang="en-US" dirty="0">
                <a:solidFill>
                  <a:srgbClr val="000000"/>
                </a:solidFill>
                <a:ea typeface="Times New Roman" panose="02020603050405020304" pitchFamily="18" charset="0"/>
                <a:cs typeface="Times New Roman" panose="02020603050405020304" pitchFamily="18" charset="0"/>
              </a:rPr>
              <a:t>The frequency of interaction between the persons involved in the relationship.</a:t>
            </a:r>
            <a:endParaRPr lang="en-US" dirty="0">
              <a:ea typeface="Calibri" panose="020F0502020204030204" pitchFamily="34" charset="0"/>
              <a:cs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Dating and Domestic Violence</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15</a:t>
            </a:fld>
            <a:endParaRPr lang="en-AU" dirty="0"/>
          </a:p>
        </p:txBody>
      </p:sp>
    </p:spTree>
    <p:extLst>
      <p:ext uri="{BB962C8B-B14F-4D97-AF65-F5344CB8AC3E}">
        <p14:creationId xmlns:p14="http://schemas.microsoft.com/office/powerpoint/2010/main" val="301325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1000"/>
                                        <p:tgtEl>
                                          <p:spTgt spid="2">
                                            <p:txEl>
                                              <p:pRg st="8" end="8"/>
                                            </p:txEl>
                                          </p:spTgt>
                                        </p:tgtEl>
                                      </p:cBhvr>
                                    </p:animEffect>
                                    <p:anim calcmode="lin" valueType="num">
                                      <p:cBhvr>
                                        <p:cTn id="4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1000"/>
                                        <p:tgtEl>
                                          <p:spTgt spid="2">
                                            <p:txEl>
                                              <p:pRg st="9" end="9"/>
                                            </p:txEl>
                                          </p:spTgt>
                                        </p:tgtEl>
                                      </p:cBhvr>
                                    </p:animEffect>
                                    <p:anim calcmode="lin" valueType="num">
                                      <p:cBhvr>
                                        <p:cTn id="4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1000"/>
                                        <p:tgtEl>
                                          <p:spTgt spid="2">
                                            <p:txEl>
                                              <p:pRg st="10" end="10"/>
                                            </p:txEl>
                                          </p:spTgt>
                                        </p:tgtEl>
                                      </p:cBhvr>
                                    </p:animEffect>
                                    <p:anim calcmode="lin" valueType="num">
                                      <p:cBhvr>
                                        <p:cTn id="5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normAutofit fontScale="77500" lnSpcReduction="20000"/>
          </a:bodyPr>
          <a:lstStyle/>
          <a:p>
            <a:pPr marL="0" marR="0" lvl="0" indent="0">
              <a:spcBef>
                <a:spcPts val="0"/>
              </a:spcBef>
              <a:spcAft>
                <a:spcPts val="0"/>
              </a:spcAft>
              <a:buSzPts val="1200"/>
              <a:buNone/>
            </a:pPr>
            <a:r>
              <a:rPr lang="en-US" kern="0" spc="-5" dirty="0">
                <a:ea typeface="Times New Roman" panose="02020603050405020304" pitchFamily="18" charset="0"/>
              </a:rPr>
              <a:t>occurs when a person engages in a </a:t>
            </a:r>
            <a:r>
              <a:rPr lang="en-US" b="1" kern="0" spc="-5" dirty="0">
                <a:ea typeface="Times New Roman" panose="02020603050405020304" pitchFamily="18" charset="0"/>
              </a:rPr>
              <a:t>course of conduct</a:t>
            </a:r>
            <a:r>
              <a:rPr lang="en-US" kern="0" spc="-5" dirty="0">
                <a:ea typeface="Times New Roman" panose="02020603050405020304" pitchFamily="18" charset="0"/>
              </a:rPr>
              <a:t> directed at a specific person under circumstances that would cause a reasonable person to fear for their own safety or the safety of others or suffer substantial emotional distress.</a:t>
            </a:r>
            <a:endParaRPr lang="en-US" sz="1050" b="1" kern="0" spc="-5" dirty="0">
              <a:ea typeface="Times New Roman" panose="02020603050405020304" pitchFamily="18" charset="0"/>
            </a:endParaRPr>
          </a:p>
          <a:p>
            <a:pPr marR="0" lvl="0">
              <a:spcBef>
                <a:spcPts val="0"/>
              </a:spcBef>
              <a:spcAft>
                <a:spcPts val="0"/>
              </a:spcAft>
              <a:buSzPts val="1200"/>
            </a:pPr>
            <a:endParaRPr lang="en-US" sz="1050" b="1" kern="0" spc="-5" dirty="0">
              <a:latin typeface="Times New Roman" panose="02020603050405020304" pitchFamily="18" charset="0"/>
              <a:ea typeface="Times New Roman" panose="02020603050405020304" pitchFamily="18" charset="0"/>
            </a:endParaRPr>
          </a:p>
          <a:p>
            <a:pPr marL="0" marR="0" lvl="0" indent="0">
              <a:spcBef>
                <a:spcPts val="0"/>
              </a:spcBef>
              <a:spcAft>
                <a:spcPts val="0"/>
              </a:spcAft>
              <a:buSzPts val="1200"/>
              <a:buNone/>
            </a:pPr>
            <a:r>
              <a:rPr lang="en-US" b="1" dirty="0">
                <a:ea typeface="Times New Roman" panose="02020603050405020304" pitchFamily="18" charset="0"/>
              </a:rPr>
              <a:t>Course of conduct</a:t>
            </a:r>
            <a:r>
              <a:rPr lang="en-US" dirty="0">
                <a:ea typeface="Times New Roman" panose="02020603050405020304" pitchFamily="18" charset="0"/>
              </a:rPr>
              <a:t> means two or more instances including but not limited to unwelcome acts in which an individual directly, indirectly, or through third parties, by any action, method, device, or means, follows, monitors, observes, surveils, threatens, or communicates to or about a person, or interferes with a person’s property. Substantial emotional distress means significant mental suffering or</a:t>
            </a:r>
            <a:r>
              <a:rPr lang="en-US" spc="-30" dirty="0">
                <a:ea typeface="Times New Roman" panose="02020603050405020304" pitchFamily="18" charset="0"/>
              </a:rPr>
              <a:t> </a:t>
            </a:r>
            <a:r>
              <a:rPr lang="en-US" dirty="0">
                <a:ea typeface="Times New Roman" panose="02020603050405020304" pitchFamily="18" charset="0"/>
              </a:rPr>
              <a:t>anguish.</a:t>
            </a:r>
          </a:p>
          <a:p>
            <a:pPr marR="0" lvl="0">
              <a:spcBef>
                <a:spcPts val="0"/>
              </a:spcBef>
              <a:spcAft>
                <a:spcPts val="0"/>
              </a:spcAft>
              <a:buSzPts val="1200"/>
            </a:pPr>
            <a:endParaRPr lang="en-US" sz="1050" dirty="0">
              <a:latin typeface="Times New Roman" panose="02020603050405020304" pitchFamily="18" charset="0"/>
              <a:ea typeface="Times New Roman" panose="02020603050405020304" pitchFamily="18" charset="0"/>
            </a:endParaRPr>
          </a:p>
          <a:p>
            <a:pPr marL="0" marR="0" lvl="0" indent="0">
              <a:spcBef>
                <a:spcPts val="0"/>
              </a:spcBef>
              <a:spcAft>
                <a:spcPts val="0"/>
              </a:spcAft>
              <a:buSzPts val="1200"/>
              <a:buNone/>
            </a:pPr>
            <a:r>
              <a:rPr lang="en-US" dirty="0">
                <a:ea typeface="Times New Roman" panose="02020603050405020304" pitchFamily="18" charset="0"/>
              </a:rPr>
              <a:t>Stalking includes the concept of cyber-stalking, a particular form of stalking in which electronic media such as the internet, social networks, blogs, cell phones, texts, or other similar devices or forms of contact are used.</a:t>
            </a:r>
          </a:p>
          <a:p>
            <a:pPr marL="0" indent="0">
              <a:buNone/>
            </a:pPr>
            <a:endParaRPr lang="en-US" dirty="0"/>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Stalking</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16</a:t>
            </a:fld>
            <a:endParaRPr lang="en-AU" dirty="0"/>
          </a:p>
        </p:txBody>
      </p:sp>
    </p:spTree>
    <p:extLst>
      <p:ext uri="{BB962C8B-B14F-4D97-AF65-F5344CB8AC3E}">
        <p14:creationId xmlns:p14="http://schemas.microsoft.com/office/powerpoint/2010/main" val="318332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normAutofit fontScale="85000" lnSpcReduction="20000"/>
          </a:bodyPr>
          <a:lstStyle/>
          <a:p>
            <a:pPr marL="0" indent="0">
              <a:buNone/>
            </a:pPr>
            <a:r>
              <a:rPr lang="en-US" kern="0" spc="-5" dirty="0">
                <a:ea typeface="Times New Roman" panose="02020603050405020304" pitchFamily="18" charset="0"/>
              </a:rPr>
              <a:t>The provision of alcohol and/or other drugs to an individual for the purpose of committing or facilitating Prohibited Conduct under this policy is also in and of itself a form of Prohibited Conduct. </a:t>
            </a:r>
            <a:endParaRPr lang="en-US" sz="1050" kern="0" spc="-5" dirty="0">
              <a:ea typeface="Times New Roman" panose="02020603050405020304" pitchFamily="18" charset="0"/>
            </a:endParaRPr>
          </a:p>
          <a:p>
            <a:pPr marL="0" indent="0">
              <a:buNone/>
            </a:pPr>
            <a:r>
              <a:rPr lang="en-US" kern="0" spc="-5" dirty="0">
                <a:ea typeface="Times New Roman" panose="02020603050405020304" pitchFamily="18" charset="0"/>
              </a:rPr>
              <a:t>Such behavior may include provision of a drink or food which contains alcohol and/or other drugs without the knowledge of the individual to whom it is being provided or other actions taken with the intention of impairing the senses, judgment, and/or physical and mental ability of another person in order to engage in other forms of Prohibited Conduct.</a:t>
            </a:r>
            <a:endParaRPr lang="en-US" sz="2000" kern="0" spc="-5" dirty="0">
              <a:latin typeface="Times New Roman" panose="02020603050405020304" pitchFamily="18" charset="0"/>
              <a:ea typeface="Times New Roman" panose="02020603050405020304" pitchFamily="18" charset="0"/>
            </a:endParaRPr>
          </a:p>
          <a:p>
            <a:pPr marL="0" indent="0">
              <a:buNone/>
            </a:pPr>
            <a:r>
              <a:rPr lang="en-US" b="1" kern="0" spc="-5" dirty="0">
                <a:ea typeface="Times New Roman" panose="02020603050405020304" pitchFamily="18" charset="0"/>
              </a:rPr>
              <a:t>An individual does not have to engage in sexual activity with another person to be found responsible for the prohibited provision of alcohol and/or other drugs.</a:t>
            </a:r>
          </a:p>
          <a:p>
            <a:pPr marL="0" indent="0">
              <a:buNone/>
            </a:pPr>
            <a:endParaRPr lang="en-US" dirty="0"/>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a:xfrm>
            <a:off x="319053" y="1143000"/>
            <a:ext cx="11546007" cy="923505"/>
          </a:xfrm>
        </p:spPr>
        <p:txBody>
          <a:bodyPr>
            <a:normAutofit fontScale="90000"/>
          </a:bodyPr>
          <a:lstStyle/>
          <a:p>
            <a:pPr algn="ctr"/>
            <a:r>
              <a:rPr lang="en-US" sz="4800" b="1" dirty="0"/>
              <a:t>Provision of Alcohol and/or Other drugs </a:t>
            </a:r>
            <a:br>
              <a:rPr lang="en-US" sz="4800" b="1" dirty="0"/>
            </a:br>
            <a:r>
              <a:rPr lang="en-US" sz="4800" b="1" dirty="0"/>
              <a:t>for the Purpose of Prohibited Conduct</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17</a:t>
            </a:fld>
            <a:endParaRPr lang="en-AU" dirty="0"/>
          </a:p>
        </p:txBody>
      </p:sp>
    </p:spTree>
    <p:extLst>
      <p:ext uri="{BB962C8B-B14F-4D97-AF65-F5344CB8AC3E}">
        <p14:creationId xmlns:p14="http://schemas.microsoft.com/office/powerpoint/2010/main" val="308163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53B62-1255-A11C-0B1C-6B42358D932F}"/>
              </a:ext>
            </a:extLst>
          </p:cNvPr>
          <p:cNvSpPr>
            <a:spLocks noGrp="1"/>
          </p:cNvSpPr>
          <p:nvPr>
            <p:ph sz="quarter" idx="11"/>
          </p:nvPr>
        </p:nvSpPr>
        <p:spPr/>
        <p:txBody>
          <a:bodyPr>
            <a:normAutofit fontScale="77500" lnSpcReduction="20000"/>
          </a:bodyPr>
          <a:lstStyle/>
          <a:p>
            <a:pPr marL="457200" indent="-457200">
              <a:buFont typeface="Wingdings" panose="05000000000000000000" pitchFamily="2" charset="2"/>
              <a:buChar char="v"/>
            </a:pPr>
            <a:r>
              <a:rPr lang="en-US" dirty="0"/>
              <a:t>Retaliation means any adverse action or threat taken or made against an individual for making a report of Prohibited Conduct or participating in any investigation. </a:t>
            </a:r>
          </a:p>
          <a:p>
            <a:pPr marL="457200" indent="-457200">
              <a:buFont typeface="Wingdings" panose="05000000000000000000" pitchFamily="2" charset="2"/>
              <a:buChar char="v"/>
            </a:pPr>
            <a:r>
              <a:rPr lang="en-US" dirty="0"/>
              <a:t>Retaliation includes threatening, intimidating, harassing, or any other conduct that would discourage a reasonable person from engaging in protected activity, such as seeking services, receiving protective measures and accommodations, and/or reporting Prohibited Conduct. </a:t>
            </a:r>
          </a:p>
          <a:p>
            <a:pPr marL="342900" indent="-342900">
              <a:buFont typeface="Wingdings" panose="05000000000000000000" pitchFamily="2" charset="2"/>
              <a:buChar char="v"/>
            </a:pPr>
            <a:r>
              <a:rPr lang="en-US" dirty="0"/>
              <a:t>Retaliation includes such conduct through associates or agents of a Complainant, Respondent, Reporting Party, or participant in any investigation or proceeding related to this policy. </a:t>
            </a:r>
          </a:p>
          <a:p>
            <a:pPr marL="0" indent="0" algn="ctr">
              <a:buNone/>
            </a:pPr>
            <a:r>
              <a:rPr lang="en-US" b="1" dirty="0"/>
              <a:t>Retaliation is prohibited at Dartmouth College</a:t>
            </a:r>
          </a:p>
        </p:txBody>
      </p:sp>
      <p:sp>
        <p:nvSpPr>
          <p:cNvPr id="3" name="Title 2">
            <a:extLst>
              <a:ext uri="{FF2B5EF4-FFF2-40B4-BE49-F238E27FC236}">
                <a16:creationId xmlns:a16="http://schemas.microsoft.com/office/drawing/2014/main" id="{59A74602-3BAE-9758-9A93-A49898999B9E}"/>
              </a:ext>
            </a:extLst>
          </p:cNvPr>
          <p:cNvSpPr>
            <a:spLocks noGrp="1"/>
          </p:cNvSpPr>
          <p:nvPr>
            <p:ph type="title"/>
          </p:nvPr>
        </p:nvSpPr>
        <p:spPr/>
        <p:txBody>
          <a:bodyPr>
            <a:normAutofit/>
          </a:bodyPr>
          <a:lstStyle/>
          <a:p>
            <a:pPr algn="ctr"/>
            <a:r>
              <a:rPr lang="en-US" sz="5400" dirty="0"/>
              <a:t>Retaliation Prohibited</a:t>
            </a:r>
          </a:p>
        </p:txBody>
      </p:sp>
      <p:sp>
        <p:nvSpPr>
          <p:cNvPr id="4" name="Footer Placeholder 3">
            <a:extLst>
              <a:ext uri="{FF2B5EF4-FFF2-40B4-BE49-F238E27FC236}">
                <a16:creationId xmlns:a16="http://schemas.microsoft.com/office/drawing/2014/main" id="{3D23C634-0370-AEA3-981D-C7F1AB08B7A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776613A5-F255-7954-9737-4C24F80A027B}"/>
              </a:ext>
            </a:extLst>
          </p:cNvPr>
          <p:cNvSpPr>
            <a:spLocks noGrp="1"/>
          </p:cNvSpPr>
          <p:nvPr>
            <p:ph type="sldNum" sz="quarter" idx="13"/>
          </p:nvPr>
        </p:nvSpPr>
        <p:spPr/>
        <p:txBody>
          <a:bodyPr/>
          <a:lstStyle/>
          <a:p>
            <a:fld id="{E917DE0E-AFB1-41FD-BC35-27DB61CA125F}" type="slidenum">
              <a:rPr lang="en-AU" smtClean="0"/>
              <a:pPr/>
              <a:t>18</a:t>
            </a:fld>
            <a:endParaRPr lang="en-AU" dirty="0"/>
          </a:p>
        </p:txBody>
      </p:sp>
    </p:spTree>
    <p:extLst>
      <p:ext uri="{BB962C8B-B14F-4D97-AF65-F5344CB8AC3E}">
        <p14:creationId xmlns:p14="http://schemas.microsoft.com/office/powerpoint/2010/main" val="8705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53B62-1255-A11C-0B1C-6B42358D932F}"/>
              </a:ext>
            </a:extLst>
          </p:cNvPr>
          <p:cNvSpPr>
            <a:spLocks noGrp="1"/>
          </p:cNvSpPr>
          <p:nvPr>
            <p:ph sz="quarter" idx="11"/>
          </p:nvPr>
        </p:nvSpPr>
        <p:spPr/>
        <p:txBody>
          <a:bodyPr>
            <a:noAutofit/>
          </a:bodyPr>
          <a:lstStyle/>
          <a:p>
            <a:pPr marL="0" indent="0">
              <a:buNone/>
            </a:pPr>
            <a:r>
              <a:rPr lang="en-US" sz="1600" dirty="0"/>
              <a:t>is an affirmative and willing agreement to engage in specific forms of sexual contact with another person. Consent requires an outward demonstration, through mutually understandable words or actions, indicating that an individual has freely chosen to engage in sexual contact. </a:t>
            </a:r>
          </a:p>
          <a:p>
            <a:pPr marL="0" indent="0">
              <a:buNone/>
            </a:pPr>
            <a:r>
              <a:rPr lang="en-US" sz="1600" dirty="0"/>
              <a:t>Consent cannot be obtained through: </a:t>
            </a:r>
            <a:r>
              <a:rPr lang="en-US" sz="1600" b="1" dirty="0"/>
              <a:t>the use of coercion or force; or by taking advantage of the incapacitation of another individual.</a:t>
            </a:r>
          </a:p>
          <a:p>
            <a:pPr marL="0" indent="0">
              <a:buNone/>
            </a:pPr>
            <a:r>
              <a:rPr lang="en-US" sz="1600" dirty="0"/>
              <a:t>Silence, passivity, or the absence of resistance does not imply consent. It is important not to make assumptions; if confusion or ambiguity arises during a sexual interaction, it is essential that each participant stop and clarify the other’s willingness to continue.</a:t>
            </a:r>
          </a:p>
          <a:p>
            <a:pPr marL="0" indent="0">
              <a:buNone/>
            </a:pPr>
            <a:r>
              <a:rPr lang="en-US" sz="1600" dirty="0"/>
              <a:t>Consent can be withdrawn at any time. When consent is withdrawn and outwardly communicated as such, sexual activity must cease. </a:t>
            </a:r>
          </a:p>
          <a:p>
            <a:pPr marL="0" indent="0">
              <a:buNone/>
            </a:pPr>
            <a:r>
              <a:rPr lang="en-US" sz="1600" dirty="0"/>
              <a:t>An essential element of consent is that it be freely given. Freely given consent might not be present, or may not even be possible, in relationships of a sexual or intimate nature between individuals where one individual has power, supervision or authority over another. </a:t>
            </a:r>
          </a:p>
        </p:txBody>
      </p:sp>
      <p:sp>
        <p:nvSpPr>
          <p:cNvPr id="3" name="Title 2">
            <a:extLst>
              <a:ext uri="{FF2B5EF4-FFF2-40B4-BE49-F238E27FC236}">
                <a16:creationId xmlns:a16="http://schemas.microsoft.com/office/drawing/2014/main" id="{59A74602-3BAE-9758-9A93-A49898999B9E}"/>
              </a:ext>
            </a:extLst>
          </p:cNvPr>
          <p:cNvSpPr>
            <a:spLocks noGrp="1"/>
          </p:cNvSpPr>
          <p:nvPr>
            <p:ph type="title"/>
          </p:nvPr>
        </p:nvSpPr>
        <p:spPr/>
        <p:txBody>
          <a:bodyPr>
            <a:normAutofit/>
          </a:bodyPr>
          <a:lstStyle/>
          <a:p>
            <a:pPr algn="ctr"/>
            <a:r>
              <a:rPr lang="en-US" sz="5400" dirty="0"/>
              <a:t>Consent</a:t>
            </a:r>
          </a:p>
        </p:txBody>
      </p:sp>
      <p:sp>
        <p:nvSpPr>
          <p:cNvPr id="4" name="Footer Placeholder 3">
            <a:extLst>
              <a:ext uri="{FF2B5EF4-FFF2-40B4-BE49-F238E27FC236}">
                <a16:creationId xmlns:a16="http://schemas.microsoft.com/office/drawing/2014/main" id="{3D23C634-0370-AEA3-981D-C7F1AB08B7A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776613A5-F255-7954-9737-4C24F80A027B}"/>
              </a:ext>
            </a:extLst>
          </p:cNvPr>
          <p:cNvSpPr>
            <a:spLocks noGrp="1"/>
          </p:cNvSpPr>
          <p:nvPr>
            <p:ph type="sldNum" sz="quarter" idx="13"/>
          </p:nvPr>
        </p:nvSpPr>
        <p:spPr/>
        <p:txBody>
          <a:bodyPr/>
          <a:lstStyle/>
          <a:p>
            <a:fld id="{E917DE0E-AFB1-41FD-BC35-27DB61CA125F}" type="slidenum">
              <a:rPr lang="en-AU" smtClean="0"/>
              <a:pPr/>
              <a:t>19</a:t>
            </a:fld>
            <a:endParaRPr lang="en-AU" dirty="0"/>
          </a:p>
        </p:txBody>
      </p:sp>
    </p:spTree>
    <p:extLst>
      <p:ext uri="{BB962C8B-B14F-4D97-AF65-F5344CB8AC3E}">
        <p14:creationId xmlns:p14="http://schemas.microsoft.com/office/powerpoint/2010/main" val="245568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D94C-9FAB-7824-6901-6C360A8D715E}"/>
              </a:ext>
            </a:extLst>
          </p:cNvPr>
          <p:cNvSpPr>
            <a:spLocks noGrp="1"/>
          </p:cNvSpPr>
          <p:nvPr>
            <p:ph type="title"/>
          </p:nvPr>
        </p:nvSpPr>
        <p:spPr/>
        <p:txBody>
          <a:bodyPr/>
          <a:lstStyle/>
          <a:p>
            <a:pPr algn="ctr">
              <a:lnSpc>
                <a:spcPts val="11519"/>
              </a:lnSpc>
            </a:pPr>
            <a:r>
              <a:rPr lang="en-US" sz="8800" spc="-382" dirty="0">
                <a:solidFill>
                  <a:srgbClr val="FFFFFF"/>
                </a:solidFill>
                <a:latin typeface="National 2 Medium" panose="020B0604030502020203" pitchFamily="34" charset="0"/>
              </a:rPr>
              <a:t>Title IX</a:t>
            </a:r>
            <a:br>
              <a:rPr lang="en-US" sz="8800" spc="-382" dirty="0">
                <a:solidFill>
                  <a:srgbClr val="FFFFFF"/>
                </a:solidFill>
                <a:latin typeface="National 2 Medium" panose="020B0604030502020203" pitchFamily="34" charset="0"/>
              </a:rPr>
            </a:br>
            <a:r>
              <a:rPr lang="en-US" sz="8800" spc="-382" dirty="0">
                <a:solidFill>
                  <a:srgbClr val="FFFFFF"/>
                </a:solidFill>
                <a:latin typeface="National 2 Medium" panose="020B0604030502020203" pitchFamily="34" charset="0"/>
              </a:rPr>
              <a:t>&amp; Sexual Respect </a:t>
            </a:r>
            <a:br>
              <a:rPr lang="en-US" sz="8800" spc="-382" dirty="0">
                <a:solidFill>
                  <a:srgbClr val="FFFFFF"/>
                </a:solidFill>
                <a:latin typeface="National 2 Medium" panose="020B0604030502020203" pitchFamily="34" charset="0"/>
              </a:rPr>
            </a:br>
            <a:r>
              <a:rPr lang="en-US" sz="8800" spc="-382" dirty="0">
                <a:solidFill>
                  <a:srgbClr val="FFFFFF"/>
                </a:solidFill>
                <a:latin typeface="National 2 Medium" panose="020B0604030502020203" pitchFamily="34" charset="0"/>
              </a:rPr>
              <a:t>at Dartmouth</a:t>
            </a:r>
            <a:br>
              <a:rPr lang="en-US" sz="8800" spc="-382" dirty="0">
                <a:solidFill>
                  <a:srgbClr val="FFFFFF"/>
                </a:solidFill>
                <a:latin typeface="National 2 Medium" panose="020B0604030502020203" pitchFamily="34" charset="0"/>
              </a:rPr>
            </a:br>
            <a:endParaRPr lang="en-US" dirty="0"/>
          </a:p>
        </p:txBody>
      </p:sp>
      <p:sp>
        <p:nvSpPr>
          <p:cNvPr id="4" name="Footer Placeholder 3">
            <a:extLst>
              <a:ext uri="{FF2B5EF4-FFF2-40B4-BE49-F238E27FC236}">
                <a16:creationId xmlns:a16="http://schemas.microsoft.com/office/drawing/2014/main" id="{9DCCF729-1454-8C97-FBA3-6348918050E4}"/>
              </a:ext>
            </a:extLst>
          </p:cNvPr>
          <p:cNvSpPr>
            <a:spLocks noGrp="1"/>
          </p:cNvSpPr>
          <p:nvPr>
            <p:ph type="ftr" sz="quarter" idx="11"/>
          </p:nvPr>
        </p:nvSpPr>
        <p:spPr/>
        <p:txBody>
          <a:bodyPr/>
          <a:lstStyle/>
          <a:p>
            <a:pPr algn="ctr"/>
            <a:r>
              <a:rPr lang="en-AU" dirty="0"/>
              <a:t>Office of Equal Opportunity, Accessibility and Title </a:t>
            </a:r>
            <a:r>
              <a:rPr lang="en-AU" dirty="0" err="1"/>
              <a:t>iX</a:t>
            </a:r>
            <a:endParaRPr lang="en-AU" dirty="0"/>
          </a:p>
        </p:txBody>
      </p:sp>
      <p:sp>
        <p:nvSpPr>
          <p:cNvPr id="5" name="Slide Number Placeholder 4">
            <a:extLst>
              <a:ext uri="{FF2B5EF4-FFF2-40B4-BE49-F238E27FC236}">
                <a16:creationId xmlns:a16="http://schemas.microsoft.com/office/drawing/2014/main" id="{4737BFAC-6F71-6F24-D94F-1ACB49205CA6}"/>
              </a:ext>
            </a:extLst>
          </p:cNvPr>
          <p:cNvSpPr>
            <a:spLocks noGrp="1"/>
          </p:cNvSpPr>
          <p:nvPr>
            <p:ph type="sldNum" sz="quarter" idx="12"/>
          </p:nvPr>
        </p:nvSpPr>
        <p:spPr/>
        <p:txBody>
          <a:bodyPr/>
          <a:lstStyle/>
          <a:p>
            <a:fld id="{E917DE0E-AFB1-41FD-BC35-27DB61CA125F}" type="slidenum">
              <a:rPr lang="en-AU" smtClean="0"/>
              <a:pPr/>
              <a:t>2</a:t>
            </a:fld>
            <a:endParaRPr lang="en-AU" dirty="0"/>
          </a:p>
        </p:txBody>
      </p:sp>
    </p:spTree>
    <p:extLst>
      <p:ext uri="{BB962C8B-B14F-4D97-AF65-F5344CB8AC3E}">
        <p14:creationId xmlns:p14="http://schemas.microsoft.com/office/powerpoint/2010/main" val="244154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53B62-1255-A11C-0B1C-6B42358D932F}"/>
              </a:ext>
            </a:extLst>
          </p:cNvPr>
          <p:cNvSpPr>
            <a:spLocks noGrp="1"/>
          </p:cNvSpPr>
          <p:nvPr>
            <p:ph sz="quarter" idx="11"/>
          </p:nvPr>
        </p:nvSpPr>
        <p:spPr/>
        <p:txBody>
          <a:bodyPr>
            <a:noAutofit/>
          </a:bodyPr>
          <a:lstStyle/>
          <a:p>
            <a:pPr marL="0" marR="0" lvl="0" indent="0">
              <a:spcBef>
                <a:spcPts val="0"/>
              </a:spcBef>
              <a:spcAft>
                <a:spcPts val="0"/>
              </a:spcAft>
              <a:buSzPts val="1200"/>
              <a:buNone/>
            </a:pPr>
            <a:r>
              <a:rPr lang="en-US" sz="2400" b="1" kern="0" spc="-5" dirty="0">
                <a:ea typeface="Times New Roman" panose="02020603050405020304" pitchFamily="18" charset="0"/>
              </a:rPr>
              <a:t>Coercion</a:t>
            </a:r>
            <a:r>
              <a:rPr lang="en-US" sz="2400" kern="0" spc="-5" dirty="0">
                <a:ea typeface="Times New Roman" panose="02020603050405020304" pitchFamily="18" charset="0"/>
              </a:rPr>
              <a:t> is verbal and/or physical conduct, including manipulation, intimidation, unwanted contact, and express or implied threats of physical, emotional, or other harm, that would reasonably place an individual in fear of immediate or future harm and that is employed to compel someone to engage in sexual</a:t>
            </a:r>
            <a:r>
              <a:rPr lang="en-US" sz="2400" kern="0" spc="-70" dirty="0">
                <a:ea typeface="Times New Roman" panose="02020603050405020304" pitchFamily="18" charset="0"/>
              </a:rPr>
              <a:t> </a:t>
            </a:r>
            <a:r>
              <a:rPr lang="en-US" sz="2400" kern="0" spc="-5" dirty="0">
                <a:ea typeface="Times New Roman" panose="02020603050405020304" pitchFamily="18" charset="0"/>
              </a:rPr>
              <a:t>contact.</a:t>
            </a:r>
          </a:p>
          <a:p>
            <a:pPr marR="0" lvl="0">
              <a:spcBef>
                <a:spcPts val="0"/>
              </a:spcBef>
              <a:spcAft>
                <a:spcPts val="0"/>
              </a:spcAft>
              <a:buSzPts val="1200"/>
            </a:pPr>
            <a:endParaRPr lang="en-US" sz="1050" kern="0" spc="-5" dirty="0">
              <a:ea typeface="Times New Roman" panose="02020603050405020304" pitchFamily="18" charset="0"/>
            </a:endParaRPr>
          </a:p>
          <a:p>
            <a:pPr marL="0" indent="0">
              <a:buNone/>
            </a:pPr>
            <a:r>
              <a:rPr lang="en-US" sz="2400" b="1" dirty="0">
                <a:ea typeface="Times New Roman" panose="02020603050405020304" pitchFamily="18" charset="0"/>
              </a:rPr>
              <a:t>Force</a:t>
            </a:r>
            <a:r>
              <a:rPr lang="en-US" sz="2400" dirty="0">
                <a:ea typeface="Times New Roman" panose="02020603050405020304" pitchFamily="18" charset="0"/>
              </a:rPr>
              <a:t> is the use or threat of physical violence or intimidation to overcome an individual’s freedom of will to choose whether or not to participate in sexual contact.</a:t>
            </a:r>
            <a:endParaRPr lang="en-US" sz="2400" b="1" dirty="0">
              <a:solidFill>
                <a:srgbClr val="00693E"/>
              </a:solidFill>
            </a:endParaRPr>
          </a:p>
        </p:txBody>
      </p:sp>
      <p:sp>
        <p:nvSpPr>
          <p:cNvPr id="3" name="Title 2">
            <a:extLst>
              <a:ext uri="{FF2B5EF4-FFF2-40B4-BE49-F238E27FC236}">
                <a16:creationId xmlns:a16="http://schemas.microsoft.com/office/drawing/2014/main" id="{59A74602-3BAE-9758-9A93-A49898999B9E}"/>
              </a:ext>
            </a:extLst>
          </p:cNvPr>
          <p:cNvSpPr>
            <a:spLocks noGrp="1"/>
          </p:cNvSpPr>
          <p:nvPr>
            <p:ph type="title"/>
          </p:nvPr>
        </p:nvSpPr>
        <p:spPr/>
        <p:txBody>
          <a:bodyPr>
            <a:normAutofit/>
          </a:bodyPr>
          <a:lstStyle/>
          <a:p>
            <a:pPr algn="ctr"/>
            <a:r>
              <a:rPr lang="en-US" sz="5400" dirty="0"/>
              <a:t>Coercion or Force</a:t>
            </a:r>
          </a:p>
        </p:txBody>
      </p:sp>
      <p:sp>
        <p:nvSpPr>
          <p:cNvPr id="4" name="Footer Placeholder 3">
            <a:extLst>
              <a:ext uri="{FF2B5EF4-FFF2-40B4-BE49-F238E27FC236}">
                <a16:creationId xmlns:a16="http://schemas.microsoft.com/office/drawing/2014/main" id="{3D23C634-0370-AEA3-981D-C7F1AB08B7A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776613A5-F255-7954-9737-4C24F80A027B}"/>
              </a:ext>
            </a:extLst>
          </p:cNvPr>
          <p:cNvSpPr>
            <a:spLocks noGrp="1"/>
          </p:cNvSpPr>
          <p:nvPr>
            <p:ph type="sldNum" sz="quarter" idx="13"/>
          </p:nvPr>
        </p:nvSpPr>
        <p:spPr/>
        <p:txBody>
          <a:bodyPr/>
          <a:lstStyle/>
          <a:p>
            <a:fld id="{E917DE0E-AFB1-41FD-BC35-27DB61CA125F}" type="slidenum">
              <a:rPr lang="en-AU" smtClean="0"/>
              <a:pPr/>
              <a:t>20</a:t>
            </a:fld>
            <a:endParaRPr lang="en-AU" dirty="0"/>
          </a:p>
        </p:txBody>
      </p:sp>
    </p:spTree>
    <p:extLst>
      <p:ext uri="{BB962C8B-B14F-4D97-AF65-F5344CB8AC3E}">
        <p14:creationId xmlns:p14="http://schemas.microsoft.com/office/powerpoint/2010/main" val="95901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53B62-1255-A11C-0B1C-6B42358D932F}"/>
              </a:ext>
            </a:extLst>
          </p:cNvPr>
          <p:cNvSpPr>
            <a:spLocks noGrp="1"/>
          </p:cNvSpPr>
          <p:nvPr>
            <p:ph sz="quarter" idx="11"/>
          </p:nvPr>
        </p:nvSpPr>
        <p:spPr/>
        <p:txBody>
          <a:bodyPr>
            <a:noAutofit/>
          </a:bodyPr>
          <a:lstStyle/>
          <a:p>
            <a:pPr marL="0" marR="0" lvl="0" indent="0">
              <a:lnSpc>
                <a:spcPct val="107000"/>
              </a:lnSpc>
              <a:spcBef>
                <a:spcPts val="0"/>
              </a:spcBef>
              <a:spcAft>
                <a:spcPts val="800"/>
              </a:spcAft>
              <a:buSzPts val="1200"/>
              <a:buNone/>
            </a:pPr>
            <a:r>
              <a:rPr lang="en-US" sz="1800" kern="0" spc="-5" dirty="0">
                <a:ea typeface="Times New Roman" panose="02020603050405020304" pitchFamily="18" charset="0"/>
              </a:rPr>
              <a:t>An individual who is incapacitated lacks the ability to make informed judgments and </a:t>
            </a:r>
            <a:r>
              <a:rPr lang="en-US" sz="1800" b="1" kern="0" spc="-5" dirty="0">
                <a:ea typeface="Times New Roman" panose="02020603050405020304" pitchFamily="18" charset="0"/>
              </a:rPr>
              <a:t>cannot consent</a:t>
            </a:r>
            <a:r>
              <a:rPr lang="en-US" sz="1800" kern="0" spc="-5" dirty="0">
                <a:ea typeface="Times New Roman" panose="02020603050405020304" pitchFamily="18" charset="0"/>
              </a:rPr>
              <a:t> to sexual contact.</a:t>
            </a:r>
          </a:p>
          <a:p>
            <a:pPr marL="0" marR="0" lvl="0" indent="0">
              <a:lnSpc>
                <a:spcPct val="107000"/>
              </a:lnSpc>
              <a:spcBef>
                <a:spcPts val="0"/>
              </a:spcBef>
              <a:spcAft>
                <a:spcPts val="800"/>
              </a:spcAft>
              <a:buSzPts val="1200"/>
              <a:buNone/>
            </a:pPr>
            <a:r>
              <a:rPr lang="en-US" sz="1800" kern="0" spc="-5" dirty="0">
                <a:ea typeface="Times New Roman" panose="02020603050405020304" pitchFamily="18" charset="0"/>
              </a:rPr>
              <a:t>Incapacitation is the inability, temporarily or permanently, to give consent because an individual is mentally and/or physically helpless, asleep, unconscious, or unaware that sexual activity is occurring.</a:t>
            </a:r>
          </a:p>
          <a:p>
            <a:pPr marL="342900" marR="0" lvl="0" indent="-342900">
              <a:lnSpc>
                <a:spcPct val="107000"/>
              </a:lnSpc>
              <a:spcBef>
                <a:spcPts val="0"/>
              </a:spcBef>
              <a:spcAft>
                <a:spcPts val="800"/>
              </a:spcAft>
              <a:buSzPts val="1200"/>
              <a:buFont typeface="+mj-lt"/>
              <a:buAutoNum type="arabicPeriod"/>
            </a:pPr>
            <a:r>
              <a:rPr lang="en-US" sz="1800" kern="0" spc="-5" dirty="0">
                <a:ea typeface="Times New Roman" panose="02020603050405020304" pitchFamily="18" charset="0"/>
              </a:rPr>
              <a:t>Mentally helpless means a person is rendered temporarily incapable of appraising or controlling one’s own conduct.</a:t>
            </a:r>
          </a:p>
          <a:p>
            <a:pPr marL="342900" marR="0" lvl="0" indent="-342900">
              <a:lnSpc>
                <a:spcPct val="107000"/>
              </a:lnSpc>
              <a:spcBef>
                <a:spcPts val="0"/>
              </a:spcBef>
              <a:spcAft>
                <a:spcPts val="800"/>
              </a:spcAft>
              <a:buSzPts val="1200"/>
              <a:buFont typeface="+mj-lt"/>
              <a:buAutoNum type="arabicPeriod"/>
            </a:pPr>
            <a:r>
              <a:rPr lang="en-US" sz="1800" kern="0" spc="-5" dirty="0">
                <a:ea typeface="Times New Roman" panose="02020603050405020304" pitchFamily="18" charset="0"/>
              </a:rPr>
              <a:t>Physically helpless means a person is physically unable to verbally or otherwise communicate consent or unwillingness to an act.</a:t>
            </a:r>
            <a:endParaRPr lang="en-US" sz="1800" b="1" kern="0" spc="-5" dirty="0">
              <a:ea typeface="Times New Roman" panose="02020603050405020304" pitchFamily="18" charset="0"/>
            </a:endParaRPr>
          </a:p>
          <a:p>
            <a:pPr marL="0" marR="0" lvl="0" indent="0">
              <a:lnSpc>
                <a:spcPct val="107000"/>
              </a:lnSpc>
              <a:spcBef>
                <a:spcPts val="0"/>
              </a:spcBef>
              <a:spcAft>
                <a:spcPts val="800"/>
              </a:spcAft>
              <a:buSzPts val="1200"/>
              <a:buNone/>
            </a:pPr>
            <a:r>
              <a:rPr lang="en-US" sz="1800" kern="0" dirty="0">
                <a:ea typeface="Times New Roman" panose="02020603050405020304" pitchFamily="18" charset="0"/>
              </a:rPr>
              <a:t>Where alcohol or other drugs are involved, incapacitation is a state beyond impairment or intoxication. Evaluating incapacitation requires an assessment of how the consumption of alcohol and/or drugs affects a person’s decision-making ability; awareness of consequences; ability to make informed, rational judgments; capacity to appreciate the nature and quality of the act; or level of consciousness. The assessment is based on objectively and reasonably apparent indications of incapacitation when viewed from the perspective of a sober, reasonable person.</a:t>
            </a:r>
            <a:endParaRPr lang="en-US" sz="1800" b="1" kern="0" dirty="0">
              <a:ea typeface="Times New Roman" panose="02020603050405020304" pitchFamily="18" charset="0"/>
            </a:endParaRPr>
          </a:p>
        </p:txBody>
      </p:sp>
      <p:sp>
        <p:nvSpPr>
          <p:cNvPr id="3" name="Title 2">
            <a:extLst>
              <a:ext uri="{FF2B5EF4-FFF2-40B4-BE49-F238E27FC236}">
                <a16:creationId xmlns:a16="http://schemas.microsoft.com/office/drawing/2014/main" id="{59A74602-3BAE-9758-9A93-A49898999B9E}"/>
              </a:ext>
            </a:extLst>
          </p:cNvPr>
          <p:cNvSpPr>
            <a:spLocks noGrp="1"/>
          </p:cNvSpPr>
          <p:nvPr>
            <p:ph type="title"/>
          </p:nvPr>
        </p:nvSpPr>
        <p:spPr/>
        <p:txBody>
          <a:bodyPr>
            <a:normAutofit/>
          </a:bodyPr>
          <a:lstStyle/>
          <a:p>
            <a:pPr algn="ctr"/>
            <a:r>
              <a:rPr lang="en-US" sz="5400" dirty="0"/>
              <a:t>Incapacitation</a:t>
            </a:r>
          </a:p>
        </p:txBody>
      </p:sp>
      <p:sp>
        <p:nvSpPr>
          <p:cNvPr id="4" name="Footer Placeholder 3">
            <a:extLst>
              <a:ext uri="{FF2B5EF4-FFF2-40B4-BE49-F238E27FC236}">
                <a16:creationId xmlns:a16="http://schemas.microsoft.com/office/drawing/2014/main" id="{3D23C634-0370-AEA3-981D-C7F1AB08B7A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776613A5-F255-7954-9737-4C24F80A027B}"/>
              </a:ext>
            </a:extLst>
          </p:cNvPr>
          <p:cNvSpPr>
            <a:spLocks noGrp="1"/>
          </p:cNvSpPr>
          <p:nvPr>
            <p:ph type="sldNum" sz="quarter" idx="13"/>
          </p:nvPr>
        </p:nvSpPr>
        <p:spPr/>
        <p:txBody>
          <a:bodyPr/>
          <a:lstStyle/>
          <a:p>
            <a:fld id="{E917DE0E-AFB1-41FD-BC35-27DB61CA125F}" type="slidenum">
              <a:rPr lang="en-AU" smtClean="0"/>
              <a:pPr/>
              <a:t>21</a:t>
            </a:fld>
            <a:endParaRPr lang="en-AU" dirty="0"/>
          </a:p>
        </p:txBody>
      </p:sp>
    </p:spTree>
    <p:extLst>
      <p:ext uri="{BB962C8B-B14F-4D97-AF65-F5344CB8AC3E}">
        <p14:creationId xmlns:p14="http://schemas.microsoft.com/office/powerpoint/2010/main" val="4230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dirty="0"/>
              <a:t>Share the role and purpose of Title IX and our work</a:t>
            </a:r>
          </a:p>
          <a:p>
            <a:r>
              <a:rPr lang="en-US" sz="3600" b="1" dirty="0"/>
              <a:t>Learn about resources and support and how to access them</a:t>
            </a:r>
          </a:p>
          <a:p>
            <a:r>
              <a:rPr lang="en-US" sz="3600" dirty="0"/>
              <a:t>Recognize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22</a:t>
            </a:fld>
            <a:endParaRPr lang="en-AU" dirty="0"/>
          </a:p>
        </p:txBody>
      </p:sp>
    </p:spTree>
    <p:extLst>
      <p:ext uri="{BB962C8B-B14F-4D97-AF65-F5344CB8AC3E}">
        <p14:creationId xmlns:p14="http://schemas.microsoft.com/office/powerpoint/2010/main" val="151898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811AC825-FD22-B91C-7222-310BAF797E38}"/>
              </a:ext>
            </a:extLst>
          </p:cNvPr>
          <p:cNvGraphicFramePr>
            <a:graphicFrameLocks noGrp="1"/>
          </p:cNvGraphicFramePr>
          <p:nvPr>
            <p:ph sz="quarter" idx="11"/>
            <p:extLst>
              <p:ext uri="{D42A27DB-BD31-4B8C-83A1-F6EECF244321}">
                <p14:modId xmlns:p14="http://schemas.microsoft.com/office/powerpoint/2010/main" val="3231526254"/>
              </p:ext>
            </p:extLst>
          </p:nvPr>
        </p:nvGraphicFramePr>
        <p:xfrm>
          <a:off x="304800" y="2438400"/>
          <a:ext cx="4341744" cy="306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68033430-B53D-F886-84D5-D694F52B4991}"/>
              </a:ext>
            </a:extLst>
          </p:cNvPr>
          <p:cNvSpPr>
            <a:spLocks noGrp="1"/>
          </p:cNvSpPr>
          <p:nvPr>
            <p:ph type="title"/>
          </p:nvPr>
        </p:nvSpPr>
        <p:spPr>
          <a:xfrm>
            <a:off x="336425" y="1219200"/>
            <a:ext cx="4341744" cy="1095745"/>
          </a:xfrm>
        </p:spPr>
        <p:txBody>
          <a:bodyPr>
            <a:normAutofit fontScale="90000"/>
          </a:bodyPr>
          <a:lstStyle/>
          <a:p>
            <a:r>
              <a:rPr lang="en-US" sz="4000" dirty="0"/>
              <a:t>Campus Resources:</a:t>
            </a:r>
            <a:br>
              <a:rPr lang="en-US" sz="4000" dirty="0"/>
            </a:br>
            <a:r>
              <a:rPr lang="en-US" sz="4000" dirty="0"/>
              <a:t>Reporting Incidents</a:t>
            </a:r>
          </a:p>
        </p:txBody>
      </p:sp>
      <p:sp>
        <p:nvSpPr>
          <p:cNvPr id="5" name="Slide Number Placeholder 4">
            <a:extLst>
              <a:ext uri="{FF2B5EF4-FFF2-40B4-BE49-F238E27FC236}">
                <a16:creationId xmlns:a16="http://schemas.microsoft.com/office/drawing/2014/main" id="{633958B1-0632-6D3A-5460-6B5E4338F2B5}"/>
              </a:ext>
            </a:extLst>
          </p:cNvPr>
          <p:cNvSpPr>
            <a:spLocks noGrp="1"/>
          </p:cNvSpPr>
          <p:nvPr>
            <p:ph type="sldNum" sz="quarter" idx="13"/>
          </p:nvPr>
        </p:nvSpPr>
        <p:spPr/>
        <p:txBody>
          <a:bodyPr/>
          <a:lstStyle/>
          <a:p>
            <a:fld id="{E917DE0E-AFB1-41FD-BC35-27DB61CA125F}" type="slidenum">
              <a:rPr lang="en-AU" smtClean="0"/>
              <a:pPr/>
              <a:t>23</a:t>
            </a:fld>
            <a:endParaRPr lang="en-AU" dirty="0"/>
          </a:p>
        </p:txBody>
      </p:sp>
      <p:sp>
        <p:nvSpPr>
          <p:cNvPr id="4" name="Footer Placeholder 3">
            <a:extLst>
              <a:ext uri="{FF2B5EF4-FFF2-40B4-BE49-F238E27FC236}">
                <a16:creationId xmlns:a16="http://schemas.microsoft.com/office/drawing/2014/main" id="{A5BE2589-71DF-E0E8-1676-5DDA9AEA90F3}"/>
              </a:ext>
            </a:extLst>
          </p:cNvPr>
          <p:cNvSpPr>
            <a:spLocks noGrp="1"/>
          </p:cNvSpPr>
          <p:nvPr>
            <p:ph type="ftr" sz="quarter" idx="4294967295"/>
          </p:nvPr>
        </p:nvSpPr>
        <p:spPr>
          <a:xfrm>
            <a:off x="0" y="184150"/>
            <a:ext cx="7426325" cy="217488"/>
          </a:xfrm>
        </p:spPr>
        <p:txBody>
          <a:bodyPr/>
          <a:lstStyle/>
          <a:p>
            <a:pPr algn="ctr"/>
            <a:r>
              <a:rPr lang="en-AU"/>
              <a:t>Office of Equal Opportunity, Accessibility and Title IX</a:t>
            </a:r>
            <a:endParaRPr lang="en-AU" dirty="0"/>
          </a:p>
        </p:txBody>
      </p:sp>
    </p:spTree>
    <p:extLst>
      <p:ext uri="{BB962C8B-B14F-4D97-AF65-F5344CB8AC3E}">
        <p14:creationId xmlns:p14="http://schemas.microsoft.com/office/powerpoint/2010/main" val="245036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486FA-A13D-8F78-F945-2375727E4345}"/>
              </a:ext>
            </a:extLst>
          </p:cNvPr>
          <p:cNvSpPr>
            <a:spLocks noGrp="1"/>
          </p:cNvSpPr>
          <p:nvPr>
            <p:ph sz="quarter" idx="11"/>
          </p:nvPr>
        </p:nvSpPr>
        <p:spPr/>
        <p:txBody>
          <a:bodyPr>
            <a:normAutofit fontScale="92500"/>
          </a:bodyPr>
          <a:lstStyle/>
          <a:p>
            <a:pPr marL="0" indent="0">
              <a:buNone/>
            </a:pPr>
            <a:r>
              <a:rPr lang="en-US" dirty="0"/>
              <a:t>People who may not share your information without your expressed consent unless there is an imminent danger to self or others, or as otherwise required by law (such as mandated reporting laws about sexual abuse of a minor)</a:t>
            </a:r>
          </a:p>
          <a:p>
            <a:pPr marL="0" indent="0">
              <a:buNone/>
            </a:pPr>
            <a:endParaRPr lang="en-US" dirty="0"/>
          </a:p>
          <a:p>
            <a:pPr marL="0" indent="0">
              <a:buNone/>
            </a:pPr>
            <a:r>
              <a:rPr lang="en-US" dirty="0"/>
              <a:t>Confidential resources include licensed medical or counseling professionals (e.g., a licensed psychologist), staff members of organizations recognized as rape crisis centers under state law (such as WISE), and ordained clergy</a:t>
            </a:r>
          </a:p>
          <a:p>
            <a:pPr marL="0" indent="0">
              <a:buNone/>
            </a:pPr>
            <a:endParaRPr lang="en-US" dirty="0"/>
          </a:p>
        </p:txBody>
      </p:sp>
      <p:sp>
        <p:nvSpPr>
          <p:cNvPr id="3" name="Title 2">
            <a:extLst>
              <a:ext uri="{FF2B5EF4-FFF2-40B4-BE49-F238E27FC236}">
                <a16:creationId xmlns:a16="http://schemas.microsoft.com/office/drawing/2014/main" id="{02511159-F855-5831-12B4-F213E1EC13ED}"/>
              </a:ext>
            </a:extLst>
          </p:cNvPr>
          <p:cNvSpPr>
            <a:spLocks noGrp="1"/>
          </p:cNvSpPr>
          <p:nvPr>
            <p:ph type="title"/>
          </p:nvPr>
        </p:nvSpPr>
        <p:spPr/>
        <p:txBody>
          <a:bodyPr>
            <a:normAutofit/>
          </a:bodyPr>
          <a:lstStyle/>
          <a:p>
            <a:pPr algn="ctr"/>
            <a:r>
              <a:rPr lang="en-US" sz="4400" dirty="0"/>
              <a:t>Confidential Resources</a:t>
            </a:r>
          </a:p>
        </p:txBody>
      </p:sp>
      <p:sp>
        <p:nvSpPr>
          <p:cNvPr id="4" name="Footer Placeholder 3">
            <a:extLst>
              <a:ext uri="{FF2B5EF4-FFF2-40B4-BE49-F238E27FC236}">
                <a16:creationId xmlns:a16="http://schemas.microsoft.com/office/drawing/2014/main" id="{9AF65396-B02A-0BB5-E9CA-6C146AF1303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DABBCA1-6E79-486C-0529-91E2CB0CE317}"/>
              </a:ext>
            </a:extLst>
          </p:cNvPr>
          <p:cNvSpPr>
            <a:spLocks noGrp="1"/>
          </p:cNvSpPr>
          <p:nvPr>
            <p:ph type="sldNum" sz="quarter" idx="13"/>
          </p:nvPr>
        </p:nvSpPr>
        <p:spPr/>
        <p:txBody>
          <a:bodyPr/>
          <a:lstStyle/>
          <a:p>
            <a:fld id="{E917DE0E-AFB1-41FD-BC35-27DB61CA125F}" type="slidenum">
              <a:rPr lang="en-AU" smtClean="0"/>
              <a:pPr/>
              <a:t>24</a:t>
            </a:fld>
            <a:endParaRPr lang="en-AU" dirty="0"/>
          </a:p>
        </p:txBody>
      </p:sp>
    </p:spTree>
    <p:extLst>
      <p:ext uri="{BB962C8B-B14F-4D97-AF65-F5344CB8AC3E}">
        <p14:creationId xmlns:p14="http://schemas.microsoft.com/office/powerpoint/2010/main" val="233519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0452B26-50BE-9527-AA36-ADF272DBC0BA}"/>
              </a:ext>
            </a:extLst>
          </p:cNvPr>
          <p:cNvGraphicFramePr>
            <a:graphicFrameLocks noGrp="1"/>
          </p:cNvGraphicFramePr>
          <p:nvPr>
            <p:ph sz="quarter" idx="11"/>
            <p:extLst>
              <p:ext uri="{D42A27DB-BD31-4B8C-83A1-F6EECF244321}">
                <p14:modId xmlns:p14="http://schemas.microsoft.com/office/powerpoint/2010/main" val="300825942"/>
              </p:ext>
            </p:extLst>
          </p:nvPr>
        </p:nvGraphicFramePr>
        <p:xfrm>
          <a:off x="336425" y="2057400"/>
          <a:ext cx="11546007" cy="412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26B40E0-AD1A-9333-A87A-9BFA8D764A23}"/>
              </a:ext>
            </a:extLst>
          </p:cNvPr>
          <p:cNvSpPr>
            <a:spLocks noGrp="1"/>
          </p:cNvSpPr>
          <p:nvPr>
            <p:ph type="title"/>
          </p:nvPr>
        </p:nvSpPr>
        <p:spPr/>
        <p:txBody>
          <a:bodyPr>
            <a:normAutofit/>
          </a:bodyPr>
          <a:lstStyle/>
          <a:p>
            <a:r>
              <a:rPr lang="en-US" sz="4800" dirty="0"/>
              <a:t>Confidential Resources at Dartmouth</a:t>
            </a:r>
          </a:p>
        </p:txBody>
      </p:sp>
      <p:sp>
        <p:nvSpPr>
          <p:cNvPr id="4" name="Footer Placeholder 3">
            <a:extLst>
              <a:ext uri="{FF2B5EF4-FFF2-40B4-BE49-F238E27FC236}">
                <a16:creationId xmlns:a16="http://schemas.microsoft.com/office/drawing/2014/main" id="{870CC47E-828A-4C7B-2889-DC870EF722A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E26A638C-06F1-188C-4936-4F13AB65B6B3}"/>
              </a:ext>
            </a:extLst>
          </p:cNvPr>
          <p:cNvSpPr>
            <a:spLocks noGrp="1"/>
          </p:cNvSpPr>
          <p:nvPr>
            <p:ph type="sldNum" sz="quarter" idx="13"/>
          </p:nvPr>
        </p:nvSpPr>
        <p:spPr/>
        <p:txBody>
          <a:bodyPr/>
          <a:lstStyle/>
          <a:p>
            <a:fld id="{E917DE0E-AFB1-41FD-BC35-27DB61CA125F}" type="slidenum">
              <a:rPr lang="en-AU" smtClean="0"/>
              <a:pPr/>
              <a:t>25</a:t>
            </a:fld>
            <a:endParaRPr lang="en-AU" dirty="0"/>
          </a:p>
        </p:txBody>
      </p:sp>
    </p:spTree>
    <p:extLst>
      <p:ext uri="{BB962C8B-B14F-4D97-AF65-F5344CB8AC3E}">
        <p14:creationId xmlns:p14="http://schemas.microsoft.com/office/powerpoint/2010/main" val="406255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D659D-430F-1E76-D21D-9EB2397B3BC1}"/>
              </a:ext>
            </a:extLst>
          </p:cNvPr>
          <p:cNvSpPr>
            <a:spLocks noGrp="1"/>
          </p:cNvSpPr>
          <p:nvPr>
            <p:ph sz="quarter" idx="11"/>
          </p:nvPr>
        </p:nvSpPr>
        <p:spPr/>
        <p:txBody>
          <a:bodyPr>
            <a:normAutofit fontScale="70000" lnSpcReduction="20000"/>
          </a:bodyPr>
          <a:lstStyle/>
          <a:p>
            <a:r>
              <a:rPr lang="en-US" dirty="0"/>
              <a:t>Counseling Center is dedicated to student mental health and well-being. Same day appointments are available for crisis and emergency situations. A counselor is on call 24 hours a day. Students who have experienced gender-based violence are prioritized through the triage process. All counselors are trained to provide comprehensive, culturally competent trauma—informed care.</a:t>
            </a:r>
          </a:p>
          <a:p>
            <a:r>
              <a:rPr lang="en-US" dirty="0"/>
              <a:t>Primary Care and Women’s Health Includes general physical examinations with screening procedures as recommended by national guidelines, including screening and treatment for sexually transmitted infections, pregnancy testing and counseling and a full range of contraception counseling and treatments. </a:t>
            </a:r>
          </a:p>
          <a:p>
            <a:r>
              <a:rPr lang="en-US" dirty="0"/>
              <a:t>Inpatient Department is a 10-bed infirmary/hospital equipped to support both medical and mental health care needs of students. They offer confidential overnight, care and support. They are available after hours when undergraduates are in session- Fall, Winter, and Spring terms only.</a:t>
            </a:r>
          </a:p>
        </p:txBody>
      </p:sp>
      <p:sp>
        <p:nvSpPr>
          <p:cNvPr id="3" name="Title 2">
            <a:extLst>
              <a:ext uri="{FF2B5EF4-FFF2-40B4-BE49-F238E27FC236}">
                <a16:creationId xmlns:a16="http://schemas.microsoft.com/office/drawing/2014/main" id="{474919DA-7DA1-0728-0FA7-C01DF2636C19}"/>
              </a:ext>
            </a:extLst>
          </p:cNvPr>
          <p:cNvSpPr>
            <a:spLocks noGrp="1"/>
          </p:cNvSpPr>
          <p:nvPr>
            <p:ph type="title"/>
          </p:nvPr>
        </p:nvSpPr>
        <p:spPr/>
        <p:txBody>
          <a:bodyPr>
            <a:normAutofit fontScale="90000"/>
          </a:bodyPr>
          <a:lstStyle/>
          <a:p>
            <a:pPr algn="ctr"/>
            <a:r>
              <a:rPr lang="en-US" dirty="0"/>
              <a:t>Dartmouth Counseling and Health Services </a:t>
            </a:r>
            <a:br>
              <a:rPr lang="en-US" dirty="0"/>
            </a:br>
            <a:r>
              <a:rPr lang="en-US" dirty="0"/>
              <a:t>(Dick’s House)</a:t>
            </a:r>
            <a:br>
              <a:rPr lang="en-US" dirty="0"/>
            </a:br>
            <a:endParaRPr lang="en-US" dirty="0"/>
          </a:p>
        </p:txBody>
      </p:sp>
      <p:sp>
        <p:nvSpPr>
          <p:cNvPr id="4" name="Footer Placeholder 3">
            <a:extLst>
              <a:ext uri="{FF2B5EF4-FFF2-40B4-BE49-F238E27FC236}">
                <a16:creationId xmlns:a16="http://schemas.microsoft.com/office/drawing/2014/main" id="{E94BCC53-51A3-7710-5449-ACB9FCB2945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23F7DC2-309D-8A48-92C0-35A0415DE4F0}"/>
              </a:ext>
            </a:extLst>
          </p:cNvPr>
          <p:cNvSpPr>
            <a:spLocks noGrp="1"/>
          </p:cNvSpPr>
          <p:nvPr>
            <p:ph type="sldNum" sz="quarter" idx="13"/>
          </p:nvPr>
        </p:nvSpPr>
        <p:spPr/>
        <p:txBody>
          <a:bodyPr/>
          <a:lstStyle/>
          <a:p>
            <a:fld id="{E917DE0E-AFB1-41FD-BC35-27DB61CA125F}" type="slidenum">
              <a:rPr lang="en-AU" smtClean="0"/>
              <a:pPr/>
              <a:t>26</a:t>
            </a:fld>
            <a:endParaRPr lang="en-AU" dirty="0"/>
          </a:p>
        </p:txBody>
      </p:sp>
    </p:spTree>
    <p:extLst>
      <p:ext uri="{BB962C8B-B14F-4D97-AF65-F5344CB8AC3E}">
        <p14:creationId xmlns:p14="http://schemas.microsoft.com/office/powerpoint/2010/main" val="169486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D082563-18FC-9B89-9683-8004323A59B7}"/>
              </a:ext>
            </a:extLst>
          </p:cNvPr>
          <p:cNvSpPr>
            <a:spLocks noGrp="1"/>
          </p:cNvSpPr>
          <p:nvPr>
            <p:ph type="title"/>
          </p:nvPr>
        </p:nvSpPr>
        <p:spPr>
          <a:xfrm>
            <a:off x="336425" y="1066800"/>
            <a:ext cx="11546007" cy="762001"/>
          </a:xfrm>
        </p:spPr>
        <p:txBody>
          <a:bodyPr>
            <a:noAutofit/>
          </a:bodyPr>
          <a:lstStyle/>
          <a:p>
            <a:pPr algn="ctr"/>
            <a:r>
              <a:rPr lang="en-US" sz="4800" dirty="0"/>
              <a:t>College Chaplain</a:t>
            </a:r>
          </a:p>
        </p:txBody>
      </p:sp>
      <p:sp>
        <p:nvSpPr>
          <p:cNvPr id="11" name="Content Placeholder 10">
            <a:extLst>
              <a:ext uri="{FF2B5EF4-FFF2-40B4-BE49-F238E27FC236}">
                <a16:creationId xmlns:a16="http://schemas.microsoft.com/office/drawing/2014/main" id="{687DC59E-72D8-85AF-E047-E171C4DC3D5B}"/>
              </a:ext>
            </a:extLst>
          </p:cNvPr>
          <p:cNvSpPr>
            <a:spLocks noGrp="1"/>
          </p:cNvSpPr>
          <p:nvPr>
            <p:ph sz="quarter" idx="13"/>
          </p:nvPr>
        </p:nvSpPr>
        <p:spPr>
          <a:xfrm>
            <a:off x="338777" y="3787066"/>
            <a:ext cx="11543658" cy="2683329"/>
          </a:xfrm>
        </p:spPr>
        <p:txBody>
          <a:bodyPr>
            <a:normAutofit fontScale="92500" lnSpcReduction="20000"/>
          </a:bodyPr>
          <a:lstStyle/>
          <a:p>
            <a:r>
              <a:rPr lang="en-US" dirty="0"/>
              <a:t>Confidential pastoral counseling (inclusive, non-judgmental and open to all)</a:t>
            </a:r>
          </a:p>
          <a:p>
            <a:r>
              <a:rPr lang="en-US" dirty="0"/>
              <a:t>Trained in Sexual and Gender Based violence response</a:t>
            </a:r>
          </a:p>
          <a:p>
            <a:r>
              <a:rPr lang="en-US" dirty="0"/>
              <a:t>Helps with processing experiences </a:t>
            </a:r>
          </a:p>
          <a:p>
            <a:r>
              <a:rPr lang="en-US" dirty="0"/>
              <a:t>Provides religious or spiritual support and guidance, if requested</a:t>
            </a:r>
          </a:p>
          <a:p>
            <a:r>
              <a:rPr lang="en-US" dirty="0"/>
              <a:t>Aids in the healing process</a:t>
            </a:r>
          </a:p>
          <a:p>
            <a:r>
              <a:rPr lang="en-US" dirty="0"/>
              <a:t>Can connect with additional resources including Title IX Office and additional ordained UCM clergy members</a:t>
            </a:r>
          </a:p>
          <a:p>
            <a:pPr marL="0" indent="0" algn="ctr">
              <a:buNone/>
            </a:pPr>
            <a:r>
              <a:rPr lang="en-US" dirty="0"/>
              <a:t>College.Chaplain@Dartmouth.edu</a:t>
            </a:r>
          </a:p>
          <a:p>
            <a:pPr marL="0" indent="0">
              <a:buNone/>
            </a:pPr>
            <a:endParaRPr lang="en-US" dirty="0"/>
          </a:p>
        </p:txBody>
      </p:sp>
      <p:sp>
        <p:nvSpPr>
          <p:cNvPr id="4" name="Footer Placeholder 3">
            <a:extLst>
              <a:ext uri="{FF2B5EF4-FFF2-40B4-BE49-F238E27FC236}">
                <a16:creationId xmlns:a16="http://schemas.microsoft.com/office/drawing/2014/main" id="{B84879CB-3488-0445-5E27-6C9E7BE801D1}"/>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9A742812-A2AF-BE05-E48F-31F36C63D986}"/>
              </a:ext>
            </a:extLst>
          </p:cNvPr>
          <p:cNvSpPr>
            <a:spLocks noGrp="1"/>
          </p:cNvSpPr>
          <p:nvPr>
            <p:ph type="sldNum" sz="quarter" idx="15"/>
          </p:nvPr>
        </p:nvSpPr>
        <p:spPr/>
        <p:txBody>
          <a:bodyPr/>
          <a:lstStyle/>
          <a:p>
            <a:fld id="{E917DE0E-AFB1-41FD-BC35-27DB61CA125F}" type="slidenum">
              <a:rPr lang="en-AU" smtClean="0"/>
              <a:pPr/>
              <a:t>27</a:t>
            </a:fld>
            <a:endParaRPr lang="en-AU" dirty="0"/>
          </a:p>
        </p:txBody>
      </p:sp>
      <p:pic>
        <p:nvPicPr>
          <p:cNvPr id="13" name="Picture 2">
            <a:extLst>
              <a:ext uri="{FF2B5EF4-FFF2-40B4-BE49-F238E27FC236}">
                <a16:creationId xmlns:a16="http://schemas.microsoft.com/office/drawing/2014/main" id="{6AC0A2DF-8837-AECA-E8F8-CCE67CE0327B}"/>
              </a:ext>
            </a:extLst>
          </p:cNvPr>
          <p:cNvPicPr>
            <a:picLocks noGrp="1" noChangeAspect="1"/>
          </p:cNvPicPr>
          <p:nvPr>
            <p:ph idx="1"/>
          </p:nvPr>
        </p:nvPicPr>
        <p:blipFill>
          <a:blip r:embed="rId2"/>
          <a:srcRect r="196" b="37624"/>
          <a:stretch>
            <a:fillRect/>
          </a:stretch>
        </p:blipFill>
        <p:spPr>
          <a:xfrm>
            <a:off x="2324100" y="1850646"/>
            <a:ext cx="7543800" cy="1936420"/>
          </a:xfrm>
          <a:prstGeom prst="rect">
            <a:avLst/>
          </a:prstGeom>
        </p:spPr>
      </p:pic>
    </p:spTree>
    <p:extLst>
      <p:ext uri="{BB962C8B-B14F-4D97-AF65-F5344CB8AC3E}">
        <p14:creationId xmlns:p14="http://schemas.microsoft.com/office/powerpoint/2010/main" val="331255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500"/>
                                        <p:tgtEl>
                                          <p:spTgt spid="1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F7961-59C7-96CE-081D-44033880CB7E}"/>
              </a:ext>
            </a:extLst>
          </p:cNvPr>
          <p:cNvSpPr>
            <a:spLocks noGrp="1"/>
          </p:cNvSpPr>
          <p:nvPr>
            <p:ph idx="1"/>
          </p:nvPr>
        </p:nvSpPr>
        <p:spPr/>
        <p:txBody>
          <a:bodyPr/>
          <a:lstStyle/>
          <a:p>
            <a:r>
              <a:rPr lang="en-US" sz="1800" dirty="0"/>
              <a:t>WISE is the organization leading the Upper Valley to end gender-based violence</a:t>
            </a:r>
          </a:p>
          <a:p>
            <a:r>
              <a:rPr lang="en-US" sz="1800" dirty="0"/>
              <a:t>Advocates are independent confidential resources, and are not employees of the college</a:t>
            </a:r>
          </a:p>
          <a:p>
            <a:r>
              <a:rPr lang="en-US" sz="1800" dirty="0"/>
              <a:t>WISE can support survivors in navigating the aftermath of violence in all parts of the person’s life</a:t>
            </a:r>
          </a:p>
          <a:p>
            <a:r>
              <a:rPr lang="en-US" sz="1800" dirty="0"/>
              <a:t>Campus Advocate, on campus Mondays</a:t>
            </a:r>
          </a:p>
          <a:p>
            <a:pPr marL="0" indent="0" algn="ctr">
              <a:buNone/>
            </a:pPr>
            <a:r>
              <a:rPr lang="en-US" sz="1800" dirty="0">
                <a:hlinkClick r:id="rId2"/>
              </a:rPr>
              <a:t>campus@wiseuv.org</a:t>
            </a:r>
            <a:br>
              <a:rPr lang="en-US" sz="1800" dirty="0"/>
            </a:br>
            <a:r>
              <a:rPr lang="en-US" sz="1800" dirty="0"/>
              <a:t>24-hour crisis line: 866-348-9473</a:t>
            </a:r>
          </a:p>
          <a:p>
            <a:endParaRPr lang="en-US" dirty="0"/>
          </a:p>
        </p:txBody>
      </p:sp>
      <p:pic>
        <p:nvPicPr>
          <p:cNvPr id="7" name="Content Placeholder 6">
            <a:extLst>
              <a:ext uri="{FF2B5EF4-FFF2-40B4-BE49-F238E27FC236}">
                <a16:creationId xmlns:a16="http://schemas.microsoft.com/office/drawing/2014/main" id="{1D9FE5A6-E199-4DAC-25E7-BFC85599B416}"/>
              </a:ext>
            </a:extLst>
          </p:cNvPr>
          <p:cNvPicPr>
            <a:picLocks noGrp="1" noChangeAspect="1"/>
          </p:cNvPicPr>
          <p:nvPr>
            <p:ph idx="10"/>
          </p:nvPr>
        </p:nvPicPr>
        <p:blipFill>
          <a:blip r:embed="rId3"/>
          <a:stretch>
            <a:fillRect/>
          </a:stretch>
        </p:blipFill>
        <p:spPr>
          <a:xfrm>
            <a:off x="8077200" y="3304999"/>
            <a:ext cx="3713163" cy="1732809"/>
          </a:xfrm>
          <a:prstGeom prst="rect">
            <a:avLst/>
          </a:prstGeom>
        </p:spPr>
      </p:pic>
      <p:sp>
        <p:nvSpPr>
          <p:cNvPr id="4" name="Title 3">
            <a:extLst>
              <a:ext uri="{FF2B5EF4-FFF2-40B4-BE49-F238E27FC236}">
                <a16:creationId xmlns:a16="http://schemas.microsoft.com/office/drawing/2014/main" id="{1191DF6E-9344-9221-076D-A5FB8DE131F9}"/>
              </a:ext>
            </a:extLst>
          </p:cNvPr>
          <p:cNvSpPr>
            <a:spLocks noGrp="1"/>
          </p:cNvSpPr>
          <p:nvPr>
            <p:ph type="title"/>
          </p:nvPr>
        </p:nvSpPr>
        <p:spPr/>
        <p:txBody>
          <a:bodyPr>
            <a:normAutofit/>
          </a:bodyPr>
          <a:lstStyle/>
          <a:p>
            <a:pPr algn="ctr"/>
            <a:r>
              <a:rPr lang="en-US" sz="4800" dirty="0"/>
              <a:t>WISE Campus Advocate</a:t>
            </a:r>
          </a:p>
        </p:txBody>
      </p:sp>
      <p:sp>
        <p:nvSpPr>
          <p:cNvPr id="5" name="Footer Placeholder 4">
            <a:extLst>
              <a:ext uri="{FF2B5EF4-FFF2-40B4-BE49-F238E27FC236}">
                <a16:creationId xmlns:a16="http://schemas.microsoft.com/office/drawing/2014/main" id="{482E046D-1CDB-B1B2-4543-A9EC1C410A22}"/>
              </a:ext>
            </a:extLst>
          </p:cNvPr>
          <p:cNvSpPr>
            <a:spLocks noGrp="1"/>
          </p:cNvSpPr>
          <p:nvPr>
            <p:ph type="ftr" sz="quarter" idx="11"/>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F32E711A-F833-E4DF-F846-17E59016BD9B}"/>
              </a:ext>
            </a:extLst>
          </p:cNvPr>
          <p:cNvSpPr>
            <a:spLocks noGrp="1"/>
          </p:cNvSpPr>
          <p:nvPr>
            <p:ph type="sldNum" sz="quarter" idx="12"/>
          </p:nvPr>
        </p:nvSpPr>
        <p:spPr/>
        <p:txBody>
          <a:bodyPr/>
          <a:lstStyle/>
          <a:p>
            <a:fld id="{E917DE0E-AFB1-41FD-BC35-27DB61CA125F}" type="slidenum">
              <a:rPr lang="en-AU" smtClean="0"/>
              <a:pPr/>
              <a:t>28</a:t>
            </a:fld>
            <a:endParaRPr lang="en-AU" dirty="0"/>
          </a:p>
        </p:txBody>
      </p:sp>
    </p:spTree>
    <p:extLst>
      <p:ext uri="{BB962C8B-B14F-4D97-AF65-F5344CB8AC3E}">
        <p14:creationId xmlns:p14="http://schemas.microsoft.com/office/powerpoint/2010/main" val="103266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3793B-A3C7-592F-3012-355AEA6DC06C}"/>
              </a:ext>
            </a:extLst>
          </p:cNvPr>
          <p:cNvSpPr>
            <a:spLocks noGrp="1"/>
          </p:cNvSpPr>
          <p:nvPr>
            <p:ph sz="quarter" idx="11"/>
          </p:nvPr>
        </p:nvSpPr>
        <p:spPr/>
        <p:txBody>
          <a:bodyPr>
            <a:normAutofit fontScale="92500" lnSpcReduction="20000"/>
          </a:bodyPr>
          <a:lstStyle/>
          <a:p>
            <a:r>
              <a:rPr lang="en-US" dirty="0"/>
              <a:t>Responsible employees are </a:t>
            </a:r>
            <a:r>
              <a:rPr lang="en-US" b="1" dirty="0"/>
              <a:t>required</a:t>
            </a:r>
            <a:r>
              <a:rPr lang="en-US" dirty="0"/>
              <a:t> to promptly share a disclosure of sexual assault, sexual or gender-based harassment, dating or domestic violence, or stalking, </a:t>
            </a:r>
            <a:r>
              <a:rPr lang="en-US" b="1" dirty="0"/>
              <a:t>including all the details known</a:t>
            </a:r>
            <a:r>
              <a:rPr lang="en-US" dirty="0"/>
              <a:t>, with a Title IX Coordinator. </a:t>
            </a:r>
          </a:p>
          <a:p>
            <a:r>
              <a:rPr lang="en-US" dirty="0"/>
              <a:t>This information will only be communicated with other individuals on a </a:t>
            </a:r>
            <a:r>
              <a:rPr lang="en-US" b="1" dirty="0"/>
              <a:t>need-to-know</a:t>
            </a:r>
            <a:r>
              <a:rPr lang="en-US" dirty="0"/>
              <a:t> basis or as required by law. </a:t>
            </a:r>
          </a:p>
          <a:p>
            <a:r>
              <a:rPr lang="en-US" dirty="0"/>
              <a:t>Responsible Employees include Title IX Coordinators, faculty, coaches, deans, residential life staff, and all other individuals not designated as confidential.</a:t>
            </a:r>
          </a:p>
          <a:p>
            <a:endParaRPr lang="en-US" dirty="0"/>
          </a:p>
        </p:txBody>
      </p:sp>
      <p:sp>
        <p:nvSpPr>
          <p:cNvPr id="3" name="Title 2">
            <a:extLst>
              <a:ext uri="{FF2B5EF4-FFF2-40B4-BE49-F238E27FC236}">
                <a16:creationId xmlns:a16="http://schemas.microsoft.com/office/drawing/2014/main" id="{8BAFD0C8-2A31-7FBB-D0FC-769369DB5023}"/>
              </a:ext>
            </a:extLst>
          </p:cNvPr>
          <p:cNvSpPr>
            <a:spLocks noGrp="1"/>
          </p:cNvSpPr>
          <p:nvPr>
            <p:ph type="title"/>
          </p:nvPr>
        </p:nvSpPr>
        <p:spPr/>
        <p:txBody>
          <a:bodyPr/>
          <a:lstStyle/>
          <a:p>
            <a:pPr algn="ctr"/>
            <a:r>
              <a:rPr lang="en-US" dirty="0"/>
              <a:t>Responsible Employees</a:t>
            </a:r>
          </a:p>
        </p:txBody>
      </p:sp>
      <p:sp>
        <p:nvSpPr>
          <p:cNvPr id="4" name="Footer Placeholder 3">
            <a:extLst>
              <a:ext uri="{FF2B5EF4-FFF2-40B4-BE49-F238E27FC236}">
                <a16:creationId xmlns:a16="http://schemas.microsoft.com/office/drawing/2014/main" id="{B7330A32-4557-40A6-0225-2D2EEB7C9F37}"/>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2A94CAC8-F7D1-F6D3-8ECC-4FEB543C6FF9}"/>
              </a:ext>
            </a:extLst>
          </p:cNvPr>
          <p:cNvSpPr>
            <a:spLocks noGrp="1"/>
          </p:cNvSpPr>
          <p:nvPr>
            <p:ph type="sldNum" sz="quarter" idx="13"/>
          </p:nvPr>
        </p:nvSpPr>
        <p:spPr/>
        <p:txBody>
          <a:bodyPr/>
          <a:lstStyle/>
          <a:p>
            <a:fld id="{E917DE0E-AFB1-41FD-BC35-27DB61CA125F}" type="slidenum">
              <a:rPr lang="en-AU" smtClean="0"/>
              <a:pPr/>
              <a:t>29</a:t>
            </a:fld>
            <a:endParaRPr lang="en-AU" dirty="0"/>
          </a:p>
        </p:txBody>
      </p:sp>
    </p:spTree>
    <p:extLst>
      <p:ext uri="{BB962C8B-B14F-4D97-AF65-F5344CB8AC3E}">
        <p14:creationId xmlns:p14="http://schemas.microsoft.com/office/powerpoint/2010/main" val="310029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CF82D6-4ABE-5B26-B502-48AEFD27BD1D}"/>
              </a:ext>
            </a:extLst>
          </p:cNvPr>
          <p:cNvSpPr>
            <a:spLocks noGrp="1"/>
          </p:cNvSpPr>
          <p:nvPr>
            <p:ph type="sldNum" sz="quarter" idx="13"/>
          </p:nvPr>
        </p:nvSpPr>
        <p:spPr/>
        <p:txBody>
          <a:bodyPr/>
          <a:lstStyle/>
          <a:p>
            <a:fld id="{E917DE0E-AFB1-41FD-BC35-27DB61CA125F}" type="slidenum">
              <a:rPr lang="en-AU" smtClean="0"/>
              <a:pPr/>
              <a:t>3</a:t>
            </a:fld>
            <a:endParaRPr lang="en-AU" dirty="0"/>
          </a:p>
        </p:txBody>
      </p:sp>
      <p:sp>
        <p:nvSpPr>
          <p:cNvPr id="2" name="Content Placeholder 1">
            <a:extLst>
              <a:ext uri="{FF2B5EF4-FFF2-40B4-BE49-F238E27FC236}">
                <a16:creationId xmlns:a16="http://schemas.microsoft.com/office/drawing/2014/main" id="{58049D64-38F0-03AD-CD95-A81E48DD41B2}"/>
              </a:ext>
            </a:extLst>
          </p:cNvPr>
          <p:cNvSpPr>
            <a:spLocks noGrp="1"/>
          </p:cNvSpPr>
          <p:nvPr>
            <p:ph sz="quarter" idx="11"/>
          </p:nvPr>
        </p:nvSpPr>
        <p:spPr>
          <a:xfrm>
            <a:off x="76200" y="1828800"/>
            <a:ext cx="4876800" cy="4939798"/>
          </a:xfrm>
        </p:spPr>
        <p:txBody>
          <a:bodyPr>
            <a:normAutofit fontScale="85000" lnSpcReduction="10000"/>
          </a:bodyPr>
          <a:lstStyle/>
          <a:p>
            <a:pPr marL="0" indent="0" algn="ctr">
              <a:buNone/>
            </a:pPr>
            <a:r>
              <a:rPr lang="en-US" sz="1800" b="1" dirty="0"/>
              <a:t>Kristi Clemens, Title IX Coordinator</a:t>
            </a:r>
          </a:p>
          <a:p>
            <a:pPr marL="0" indent="0" algn="ctr">
              <a:buNone/>
            </a:pPr>
            <a:r>
              <a:rPr lang="en-US" sz="1800" b="1" dirty="0"/>
              <a:t>Gary Sund, Deputy Title IX Coordinator for Response</a:t>
            </a:r>
          </a:p>
          <a:p>
            <a:pPr marL="0" indent="0" algn="ctr">
              <a:buNone/>
            </a:pPr>
            <a:r>
              <a:rPr lang="en-US" sz="1800" b="1" dirty="0"/>
              <a:t>John Grandi, Case and Training Coordinator</a:t>
            </a:r>
          </a:p>
          <a:p>
            <a:pPr marL="0" indent="0" algn="ctr">
              <a:buNone/>
            </a:pPr>
            <a:endParaRPr lang="en-US" sz="1800" b="1" dirty="0"/>
          </a:p>
          <a:p>
            <a:pPr marL="0" indent="0" algn="ctr">
              <a:buNone/>
            </a:pPr>
            <a:r>
              <a:rPr lang="en-US" sz="1800" b="1" dirty="0"/>
              <a:t>Office of Equal Opportunity, Accessibility and Title IX</a:t>
            </a:r>
          </a:p>
          <a:p>
            <a:pPr marL="0" indent="0" algn="ctr">
              <a:buNone/>
            </a:pPr>
            <a:r>
              <a:rPr lang="en-US" sz="1800" b="1" dirty="0"/>
              <a:t>Suite 005, Parkhurst Hall</a:t>
            </a:r>
          </a:p>
          <a:p>
            <a:pPr marL="0" indent="0" algn="ctr">
              <a:buNone/>
            </a:pPr>
            <a:r>
              <a:rPr lang="en-US" sz="1800" b="1" dirty="0"/>
              <a:t>14 North Main St</a:t>
            </a:r>
          </a:p>
          <a:p>
            <a:pPr marL="0" indent="0" algn="ctr">
              <a:buNone/>
            </a:pPr>
            <a:r>
              <a:rPr lang="en-US" sz="1800" b="1" dirty="0"/>
              <a:t>Hanover NH 03755</a:t>
            </a:r>
          </a:p>
          <a:p>
            <a:pPr marL="0" indent="0" algn="ctr">
              <a:buNone/>
            </a:pPr>
            <a:endParaRPr lang="en-US" sz="1800" b="1" dirty="0"/>
          </a:p>
          <a:p>
            <a:pPr marL="0" indent="0" algn="ctr">
              <a:buNone/>
            </a:pPr>
            <a:r>
              <a:rPr lang="en-US" sz="1800" b="1" dirty="0"/>
              <a:t>603-646-0922   TitleIX@Dartmouth.edu</a:t>
            </a:r>
          </a:p>
          <a:p>
            <a:pPr marL="0" indent="0" algn="ctr">
              <a:buNone/>
            </a:pPr>
            <a:r>
              <a:rPr lang="en-US" sz="1800" b="1" dirty="0"/>
              <a:t>https://sexual-respect.dartmouth.edu </a:t>
            </a:r>
          </a:p>
          <a:p>
            <a:pPr marL="0" indent="0" algn="ctr">
              <a:buNone/>
            </a:pPr>
            <a:r>
              <a:rPr lang="en-US" sz="1800" b="1" dirty="0"/>
              <a:t>https://eoatix.dartmouth.edu</a:t>
            </a:r>
          </a:p>
          <a:p>
            <a:endParaRPr lang="en-US" dirty="0"/>
          </a:p>
        </p:txBody>
      </p:sp>
      <p:sp>
        <p:nvSpPr>
          <p:cNvPr id="3" name="Title 2">
            <a:extLst>
              <a:ext uri="{FF2B5EF4-FFF2-40B4-BE49-F238E27FC236}">
                <a16:creationId xmlns:a16="http://schemas.microsoft.com/office/drawing/2014/main" id="{F409893C-8FB7-6764-E52F-EE1829568432}"/>
              </a:ext>
            </a:extLst>
          </p:cNvPr>
          <p:cNvSpPr>
            <a:spLocks noGrp="1"/>
          </p:cNvSpPr>
          <p:nvPr>
            <p:ph type="title"/>
          </p:nvPr>
        </p:nvSpPr>
        <p:spPr>
          <a:xfrm>
            <a:off x="306268" y="685800"/>
            <a:ext cx="4341744" cy="437360"/>
          </a:xfrm>
        </p:spPr>
        <p:txBody>
          <a:bodyPr>
            <a:noAutofit/>
          </a:bodyPr>
          <a:lstStyle/>
          <a:p>
            <a:pPr algn="ctr"/>
            <a:r>
              <a:rPr lang="en-US" sz="4000" dirty="0"/>
              <a:t>Who We Are</a:t>
            </a:r>
          </a:p>
        </p:txBody>
      </p:sp>
    </p:spTree>
    <p:extLst>
      <p:ext uri="{BB962C8B-B14F-4D97-AF65-F5344CB8AC3E}">
        <p14:creationId xmlns:p14="http://schemas.microsoft.com/office/powerpoint/2010/main" val="333192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500"/>
                                        <p:tgtEl>
                                          <p:spTgt spid="2">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fade">
                                      <p:cBhvr>
                                        <p:cTn id="4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3793B-A3C7-592F-3012-355AEA6DC06C}"/>
              </a:ext>
            </a:extLst>
          </p:cNvPr>
          <p:cNvSpPr>
            <a:spLocks noGrp="1"/>
          </p:cNvSpPr>
          <p:nvPr>
            <p:ph sz="quarter" idx="11"/>
          </p:nvPr>
        </p:nvSpPr>
        <p:spPr/>
        <p:txBody>
          <a:bodyPr>
            <a:normAutofit fontScale="70000" lnSpcReduction="20000"/>
          </a:bodyPr>
          <a:lstStyle/>
          <a:p>
            <a:pPr lvl="1"/>
            <a:r>
              <a:rPr lang="en-US" sz="2800" dirty="0"/>
              <a:t>All faculty, staff and coaches</a:t>
            </a:r>
          </a:p>
          <a:p>
            <a:pPr lvl="1"/>
            <a:r>
              <a:rPr lang="en-US" sz="2800" dirty="0"/>
              <a:t>Department of Safety and Security</a:t>
            </a:r>
          </a:p>
          <a:p>
            <a:pPr lvl="1"/>
            <a:r>
              <a:rPr lang="en-US" sz="2800" dirty="0"/>
              <a:t>Title IX Coordinator and Deputy Title IX Coordinators</a:t>
            </a:r>
          </a:p>
          <a:p>
            <a:pPr lvl="1"/>
            <a:r>
              <a:rPr lang="en-US" sz="2800" dirty="0"/>
              <a:t>Undergraduate Deans</a:t>
            </a:r>
          </a:p>
          <a:p>
            <a:pPr lvl="1"/>
            <a:r>
              <a:rPr lang="en-US" sz="2800" dirty="0"/>
              <a:t>Assistant Directors of Residential Education &amp; Undergraduate Advisors</a:t>
            </a:r>
          </a:p>
          <a:p>
            <a:pPr lvl="1"/>
            <a:r>
              <a:rPr lang="en-US" sz="2800" dirty="0"/>
              <a:t>Student Wellness Center</a:t>
            </a:r>
          </a:p>
          <a:p>
            <a:pPr lvl="1"/>
            <a:r>
              <a:rPr lang="en-US" sz="2800" dirty="0"/>
              <a:t>Office of Pluralism and Leadership (OPAL)</a:t>
            </a:r>
          </a:p>
          <a:p>
            <a:pPr lvl="1"/>
            <a:r>
              <a:rPr lang="en-US" sz="2800" dirty="0"/>
              <a:t>Native American Program</a:t>
            </a:r>
          </a:p>
          <a:p>
            <a:pPr lvl="1"/>
            <a:r>
              <a:rPr lang="en-US" sz="2800" dirty="0"/>
              <a:t>Community Standards and Accountability</a:t>
            </a:r>
          </a:p>
          <a:p>
            <a:endParaRPr lang="en-US" dirty="0"/>
          </a:p>
        </p:txBody>
      </p:sp>
      <p:sp>
        <p:nvSpPr>
          <p:cNvPr id="3" name="Title 2">
            <a:extLst>
              <a:ext uri="{FF2B5EF4-FFF2-40B4-BE49-F238E27FC236}">
                <a16:creationId xmlns:a16="http://schemas.microsoft.com/office/drawing/2014/main" id="{8BAFD0C8-2A31-7FBB-D0FC-769369DB5023}"/>
              </a:ext>
            </a:extLst>
          </p:cNvPr>
          <p:cNvSpPr>
            <a:spLocks noGrp="1"/>
          </p:cNvSpPr>
          <p:nvPr>
            <p:ph type="title"/>
          </p:nvPr>
        </p:nvSpPr>
        <p:spPr/>
        <p:txBody>
          <a:bodyPr/>
          <a:lstStyle/>
          <a:p>
            <a:pPr algn="ctr"/>
            <a:r>
              <a:rPr lang="en-US" dirty="0"/>
              <a:t>Dartmouth Responsible Employees</a:t>
            </a:r>
          </a:p>
        </p:txBody>
      </p:sp>
      <p:sp>
        <p:nvSpPr>
          <p:cNvPr id="4" name="Footer Placeholder 3">
            <a:extLst>
              <a:ext uri="{FF2B5EF4-FFF2-40B4-BE49-F238E27FC236}">
                <a16:creationId xmlns:a16="http://schemas.microsoft.com/office/drawing/2014/main" id="{B7330A32-4557-40A6-0225-2D2EEB7C9F37}"/>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2A94CAC8-F7D1-F6D3-8ECC-4FEB543C6FF9}"/>
              </a:ext>
            </a:extLst>
          </p:cNvPr>
          <p:cNvSpPr>
            <a:spLocks noGrp="1"/>
          </p:cNvSpPr>
          <p:nvPr>
            <p:ph type="sldNum" sz="quarter" idx="13"/>
          </p:nvPr>
        </p:nvSpPr>
        <p:spPr/>
        <p:txBody>
          <a:bodyPr/>
          <a:lstStyle/>
          <a:p>
            <a:fld id="{E917DE0E-AFB1-41FD-BC35-27DB61CA125F}" type="slidenum">
              <a:rPr lang="en-AU" smtClean="0"/>
              <a:pPr/>
              <a:t>30</a:t>
            </a:fld>
            <a:endParaRPr lang="en-AU" dirty="0"/>
          </a:p>
        </p:txBody>
      </p:sp>
    </p:spTree>
    <p:extLst>
      <p:ext uri="{BB962C8B-B14F-4D97-AF65-F5344CB8AC3E}">
        <p14:creationId xmlns:p14="http://schemas.microsoft.com/office/powerpoint/2010/main" val="207170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F06D4-95CA-6F15-F762-62D556980789}"/>
              </a:ext>
            </a:extLst>
          </p:cNvPr>
          <p:cNvSpPr>
            <a:spLocks noGrp="1"/>
          </p:cNvSpPr>
          <p:nvPr>
            <p:ph sz="quarter" idx="11"/>
          </p:nvPr>
        </p:nvSpPr>
        <p:spPr/>
        <p:txBody>
          <a:bodyPr>
            <a:normAutofit fontScale="92500"/>
          </a:bodyPr>
          <a:lstStyle/>
          <a:p>
            <a:r>
              <a:rPr lang="en-US" dirty="0"/>
              <a:t>Required to promptly share a disclosure, including all known details and identifying information, with the Title IX Coordinator</a:t>
            </a:r>
          </a:p>
          <a:p>
            <a:r>
              <a:rPr lang="en-US" dirty="0"/>
              <a:t>A Title IX Coordinator will make sure you have access to  the available processes, resources and support services and that you feel safe on campus</a:t>
            </a:r>
          </a:p>
          <a:p>
            <a:r>
              <a:rPr lang="en-US" dirty="0"/>
              <a:t>Disclosures will be shared only with individuals on a need-to-know basis or as required by law</a:t>
            </a:r>
          </a:p>
          <a:p>
            <a:r>
              <a:rPr lang="en-US" dirty="0"/>
              <a:t>Your information will be kept private and not shared publicly</a:t>
            </a:r>
          </a:p>
          <a:p>
            <a:endParaRPr lang="en-US" dirty="0"/>
          </a:p>
        </p:txBody>
      </p:sp>
      <p:sp>
        <p:nvSpPr>
          <p:cNvPr id="3" name="Title 2">
            <a:extLst>
              <a:ext uri="{FF2B5EF4-FFF2-40B4-BE49-F238E27FC236}">
                <a16:creationId xmlns:a16="http://schemas.microsoft.com/office/drawing/2014/main" id="{0F9B98AA-6633-1611-A139-3F3699C4BB1A}"/>
              </a:ext>
            </a:extLst>
          </p:cNvPr>
          <p:cNvSpPr>
            <a:spLocks noGrp="1"/>
          </p:cNvSpPr>
          <p:nvPr>
            <p:ph type="title"/>
          </p:nvPr>
        </p:nvSpPr>
        <p:spPr/>
        <p:txBody>
          <a:bodyPr>
            <a:normAutofit fontScale="90000"/>
          </a:bodyPr>
          <a:lstStyle/>
          <a:p>
            <a:pPr algn="ctr"/>
            <a:r>
              <a:rPr lang="en-US" dirty="0"/>
              <a:t>How do Responsible Employees Respond?</a:t>
            </a:r>
            <a:br>
              <a:rPr lang="en-US" dirty="0"/>
            </a:br>
            <a:endParaRPr lang="en-US" dirty="0"/>
          </a:p>
        </p:txBody>
      </p:sp>
      <p:sp>
        <p:nvSpPr>
          <p:cNvPr id="4" name="Footer Placeholder 3">
            <a:extLst>
              <a:ext uri="{FF2B5EF4-FFF2-40B4-BE49-F238E27FC236}">
                <a16:creationId xmlns:a16="http://schemas.microsoft.com/office/drawing/2014/main" id="{067C266A-BCC8-D25B-ADAC-FA998A704CE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46D6C8BA-DCA6-6D99-8125-E2607A9C11AB}"/>
              </a:ext>
            </a:extLst>
          </p:cNvPr>
          <p:cNvSpPr>
            <a:spLocks noGrp="1"/>
          </p:cNvSpPr>
          <p:nvPr>
            <p:ph type="sldNum" sz="quarter" idx="13"/>
          </p:nvPr>
        </p:nvSpPr>
        <p:spPr/>
        <p:txBody>
          <a:bodyPr/>
          <a:lstStyle/>
          <a:p>
            <a:fld id="{E917DE0E-AFB1-41FD-BC35-27DB61CA125F}" type="slidenum">
              <a:rPr lang="en-AU" smtClean="0"/>
              <a:pPr/>
              <a:t>31</a:t>
            </a:fld>
            <a:endParaRPr lang="en-AU" dirty="0"/>
          </a:p>
        </p:txBody>
      </p:sp>
    </p:spTree>
    <p:extLst>
      <p:ext uri="{BB962C8B-B14F-4D97-AF65-F5344CB8AC3E}">
        <p14:creationId xmlns:p14="http://schemas.microsoft.com/office/powerpoint/2010/main" val="284752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1E88-92B0-F804-1BB3-4BD704AD6426}"/>
              </a:ext>
            </a:extLst>
          </p:cNvPr>
          <p:cNvSpPr>
            <a:spLocks noGrp="1"/>
          </p:cNvSpPr>
          <p:nvPr>
            <p:ph type="title"/>
          </p:nvPr>
        </p:nvSpPr>
        <p:spPr/>
        <p:txBody>
          <a:bodyPr>
            <a:normAutofit/>
          </a:bodyPr>
          <a:lstStyle/>
          <a:p>
            <a:pPr algn="ctr"/>
            <a:r>
              <a:rPr lang="en-US" sz="4400" dirty="0"/>
              <a:t>Title IX Coordinator Outreach</a:t>
            </a:r>
          </a:p>
        </p:txBody>
      </p:sp>
      <p:sp>
        <p:nvSpPr>
          <p:cNvPr id="3" name="Content Placeholder 2">
            <a:extLst>
              <a:ext uri="{FF2B5EF4-FFF2-40B4-BE49-F238E27FC236}">
                <a16:creationId xmlns:a16="http://schemas.microsoft.com/office/drawing/2014/main" id="{D7A8065E-98FB-8CC3-1C47-8E236B8962B4}"/>
              </a:ext>
            </a:extLst>
          </p:cNvPr>
          <p:cNvSpPr>
            <a:spLocks noGrp="1"/>
          </p:cNvSpPr>
          <p:nvPr>
            <p:ph idx="1"/>
          </p:nvPr>
        </p:nvSpPr>
        <p:spPr>
          <a:xfrm>
            <a:off x="321511" y="2365636"/>
            <a:ext cx="11543658" cy="3100174"/>
          </a:xfrm>
        </p:spPr>
        <p:txBody>
          <a:bodyPr>
            <a:normAutofit/>
          </a:bodyPr>
          <a:lstStyle/>
          <a:p>
            <a:pPr marL="0" indent="0">
              <a:buNone/>
            </a:pPr>
            <a:r>
              <a:rPr lang="en-US" dirty="0"/>
              <a:t>Email contact with person who shared the information:</a:t>
            </a:r>
          </a:p>
          <a:p>
            <a:pPr marL="742950" lvl="1" indent="-285750"/>
            <a:r>
              <a:rPr lang="en-US" dirty="0"/>
              <a:t>email sent within 24 hours of notice to Title IX Coordinator</a:t>
            </a:r>
          </a:p>
          <a:p>
            <a:pPr marL="742950" lvl="1" indent="-285750"/>
            <a:r>
              <a:rPr lang="en-US" dirty="0"/>
              <a:t>ongoing outreach by Title IX Coordinator</a:t>
            </a:r>
          </a:p>
          <a:p>
            <a:pPr marL="0" indent="0">
              <a:buNone/>
            </a:pPr>
            <a:r>
              <a:rPr lang="en-US" dirty="0"/>
              <a:t>Notify of: </a:t>
            </a:r>
          </a:p>
          <a:p>
            <a:pPr marL="742950" lvl="1" indent="-285750"/>
            <a:r>
              <a:rPr lang="en-US" dirty="0"/>
              <a:t>right to contact law enforcement and seek medical treatment</a:t>
            </a:r>
          </a:p>
          <a:p>
            <a:pPr marL="742950" lvl="1" indent="-285750"/>
            <a:r>
              <a:rPr lang="en-US" dirty="0"/>
              <a:t>importance of preservation of evidence</a:t>
            </a:r>
          </a:p>
          <a:p>
            <a:pPr marL="742950" lvl="1" indent="-285750"/>
            <a:r>
              <a:rPr lang="en-US" dirty="0"/>
              <a:t>resources, on and off campus</a:t>
            </a:r>
          </a:p>
          <a:p>
            <a:pPr marL="0" indent="0">
              <a:buNone/>
            </a:pPr>
            <a:endParaRPr lang="en-US" dirty="0"/>
          </a:p>
        </p:txBody>
      </p:sp>
      <p:sp>
        <p:nvSpPr>
          <p:cNvPr id="4" name="Content Placeholder 3">
            <a:extLst>
              <a:ext uri="{FF2B5EF4-FFF2-40B4-BE49-F238E27FC236}">
                <a16:creationId xmlns:a16="http://schemas.microsoft.com/office/drawing/2014/main" id="{0270E43B-290B-555E-1875-F4A0EDD16C6A}"/>
              </a:ext>
            </a:extLst>
          </p:cNvPr>
          <p:cNvSpPr>
            <a:spLocks noGrp="1"/>
          </p:cNvSpPr>
          <p:nvPr>
            <p:ph sz="quarter" idx="13"/>
          </p:nvPr>
        </p:nvSpPr>
        <p:spPr>
          <a:xfrm>
            <a:off x="338777" y="5546889"/>
            <a:ext cx="11543658" cy="923505"/>
          </a:xfrm>
        </p:spPr>
        <p:txBody>
          <a:bodyPr/>
          <a:lstStyle/>
          <a:p>
            <a:pPr marL="0" indent="0">
              <a:buNone/>
            </a:pPr>
            <a:r>
              <a:rPr lang="en-US" dirty="0"/>
              <a:t>Inform that it is voluntary and not obligatory to respond to or meet with the Title IX Coordinator</a:t>
            </a:r>
          </a:p>
          <a:p>
            <a:pPr marL="0" indent="0">
              <a:buNone/>
            </a:pPr>
            <a:r>
              <a:rPr lang="en-US" dirty="0"/>
              <a:t>Invite person to meet with Title IX Coordinator at a time that works for them</a:t>
            </a:r>
          </a:p>
          <a:p>
            <a:pPr marL="0" indent="0">
              <a:buNone/>
            </a:pPr>
            <a:endParaRPr lang="en-US" dirty="0"/>
          </a:p>
        </p:txBody>
      </p:sp>
      <p:sp>
        <p:nvSpPr>
          <p:cNvPr id="5" name="Footer Placeholder 4">
            <a:extLst>
              <a:ext uri="{FF2B5EF4-FFF2-40B4-BE49-F238E27FC236}">
                <a16:creationId xmlns:a16="http://schemas.microsoft.com/office/drawing/2014/main" id="{ED61D269-3B72-DF48-0D54-C695D94EED4D}"/>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1105AFB1-65D3-98C9-FE0C-133E4F1B30A1}"/>
              </a:ext>
            </a:extLst>
          </p:cNvPr>
          <p:cNvSpPr>
            <a:spLocks noGrp="1"/>
          </p:cNvSpPr>
          <p:nvPr>
            <p:ph type="sldNum" sz="quarter" idx="15"/>
          </p:nvPr>
        </p:nvSpPr>
        <p:spPr/>
        <p:txBody>
          <a:bodyPr/>
          <a:lstStyle/>
          <a:p>
            <a:fld id="{E917DE0E-AFB1-41FD-BC35-27DB61CA125F}" type="slidenum">
              <a:rPr lang="en-AU" smtClean="0"/>
              <a:pPr/>
              <a:t>32</a:t>
            </a:fld>
            <a:endParaRPr lang="en-AU" dirty="0"/>
          </a:p>
        </p:txBody>
      </p:sp>
    </p:spTree>
    <p:extLst>
      <p:ext uri="{BB962C8B-B14F-4D97-AF65-F5344CB8AC3E}">
        <p14:creationId xmlns:p14="http://schemas.microsoft.com/office/powerpoint/2010/main" val="47310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046D163-F934-A22D-7BA9-ED5B6217CDA9}"/>
              </a:ext>
            </a:extLst>
          </p:cNvPr>
          <p:cNvGraphicFramePr>
            <a:graphicFrameLocks noGrp="1"/>
          </p:cNvGraphicFramePr>
          <p:nvPr>
            <p:ph sz="quarter" idx="11"/>
            <p:extLst>
              <p:ext uri="{D42A27DB-BD31-4B8C-83A1-F6EECF244321}">
                <p14:modId xmlns:p14="http://schemas.microsoft.com/office/powerpoint/2010/main" val="336253654"/>
              </p:ext>
            </p:extLst>
          </p:nvPr>
        </p:nvGraphicFramePr>
        <p:xfrm>
          <a:off x="321508" y="2365638"/>
          <a:ext cx="11546007" cy="412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3CE88F42-A6B0-4B5B-86DC-19439DF1112A}"/>
              </a:ext>
            </a:extLst>
          </p:cNvPr>
          <p:cNvSpPr>
            <a:spLocks noGrp="1"/>
          </p:cNvSpPr>
          <p:nvPr>
            <p:ph type="title"/>
          </p:nvPr>
        </p:nvSpPr>
        <p:spPr/>
        <p:txBody>
          <a:bodyPr>
            <a:normAutofit fontScale="90000"/>
          </a:bodyPr>
          <a:lstStyle/>
          <a:p>
            <a:pPr algn="ctr"/>
            <a:r>
              <a:rPr lang="en-US" dirty="0"/>
              <a:t>What can you expect from the Title IX Coordinators?</a:t>
            </a:r>
          </a:p>
        </p:txBody>
      </p:sp>
      <p:sp>
        <p:nvSpPr>
          <p:cNvPr id="5" name="Footer Placeholder 4">
            <a:extLst>
              <a:ext uri="{FF2B5EF4-FFF2-40B4-BE49-F238E27FC236}">
                <a16:creationId xmlns:a16="http://schemas.microsoft.com/office/drawing/2014/main" id="{14BA4D06-F913-1BA0-F9E9-00809C8AA74D}"/>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CD57E8CC-B285-F2CE-28E2-78754D536701}"/>
              </a:ext>
            </a:extLst>
          </p:cNvPr>
          <p:cNvSpPr>
            <a:spLocks noGrp="1"/>
          </p:cNvSpPr>
          <p:nvPr>
            <p:ph type="sldNum" sz="quarter" idx="13"/>
          </p:nvPr>
        </p:nvSpPr>
        <p:spPr/>
        <p:txBody>
          <a:bodyPr/>
          <a:lstStyle/>
          <a:p>
            <a:fld id="{E917DE0E-AFB1-41FD-BC35-27DB61CA125F}" type="slidenum">
              <a:rPr lang="en-AU" smtClean="0"/>
              <a:pPr/>
              <a:t>33</a:t>
            </a:fld>
            <a:endParaRPr lang="en-AU" dirty="0"/>
          </a:p>
        </p:txBody>
      </p:sp>
    </p:spTree>
    <p:extLst>
      <p:ext uri="{BB962C8B-B14F-4D97-AF65-F5344CB8AC3E}">
        <p14:creationId xmlns:p14="http://schemas.microsoft.com/office/powerpoint/2010/main" val="306539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122EB6-6FED-3182-8D9F-60823FEB97C0}"/>
              </a:ext>
            </a:extLst>
          </p:cNvPr>
          <p:cNvSpPr>
            <a:spLocks noGrp="1"/>
          </p:cNvSpPr>
          <p:nvPr>
            <p:ph sz="quarter" idx="11"/>
          </p:nvPr>
        </p:nvSpPr>
        <p:spPr/>
        <p:txBody>
          <a:bodyPr>
            <a:normAutofit fontScale="55000" lnSpcReduction="20000"/>
          </a:bodyPr>
          <a:lstStyle/>
          <a:p>
            <a:pPr>
              <a:spcBef>
                <a:spcPts val="0"/>
              </a:spcBef>
              <a:spcAft>
                <a:spcPts val="0"/>
              </a:spcAft>
            </a:pPr>
            <a:r>
              <a:rPr lang="en-US" dirty="0"/>
              <a:t>Facilitating access to counseling and medical services;</a:t>
            </a:r>
          </a:p>
          <a:p>
            <a:pPr>
              <a:spcBef>
                <a:spcPts val="0"/>
              </a:spcBef>
              <a:spcAft>
                <a:spcPts val="0"/>
              </a:spcAft>
            </a:pPr>
            <a:r>
              <a:rPr lang="en-US" dirty="0"/>
              <a:t>Guidance in obtaining a sexual assault forensic examination;</a:t>
            </a:r>
          </a:p>
          <a:p>
            <a:pPr>
              <a:spcBef>
                <a:spcPts val="0"/>
              </a:spcBef>
              <a:spcAft>
                <a:spcPts val="0"/>
              </a:spcAft>
            </a:pPr>
            <a:r>
              <a:rPr lang="en-US" dirty="0"/>
              <a:t>Assistance in arranging rescheduling of exams and assignments and extensions of deadlines;</a:t>
            </a:r>
          </a:p>
          <a:p>
            <a:pPr>
              <a:spcBef>
                <a:spcPts val="0"/>
              </a:spcBef>
              <a:spcAft>
                <a:spcPts val="0"/>
              </a:spcAft>
            </a:pPr>
            <a:r>
              <a:rPr lang="en-US" dirty="0"/>
              <a:t>Academic supports;</a:t>
            </a:r>
          </a:p>
          <a:p>
            <a:pPr>
              <a:spcBef>
                <a:spcPts val="0"/>
              </a:spcBef>
              <a:spcAft>
                <a:spcPts val="0"/>
              </a:spcAft>
            </a:pPr>
            <a:r>
              <a:rPr lang="en-US" dirty="0"/>
              <a:t>Assistance in requesting accommodations through the appropriate office, if the Complainant or Respondent qualifies as an individual with a disability;</a:t>
            </a:r>
          </a:p>
          <a:p>
            <a:pPr>
              <a:spcBef>
                <a:spcPts val="0"/>
              </a:spcBef>
              <a:spcAft>
                <a:spcPts val="0"/>
              </a:spcAft>
            </a:pPr>
            <a:r>
              <a:rPr lang="en-US" dirty="0"/>
              <a:t>Changes in the Complainant’s or Respondent’s class schedule (including the ability to transfer course sections or withdraw from a course), work schedule, or job assignment, including teaching, research, and service responsibilities;</a:t>
            </a:r>
          </a:p>
          <a:p>
            <a:pPr>
              <a:spcBef>
                <a:spcPts val="0"/>
              </a:spcBef>
              <a:spcAft>
                <a:spcPts val="0"/>
              </a:spcAft>
            </a:pPr>
            <a:r>
              <a:rPr lang="en-US" dirty="0"/>
              <a:t>Change in the Complainant’s or Respondent’s campus housing;</a:t>
            </a:r>
          </a:p>
          <a:p>
            <a:pPr>
              <a:spcBef>
                <a:spcPts val="0"/>
              </a:spcBef>
              <a:spcAft>
                <a:spcPts val="0"/>
              </a:spcAft>
            </a:pPr>
            <a:r>
              <a:rPr lang="en-US" dirty="0"/>
              <a:t>Escort and other safety planning steps;</a:t>
            </a:r>
          </a:p>
          <a:p>
            <a:pPr>
              <a:spcBef>
                <a:spcPts val="0"/>
              </a:spcBef>
              <a:spcAft>
                <a:spcPts val="0"/>
              </a:spcAft>
            </a:pPr>
            <a:r>
              <a:rPr lang="en-US" dirty="0"/>
              <a:t>Imposition of a "no contact order," an administrative remedy designed to curtail contact and communications between two or more individuals;</a:t>
            </a:r>
          </a:p>
          <a:p>
            <a:pPr>
              <a:spcBef>
                <a:spcPts val="0"/>
              </a:spcBef>
              <a:spcAft>
                <a:spcPts val="0"/>
              </a:spcAft>
            </a:pPr>
            <a:r>
              <a:rPr lang="en-US" dirty="0"/>
              <a:t>Voluntary leave of absence;</a:t>
            </a:r>
          </a:p>
          <a:p>
            <a:pPr>
              <a:spcBef>
                <a:spcPts val="0"/>
              </a:spcBef>
              <a:spcAft>
                <a:spcPts val="0"/>
              </a:spcAft>
            </a:pPr>
            <a:r>
              <a:rPr lang="en-US" dirty="0"/>
              <a:t>Referral to resources to assist in obtaining a protective order; </a:t>
            </a:r>
          </a:p>
          <a:p>
            <a:pPr>
              <a:spcBef>
                <a:spcPts val="0"/>
              </a:spcBef>
              <a:spcAft>
                <a:spcPts val="0"/>
              </a:spcAft>
            </a:pPr>
            <a:r>
              <a:rPr lang="en-US" dirty="0"/>
              <a:t>Referral to resources to assist with any financial aid, visa, or immigration concerns; or</a:t>
            </a:r>
          </a:p>
          <a:p>
            <a:pPr>
              <a:spcBef>
                <a:spcPts val="0"/>
              </a:spcBef>
              <a:spcAft>
                <a:spcPts val="0"/>
              </a:spcAft>
            </a:pPr>
            <a:r>
              <a:rPr lang="en-US" dirty="0"/>
              <a:t>Any other Supportive Measure that does not unreasonably interfere with either party’s access to education or employment opportunities can be used to achieve the goals of this policy.</a:t>
            </a:r>
          </a:p>
        </p:txBody>
      </p:sp>
      <p:sp>
        <p:nvSpPr>
          <p:cNvPr id="3" name="Title 2">
            <a:extLst>
              <a:ext uri="{FF2B5EF4-FFF2-40B4-BE49-F238E27FC236}">
                <a16:creationId xmlns:a16="http://schemas.microsoft.com/office/drawing/2014/main" id="{6704C025-14F3-E5AF-BA0F-290B5B830B0E}"/>
              </a:ext>
            </a:extLst>
          </p:cNvPr>
          <p:cNvSpPr>
            <a:spLocks noGrp="1"/>
          </p:cNvSpPr>
          <p:nvPr>
            <p:ph type="title"/>
          </p:nvPr>
        </p:nvSpPr>
        <p:spPr/>
        <p:txBody>
          <a:bodyPr/>
          <a:lstStyle/>
          <a:p>
            <a:r>
              <a:rPr lang="en-US" dirty="0"/>
              <a:t>Supportive Measures Available</a:t>
            </a:r>
          </a:p>
        </p:txBody>
      </p:sp>
      <p:sp>
        <p:nvSpPr>
          <p:cNvPr id="4" name="Footer Placeholder 3">
            <a:extLst>
              <a:ext uri="{FF2B5EF4-FFF2-40B4-BE49-F238E27FC236}">
                <a16:creationId xmlns:a16="http://schemas.microsoft.com/office/drawing/2014/main" id="{7A812165-09D2-C288-AAC0-066DF005CD66}"/>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A93AC817-AD7B-AB84-A542-1A12F2C8C6E2}"/>
              </a:ext>
            </a:extLst>
          </p:cNvPr>
          <p:cNvSpPr>
            <a:spLocks noGrp="1"/>
          </p:cNvSpPr>
          <p:nvPr>
            <p:ph type="sldNum" sz="quarter" idx="13"/>
          </p:nvPr>
        </p:nvSpPr>
        <p:spPr/>
        <p:txBody>
          <a:bodyPr/>
          <a:lstStyle/>
          <a:p>
            <a:fld id="{E917DE0E-AFB1-41FD-BC35-27DB61CA125F}" type="slidenum">
              <a:rPr lang="en-AU" smtClean="0"/>
              <a:pPr/>
              <a:t>34</a:t>
            </a:fld>
            <a:endParaRPr lang="en-AU" dirty="0"/>
          </a:p>
        </p:txBody>
      </p:sp>
    </p:spTree>
    <p:extLst>
      <p:ext uri="{BB962C8B-B14F-4D97-AF65-F5344CB8AC3E}">
        <p14:creationId xmlns:p14="http://schemas.microsoft.com/office/powerpoint/2010/main" val="414754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fade">
                                      <p:cBhvr>
                                        <p:cTn id="62" dur="1000"/>
                                        <p:tgtEl>
                                          <p:spTgt spid="2">
                                            <p:txEl>
                                              <p:pRg st="10" end="10"/>
                                            </p:txEl>
                                          </p:spTgt>
                                        </p:tgtEl>
                                      </p:cBhvr>
                                    </p:animEffect>
                                    <p:anim calcmode="lin" valueType="num">
                                      <p:cBhvr>
                                        <p:cTn id="6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fade">
                                      <p:cBhvr>
                                        <p:cTn id="67" dur="1000"/>
                                        <p:tgtEl>
                                          <p:spTgt spid="2">
                                            <p:txEl>
                                              <p:pRg st="11" end="11"/>
                                            </p:txEl>
                                          </p:spTgt>
                                        </p:tgtEl>
                                      </p:cBhvr>
                                    </p:animEffect>
                                    <p:anim calcmode="lin" valueType="num">
                                      <p:cBhvr>
                                        <p:cTn id="6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12" end="12"/>
                                            </p:txEl>
                                          </p:spTgt>
                                        </p:tgtEl>
                                        <p:attrNameLst>
                                          <p:attrName>style.visibility</p:attrName>
                                        </p:attrNameLst>
                                      </p:cBhvr>
                                      <p:to>
                                        <p:strVal val="visible"/>
                                      </p:to>
                                    </p:set>
                                    <p:animEffect transition="in" filter="fade">
                                      <p:cBhvr>
                                        <p:cTn id="72" dur="1000"/>
                                        <p:tgtEl>
                                          <p:spTgt spid="2">
                                            <p:txEl>
                                              <p:pRg st="12" end="12"/>
                                            </p:txEl>
                                          </p:spTgt>
                                        </p:tgtEl>
                                      </p:cBhvr>
                                    </p:animEffect>
                                    <p:anim calcmode="lin" valueType="num">
                                      <p:cBhvr>
                                        <p:cTn id="7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A5C428-DE99-F4BB-847B-C8307D5663BF}"/>
              </a:ext>
            </a:extLst>
          </p:cNvPr>
          <p:cNvSpPr>
            <a:spLocks noGrp="1"/>
          </p:cNvSpPr>
          <p:nvPr>
            <p:ph sz="quarter" idx="11"/>
          </p:nvPr>
        </p:nvSpPr>
        <p:spPr/>
        <p:txBody>
          <a:bodyPr>
            <a:normAutofit fontScale="85000" lnSpcReduction="20000"/>
          </a:bodyPr>
          <a:lstStyle/>
          <a:p>
            <a:r>
              <a:rPr lang="en-US" dirty="0"/>
              <a:t>Reporting Person determines whether to report to law enforcement</a:t>
            </a:r>
          </a:p>
          <a:p>
            <a:r>
              <a:rPr lang="en-US" dirty="0"/>
              <a:t>Hanover Police participates in the “You Have Options” program, which allows a reporting party to talk with law enforcement at length before deciding next steps</a:t>
            </a:r>
          </a:p>
          <a:p>
            <a:r>
              <a:rPr lang="en-US" dirty="0"/>
              <a:t>Involvement from law enforcement </a:t>
            </a:r>
            <a:r>
              <a:rPr lang="en-US" b="1" dirty="0"/>
              <a:t>does not </a:t>
            </a:r>
            <a:r>
              <a:rPr lang="en-US" dirty="0"/>
              <a:t>relieve the institution from investigating under Title IX</a:t>
            </a:r>
          </a:p>
          <a:p>
            <a:r>
              <a:rPr lang="en-US" dirty="0"/>
              <a:t>The College may find a policy violation under Title IX without a criminal sentence (evidentiary bar is different)</a:t>
            </a:r>
          </a:p>
          <a:p>
            <a:pPr lvl="1"/>
            <a:r>
              <a:rPr lang="en-US" dirty="0"/>
              <a:t>Preponderance of the evidence (College) </a:t>
            </a:r>
          </a:p>
          <a:p>
            <a:pPr lvl="1"/>
            <a:r>
              <a:rPr lang="en-US" dirty="0"/>
              <a:t>Beyond a reasonable doubt (Criminal)</a:t>
            </a:r>
          </a:p>
          <a:p>
            <a:endParaRPr lang="en-US" dirty="0"/>
          </a:p>
        </p:txBody>
      </p:sp>
      <p:sp>
        <p:nvSpPr>
          <p:cNvPr id="3" name="Title 2">
            <a:extLst>
              <a:ext uri="{FF2B5EF4-FFF2-40B4-BE49-F238E27FC236}">
                <a16:creationId xmlns:a16="http://schemas.microsoft.com/office/drawing/2014/main" id="{D36B5737-3CEF-E056-1912-6FA6F1F4E2D5}"/>
              </a:ext>
            </a:extLst>
          </p:cNvPr>
          <p:cNvSpPr>
            <a:spLocks noGrp="1"/>
          </p:cNvSpPr>
          <p:nvPr>
            <p:ph type="title"/>
          </p:nvPr>
        </p:nvSpPr>
        <p:spPr/>
        <p:txBody>
          <a:bodyPr>
            <a:normAutofit/>
          </a:bodyPr>
          <a:lstStyle/>
          <a:p>
            <a:pPr algn="ctr"/>
            <a:r>
              <a:rPr lang="en-US" sz="4800" dirty="0"/>
              <a:t>Report to Law Enforcement</a:t>
            </a:r>
          </a:p>
        </p:txBody>
      </p:sp>
      <p:sp>
        <p:nvSpPr>
          <p:cNvPr id="4" name="Footer Placeholder 3">
            <a:extLst>
              <a:ext uri="{FF2B5EF4-FFF2-40B4-BE49-F238E27FC236}">
                <a16:creationId xmlns:a16="http://schemas.microsoft.com/office/drawing/2014/main" id="{F56F3688-754E-FC99-94EA-0E8713CE7376}"/>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0E4F78FC-5E6D-5DC8-6E3E-CE4054FFAA83}"/>
              </a:ext>
            </a:extLst>
          </p:cNvPr>
          <p:cNvSpPr>
            <a:spLocks noGrp="1"/>
          </p:cNvSpPr>
          <p:nvPr>
            <p:ph type="sldNum" sz="quarter" idx="13"/>
          </p:nvPr>
        </p:nvSpPr>
        <p:spPr/>
        <p:txBody>
          <a:bodyPr/>
          <a:lstStyle/>
          <a:p>
            <a:fld id="{E917DE0E-AFB1-41FD-BC35-27DB61CA125F}" type="slidenum">
              <a:rPr lang="en-AU" smtClean="0"/>
              <a:pPr/>
              <a:t>35</a:t>
            </a:fld>
            <a:endParaRPr lang="en-AU" dirty="0"/>
          </a:p>
        </p:txBody>
      </p:sp>
    </p:spTree>
    <p:extLst>
      <p:ext uri="{BB962C8B-B14F-4D97-AF65-F5344CB8AC3E}">
        <p14:creationId xmlns:p14="http://schemas.microsoft.com/office/powerpoint/2010/main" val="17934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dirty="0"/>
              <a:t>Share the role and purpose of Title IX and our work</a:t>
            </a:r>
          </a:p>
          <a:p>
            <a:r>
              <a:rPr lang="en-US" sz="3600" dirty="0"/>
              <a:t>Learn about resources and support and how to access them</a:t>
            </a:r>
          </a:p>
          <a:p>
            <a:r>
              <a:rPr lang="en-US" sz="3600" b="1" dirty="0"/>
              <a:t>Recognize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36</a:t>
            </a:fld>
            <a:endParaRPr lang="en-AU" dirty="0"/>
          </a:p>
        </p:txBody>
      </p:sp>
    </p:spTree>
    <p:extLst>
      <p:ext uri="{BB962C8B-B14F-4D97-AF65-F5344CB8AC3E}">
        <p14:creationId xmlns:p14="http://schemas.microsoft.com/office/powerpoint/2010/main" val="396554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DCBC-E823-8FB2-C5A6-1E23BF441979}"/>
              </a:ext>
            </a:extLst>
          </p:cNvPr>
          <p:cNvSpPr>
            <a:spLocks noGrp="1"/>
          </p:cNvSpPr>
          <p:nvPr>
            <p:ph type="title"/>
          </p:nvPr>
        </p:nvSpPr>
        <p:spPr>
          <a:xfrm>
            <a:off x="336425" y="1391441"/>
            <a:ext cx="11546007" cy="437360"/>
          </a:xfrm>
        </p:spPr>
        <p:txBody>
          <a:bodyPr>
            <a:noAutofit/>
          </a:bodyPr>
          <a:lstStyle/>
          <a:p>
            <a:pPr algn="ctr"/>
            <a:r>
              <a:rPr lang="en-US" sz="3600" dirty="0"/>
              <a:t>As a member of the Dartmouth Community, we want you to know…</a:t>
            </a:r>
          </a:p>
        </p:txBody>
      </p:sp>
      <p:sp>
        <p:nvSpPr>
          <p:cNvPr id="3" name="Content Placeholder 2">
            <a:extLst>
              <a:ext uri="{FF2B5EF4-FFF2-40B4-BE49-F238E27FC236}">
                <a16:creationId xmlns:a16="http://schemas.microsoft.com/office/drawing/2014/main" id="{7E1333EA-1F3D-1FE4-003D-C23377603507}"/>
              </a:ext>
            </a:extLst>
          </p:cNvPr>
          <p:cNvSpPr>
            <a:spLocks noGrp="1"/>
          </p:cNvSpPr>
          <p:nvPr>
            <p:ph idx="1"/>
          </p:nvPr>
        </p:nvSpPr>
        <p:spPr>
          <a:xfrm>
            <a:off x="293342" y="2438400"/>
            <a:ext cx="11543658" cy="3271719"/>
          </a:xfrm>
        </p:spPr>
        <p:txBody>
          <a:bodyPr>
            <a:normAutofit/>
          </a:bodyPr>
          <a:lstStyle/>
          <a:p>
            <a:pPr algn="just"/>
            <a:r>
              <a:rPr lang="en-US" sz="2400" dirty="0"/>
              <a:t>Everyone has a role to play in the intervention and prevention of sexual harassment or violence</a:t>
            </a:r>
          </a:p>
          <a:p>
            <a:pPr algn="just"/>
            <a:r>
              <a:rPr lang="en-US" sz="2400" dirty="0"/>
              <a:t>Everyone is expected to create a respectful environment free from harassment</a:t>
            </a:r>
          </a:p>
          <a:p>
            <a:pPr algn="just"/>
            <a:r>
              <a:rPr lang="en-US" sz="2400" dirty="0"/>
              <a:t>Everyone is expected to be an active bystander, intervening before, during or after any form of harassment</a:t>
            </a:r>
          </a:p>
          <a:p>
            <a:pPr algn="just"/>
            <a:r>
              <a:rPr lang="en-US" sz="2400" dirty="0"/>
              <a:t>Everyone is expected to assist and support individuals who have been harassed</a:t>
            </a:r>
          </a:p>
        </p:txBody>
      </p:sp>
      <p:sp>
        <p:nvSpPr>
          <p:cNvPr id="5" name="Footer Placeholder 4">
            <a:extLst>
              <a:ext uri="{FF2B5EF4-FFF2-40B4-BE49-F238E27FC236}">
                <a16:creationId xmlns:a16="http://schemas.microsoft.com/office/drawing/2014/main" id="{355D699A-E240-AF10-8946-C5B26F547F65}"/>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E62C6158-3D03-6FB7-733C-BE2061DE264A}"/>
              </a:ext>
            </a:extLst>
          </p:cNvPr>
          <p:cNvSpPr>
            <a:spLocks noGrp="1"/>
          </p:cNvSpPr>
          <p:nvPr>
            <p:ph type="sldNum" sz="quarter" idx="15"/>
          </p:nvPr>
        </p:nvSpPr>
        <p:spPr/>
        <p:txBody>
          <a:bodyPr/>
          <a:lstStyle/>
          <a:p>
            <a:fld id="{E917DE0E-AFB1-41FD-BC35-27DB61CA125F}" type="slidenum">
              <a:rPr lang="en-AU" smtClean="0"/>
              <a:pPr/>
              <a:t>37</a:t>
            </a:fld>
            <a:endParaRPr lang="en-AU" dirty="0"/>
          </a:p>
        </p:txBody>
      </p:sp>
    </p:spTree>
    <p:extLst>
      <p:ext uri="{BB962C8B-B14F-4D97-AF65-F5344CB8AC3E}">
        <p14:creationId xmlns:p14="http://schemas.microsoft.com/office/powerpoint/2010/main" val="123076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8EAE92-06AA-9AA0-94AD-F6E908E7CC7C}"/>
              </a:ext>
            </a:extLst>
          </p:cNvPr>
          <p:cNvSpPr>
            <a:spLocks noGrp="1"/>
          </p:cNvSpPr>
          <p:nvPr>
            <p:ph sz="quarter" idx="11"/>
          </p:nvPr>
        </p:nvSpPr>
        <p:spPr/>
        <p:txBody>
          <a:bodyPr>
            <a:normAutofit lnSpcReduction="10000"/>
          </a:bodyPr>
          <a:lstStyle/>
          <a:p>
            <a:r>
              <a:rPr lang="en-US" sz="2800" dirty="0"/>
              <a:t>Begins with knowing what is permissible and what is not</a:t>
            </a:r>
          </a:p>
          <a:p>
            <a:r>
              <a:rPr lang="en-US" sz="2800" dirty="0"/>
              <a:t> Seize on moments of action:</a:t>
            </a:r>
          </a:p>
          <a:p>
            <a:pPr lvl="1"/>
            <a:r>
              <a:rPr lang="en-US" sz="2800" dirty="0"/>
              <a:t>Do something yourself</a:t>
            </a:r>
          </a:p>
          <a:p>
            <a:pPr lvl="1"/>
            <a:r>
              <a:rPr lang="en-US" sz="2800" dirty="0"/>
              <a:t>Bring others in</a:t>
            </a:r>
          </a:p>
          <a:p>
            <a:pPr lvl="1"/>
            <a:r>
              <a:rPr lang="en-US" sz="2800" dirty="0"/>
              <a:t>Create a distraction/creative intervention</a:t>
            </a:r>
          </a:p>
          <a:p>
            <a:r>
              <a:rPr lang="en-US" dirty="0"/>
              <a:t>Know that if you don’t intervene, even if it doesn’t directly impact you, the indirect professional impact is real</a:t>
            </a:r>
          </a:p>
        </p:txBody>
      </p:sp>
      <p:sp>
        <p:nvSpPr>
          <p:cNvPr id="4" name="Title 3">
            <a:extLst>
              <a:ext uri="{FF2B5EF4-FFF2-40B4-BE49-F238E27FC236}">
                <a16:creationId xmlns:a16="http://schemas.microsoft.com/office/drawing/2014/main" id="{F01EE7DD-4869-66E2-17EE-E1933362FD82}"/>
              </a:ext>
            </a:extLst>
          </p:cNvPr>
          <p:cNvSpPr>
            <a:spLocks noGrp="1"/>
          </p:cNvSpPr>
          <p:nvPr>
            <p:ph type="title"/>
          </p:nvPr>
        </p:nvSpPr>
        <p:spPr/>
        <p:txBody>
          <a:bodyPr/>
          <a:lstStyle/>
          <a:p>
            <a:pPr algn="ctr"/>
            <a:r>
              <a:rPr lang="en-US" dirty="0"/>
              <a:t>Bystander Intervention</a:t>
            </a:r>
          </a:p>
        </p:txBody>
      </p:sp>
      <p:sp>
        <p:nvSpPr>
          <p:cNvPr id="5" name="Footer Placeholder 4">
            <a:extLst>
              <a:ext uri="{FF2B5EF4-FFF2-40B4-BE49-F238E27FC236}">
                <a16:creationId xmlns:a16="http://schemas.microsoft.com/office/drawing/2014/main" id="{C204961D-FBE5-1610-1A15-BDBEE53C0A03}"/>
              </a:ext>
            </a:extLst>
          </p:cNvPr>
          <p:cNvSpPr>
            <a:spLocks noGrp="1"/>
          </p:cNvSpPr>
          <p:nvPr>
            <p:ph type="ftr" sz="quarter" idx="12"/>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6F2DCB37-66E4-9B5E-F46A-258033DC7D58}"/>
              </a:ext>
            </a:extLst>
          </p:cNvPr>
          <p:cNvSpPr>
            <a:spLocks noGrp="1"/>
          </p:cNvSpPr>
          <p:nvPr>
            <p:ph type="sldNum" sz="quarter" idx="13"/>
          </p:nvPr>
        </p:nvSpPr>
        <p:spPr/>
        <p:txBody>
          <a:bodyPr/>
          <a:lstStyle/>
          <a:p>
            <a:fld id="{E917DE0E-AFB1-41FD-BC35-27DB61CA125F}" type="slidenum">
              <a:rPr lang="en-AU" smtClean="0"/>
              <a:pPr/>
              <a:t>38</a:t>
            </a:fld>
            <a:endParaRPr lang="en-AU" dirty="0"/>
          </a:p>
        </p:txBody>
      </p:sp>
    </p:spTree>
    <p:extLst>
      <p:ext uri="{BB962C8B-B14F-4D97-AF65-F5344CB8AC3E}">
        <p14:creationId xmlns:p14="http://schemas.microsoft.com/office/powerpoint/2010/main" val="153164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A4192F-C245-7592-7070-668735FE07BD}"/>
              </a:ext>
            </a:extLst>
          </p:cNvPr>
          <p:cNvSpPr>
            <a:spLocks noGrp="1"/>
          </p:cNvSpPr>
          <p:nvPr>
            <p:ph sz="quarter" idx="11"/>
          </p:nvPr>
        </p:nvSpPr>
        <p:spPr>
          <a:xfrm>
            <a:off x="321508" y="1828802"/>
            <a:ext cx="4341744" cy="4664140"/>
          </a:xfrm>
        </p:spPr>
        <p:txBody>
          <a:bodyPr>
            <a:normAutofit lnSpcReduction="10000"/>
          </a:bodyPr>
          <a:lstStyle/>
          <a:p>
            <a:pPr marL="0" indent="0" algn="ctr">
              <a:buNone/>
            </a:pPr>
            <a:r>
              <a:rPr lang="en-US" sz="1600" b="1" dirty="0"/>
              <a:t>Kristi Clemens</a:t>
            </a:r>
          </a:p>
          <a:p>
            <a:pPr marL="0" indent="0" algn="ctr">
              <a:buNone/>
            </a:pPr>
            <a:r>
              <a:rPr lang="en-US" sz="1600" b="1" dirty="0"/>
              <a:t>Gary Sund </a:t>
            </a:r>
          </a:p>
          <a:p>
            <a:pPr marL="0" indent="0" algn="ctr">
              <a:buNone/>
            </a:pPr>
            <a:r>
              <a:rPr lang="en-US" sz="1600" b="1" dirty="0"/>
              <a:t>John Grandi</a:t>
            </a:r>
          </a:p>
          <a:p>
            <a:pPr marL="0" indent="0" algn="ctr">
              <a:buNone/>
            </a:pPr>
            <a:r>
              <a:rPr lang="en-US" sz="1300" b="1" dirty="0"/>
              <a:t>Office of Equal Opportunity, Accessibility and Title IX</a:t>
            </a:r>
          </a:p>
          <a:p>
            <a:pPr marL="0" indent="0" algn="ctr">
              <a:buNone/>
            </a:pPr>
            <a:r>
              <a:rPr lang="en-US" sz="1600" b="1" dirty="0"/>
              <a:t>Suite 005, Parkhurst Hall</a:t>
            </a:r>
          </a:p>
          <a:p>
            <a:pPr marL="0" indent="0" algn="ctr">
              <a:buNone/>
            </a:pPr>
            <a:r>
              <a:rPr lang="en-US" sz="1600" b="1" dirty="0"/>
              <a:t>14 North Main St</a:t>
            </a:r>
          </a:p>
          <a:p>
            <a:pPr marL="0" indent="0" algn="ctr">
              <a:buNone/>
            </a:pPr>
            <a:r>
              <a:rPr lang="en-US" sz="1600" b="1" dirty="0"/>
              <a:t>Hanover NH 03755</a:t>
            </a:r>
          </a:p>
          <a:p>
            <a:pPr marL="0" indent="0" algn="ctr">
              <a:buNone/>
            </a:pPr>
            <a:endParaRPr lang="en-US" sz="1600" b="1" dirty="0"/>
          </a:p>
          <a:p>
            <a:pPr marL="0" indent="0" algn="ctr">
              <a:buNone/>
            </a:pPr>
            <a:r>
              <a:rPr lang="en-US" sz="1600" b="1" dirty="0"/>
              <a:t>603-646-0922   TitleIX@Dartmouth.edu</a:t>
            </a:r>
          </a:p>
          <a:p>
            <a:pPr marL="0" indent="0" algn="ctr">
              <a:buNone/>
            </a:pPr>
            <a:r>
              <a:rPr lang="en-US" sz="1600" b="1" dirty="0"/>
              <a:t>https://sexual-respect.dartmouth.edu </a:t>
            </a:r>
          </a:p>
          <a:p>
            <a:pPr marL="0" indent="0" algn="ctr">
              <a:buNone/>
            </a:pPr>
            <a:r>
              <a:rPr lang="en-US" sz="1600" b="1" dirty="0"/>
              <a:t>https://eoatix.dartmouth.edu</a:t>
            </a:r>
          </a:p>
          <a:p>
            <a:endParaRPr lang="en-US" dirty="0"/>
          </a:p>
        </p:txBody>
      </p:sp>
      <p:sp>
        <p:nvSpPr>
          <p:cNvPr id="3" name="Title 2">
            <a:extLst>
              <a:ext uri="{FF2B5EF4-FFF2-40B4-BE49-F238E27FC236}">
                <a16:creationId xmlns:a16="http://schemas.microsoft.com/office/drawing/2014/main" id="{F77451D1-578B-A84E-2CE9-C808840D64AE}"/>
              </a:ext>
            </a:extLst>
          </p:cNvPr>
          <p:cNvSpPr>
            <a:spLocks noGrp="1"/>
          </p:cNvSpPr>
          <p:nvPr>
            <p:ph type="title"/>
          </p:nvPr>
        </p:nvSpPr>
        <p:spPr>
          <a:xfrm>
            <a:off x="336425" y="1391441"/>
            <a:ext cx="4341744" cy="437360"/>
          </a:xfrm>
        </p:spPr>
        <p:txBody>
          <a:bodyPr/>
          <a:lstStyle/>
          <a:p>
            <a:pPr algn="ctr"/>
            <a:r>
              <a:rPr lang="en-US" dirty="0"/>
              <a:t>Contact Us</a:t>
            </a:r>
          </a:p>
        </p:txBody>
      </p:sp>
      <p:sp>
        <p:nvSpPr>
          <p:cNvPr id="4" name="Slide Number Placeholder 3">
            <a:extLst>
              <a:ext uri="{FF2B5EF4-FFF2-40B4-BE49-F238E27FC236}">
                <a16:creationId xmlns:a16="http://schemas.microsoft.com/office/drawing/2014/main" id="{8CC80B7E-730F-C086-DAF0-1F3CBC90EF42}"/>
              </a:ext>
            </a:extLst>
          </p:cNvPr>
          <p:cNvSpPr>
            <a:spLocks noGrp="1"/>
          </p:cNvSpPr>
          <p:nvPr>
            <p:ph type="sldNum" sz="quarter" idx="13"/>
          </p:nvPr>
        </p:nvSpPr>
        <p:spPr/>
        <p:txBody>
          <a:bodyPr/>
          <a:lstStyle/>
          <a:p>
            <a:fld id="{E917DE0E-AFB1-41FD-BC35-27DB61CA125F}" type="slidenum">
              <a:rPr lang="en-AU" smtClean="0"/>
              <a:pPr/>
              <a:t>39</a:t>
            </a:fld>
            <a:endParaRPr lang="en-AU" dirty="0"/>
          </a:p>
        </p:txBody>
      </p:sp>
    </p:spTree>
    <p:extLst>
      <p:ext uri="{BB962C8B-B14F-4D97-AF65-F5344CB8AC3E}">
        <p14:creationId xmlns:p14="http://schemas.microsoft.com/office/powerpoint/2010/main" val="115723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6" dur="500"/>
                                        <p:tgtEl>
                                          <p:spTgt spid="2">
                                            <p:txEl>
                                              <p:pRg st="4" end="4"/>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9" dur="500"/>
                                        <p:tgtEl>
                                          <p:spTgt spid="2">
                                            <p:txEl>
                                              <p:pRg st="5" end="5"/>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2" dur="500"/>
                                        <p:tgtEl>
                                          <p:spTgt spid="2">
                                            <p:txEl>
                                              <p:pRg st="6" end="6"/>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5" dur="500"/>
                                        <p:tgtEl>
                                          <p:spTgt spid="2">
                                            <p:txEl>
                                              <p:pRg st="8" end="8"/>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8" dur="500"/>
                                        <p:tgtEl>
                                          <p:spTgt spid="2">
                                            <p:txEl>
                                              <p:pRg st="9" end="9"/>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4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b="1" dirty="0"/>
              <a:t>Share</a:t>
            </a:r>
            <a:r>
              <a:rPr lang="en-US" sz="3600" dirty="0"/>
              <a:t> the role and purpose of Title IX and our work</a:t>
            </a:r>
          </a:p>
          <a:p>
            <a:r>
              <a:rPr lang="en-US" sz="3600" b="1" dirty="0"/>
              <a:t>Learn</a:t>
            </a:r>
            <a:r>
              <a:rPr lang="en-US" sz="3600" dirty="0"/>
              <a:t> about resources and support and how to access them</a:t>
            </a:r>
          </a:p>
          <a:p>
            <a:r>
              <a:rPr lang="en-US" sz="3600" b="1" dirty="0"/>
              <a:t>Recognize</a:t>
            </a:r>
            <a:r>
              <a:rPr lang="en-US" sz="3600" dirty="0"/>
              <a:t>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4</a:t>
            </a:fld>
            <a:endParaRPr lang="en-AU" dirty="0"/>
          </a:p>
        </p:txBody>
      </p:sp>
    </p:spTree>
    <p:extLst>
      <p:ext uri="{BB962C8B-B14F-4D97-AF65-F5344CB8AC3E}">
        <p14:creationId xmlns:p14="http://schemas.microsoft.com/office/powerpoint/2010/main" val="21458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91D2B3-7095-5C16-822C-4E0A30EEB1DF}"/>
              </a:ext>
            </a:extLst>
          </p:cNvPr>
          <p:cNvSpPr>
            <a:spLocks noGrp="1"/>
          </p:cNvSpPr>
          <p:nvPr>
            <p:ph idx="1"/>
          </p:nvPr>
        </p:nvSpPr>
        <p:spPr>
          <a:xfrm>
            <a:off x="321511" y="1219200"/>
            <a:ext cx="11543658" cy="3121132"/>
          </a:xfrm>
        </p:spPr>
        <p:txBody>
          <a:bodyPr/>
          <a:lstStyle/>
          <a:p>
            <a:pPr marL="0" indent="0" algn="ctr">
              <a:buNone/>
            </a:pPr>
            <a:r>
              <a:rPr lang="en-US" sz="4800" b="1" dirty="0"/>
              <a:t>Self-Care</a:t>
            </a:r>
          </a:p>
          <a:p>
            <a:r>
              <a:rPr lang="en-US" sz="2800" dirty="0"/>
              <a:t>Pay attention to how you are feeling</a:t>
            </a:r>
          </a:p>
          <a:p>
            <a:r>
              <a:rPr lang="en-US" sz="2800" dirty="0"/>
              <a:t>Take breaks as needed</a:t>
            </a:r>
          </a:p>
          <a:p>
            <a:r>
              <a:rPr lang="en-US" sz="2800" dirty="0"/>
              <a:t>Ask questions at any time</a:t>
            </a:r>
          </a:p>
        </p:txBody>
      </p:sp>
      <p:sp>
        <p:nvSpPr>
          <p:cNvPr id="9" name="Content Placeholder 8">
            <a:extLst>
              <a:ext uri="{FF2B5EF4-FFF2-40B4-BE49-F238E27FC236}">
                <a16:creationId xmlns:a16="http://schemas.microsoft.com/office/drawing/2014/main" id="{B8486EFB-1D76-DA7F-2D05-D6C80D8F3E6D}"/>
              </a:ext>
            </a:extLst>
          </p:cNvPr>
          <p:cNvSpPr>
            <a:spLocks noGrp="1"/>
          </p:cNvSpPr>
          <p:nvPr>
            <p:ph sz="quarter" idx="13"/>
          </p:nvPr>
        </p:nvSpPr>
        <p:spPr>
          <a:xfrm>
            <a:off x="321402" y="3923440"/>
            <a:ext cx="11543658" cy="2736595"/>
          </a:xfrm>
        </p:spPr>
        <p:txBody>
          <a:bodyPr/>
          <a:lstStyle/>
          <a:p>
            <a:pPr marL="0" indent="0" algn="ctr">
              <a:buNone/>
            </a:pPr>
            <a:r>
              <a:rPr lang="en-US" sz="4800" b="1" dirty="0"/>
              <a:t>Privacy</a:t>
            </a:r>
          </a:p>
          <a:p>
            <a:r>
              <a:rPr lang="en-US" sz="2800" dirty="0"/>
              <a:t>What is said here, stays here</a:t>
            </a:r>
          </a:p>
          <a:p>
            <a:r>
              <a:rPr lang="en-US" sz="2800" dirty="0"/>
              <a:t>What is learned here, leaves here</a:t>
            </a:r>
          </a:p>
          <a:p>
            <a:endParaRPr lang="en-US" dirty="0"/>
          </a:p>
        </p:txBody>
      </p:sp>
      <p:sp>
        <p:nvSpPr>
          <p:cNvPr id="5" name="Footer Placeholder 4">
            <a:extLst>
              <a:ext uri="{FF2B5EF4-FFF2-40B4-BE49-F238E27FC236}">
                <a16:creationId xmlns:a16="http://schemas.microsoft.com/office/drawing/2014/main" id="{3FEEC40F-5D06-BF5B-1AC5-D4BAF39E5A12}"/>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2ED03F3E-9580-D14F-95DE-8DDBC1570EF9}"/>
              </a:ext>
            </a:extLst>
          </p:cNvPr>
          <p:cNvSpPr>
            <a:spLocks noGrp="1"/>
          </p:cNvSpPr>
          <p:nvPr>
            <p:ph type="sldNum" sz="quarter" idx="15"/>
          </p:nvPr>
        </p:nvSpPr>
        <p:spPr/>
        <p:txBody>
          <a:bodyPr/>
          <a:lstStyle/>
          <a:p>
            <a:fld id="{E917DE0E-AFB1-41FD-BC35-27DB61CA125F}" type="slidenum">
              <a:rPr lang="en-AU" smtClean="0"/>
              <a:pPr/>
              <a:t>5</a:t>
            </a:fld>
            <a:endParaRPr lang="en-AU" dirty="0"/>
          </a:p>
        </p:txBody>
      </p:sp>
    </p:spTree>
    <p:extLst>
      <p:ext uri="{BB962C8B-B14F-4D97-AF65-F5344CB8AC3E}">
        <p14:creationId xmlns:p14="http://schemas.microsoft.com/office/powerpoint/2010/main" val="336627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A12C-9CC5-1F3D-F8AC-6E17A800524A}"/>
              </a:ext>
            </a:extLst>
          </p:cNvPr>
          <p:cNvSpPr>
            <a:spLocks noGrp="1"/>
          </p:cNvSpPr>
          <p:nvPr>
            <p:ph type="title"/>
          </p:nvPr>
        </p:nvSpPr>
        <p:spPr>
          <a:xfrm>
            <a:off x="321509" y="1676400"/>
            <a:ext cx="11537524" cy="4093993"/>
          </a:xfrm>
        </p:spPr>
        <p:txBody>
          <a:bodyPr/>
          <a:lstStyle/>
          <a:p>
            <a:br>
              <a:rPr lang="en-US" dirty="0"/>
            </a:br>
            <a:br>
              <a:rPr lang="en-US" dirty="0"/>
            </a:br>
            <a:r>
              <a:rPr lang="en-US" dirty="0"/>
              <a:t>“</a:t>
            </a:r>
            <a:r>
              <a:rPr lang="en-US" b="1" dirty="0"/>
              <a:t>No person in the United States shall, on the basis of sex, be excluded</a:t>
            </a:r>
            <a:r>
              <a:rPr lang="en-US" dirty="0"/>
              <a:t> from participation in, </a:t>
            </a:r>
            <a:r>
              <a:rPr lang="en-US" b="1" dirty="0"/>
              <a:t>be denied </a:t>
            </a:r>
            <a:r>
              <a:rPr lang="en-US" dirty="0"/>
              <a:t>the benefits of, or </a:t>
            </a:r>
            <a:r>
              <a:rPr lang="en-US" b="1" dirty="0"/>
              <a:t>be subjected to discrimination </a:t>
            </a:r>
            <a:r>
              <a:rPr lang="en-US" dirty="0"/>
              <a:t>under any education program or activity receiving federal financial assistance”</a:t>
            </a:r>
            <a:br>
              <a:rPr lang="en-US" dirty="0"/>
            </a:br>
            <a:r>
              <a:rPr lang="en-US" sz="2000" dirty="0"/>
              <a:t>Title IX of the Education Amendments of 1972</a:t>
            </a:r>
            <a:br>
              <a:rPr lang="en-US" dirty="0"/>
            </a:br>
            <a:br>
              <a:rPr lang="en-US" dirty="0"/>
            </a:br>
            <a:r>
              <a:rPr lang="en-US" dirty="0"/>
              <a:t>Title IX apples to </a:t>
            </a:r>
            <a:r>
              <a:rPr lang="en-US" b="1" dirty="0"/>
              <a:t>all members </a:t>
            </a:r>
            <a:r>
              <a:rPr lang="en-US" dirty="0"/>
              <a:t>of the Dartmouth Community</a:t>
            </a:r>
            <a:br>
              <a:rPr lang="en-US" dirty="0"/>
            </a:br>
            <a:endParaRPr lang="en-US" dirty="0"/>
          </a:p>
        </p:txBody>
      </p:sp>
      <p:sp>
        <p:nvSpPr>
          <p:cNvPr id="3" name="Text Placeholder 2">
            <a:extLst>
              <a:ext uri="{FF2B5EF4-FFF2-40B4-BE49-F238E27FC236}">
                <a16:creationId xmlns:a16="http://schemas.microsoft.com/office/drawing/2014/main" id="{796E2C35-8360-5C32-C09E-20043E8EEF26}"/>
              </a:ext>
            </a:extLst>
          </p:cNvPr>
          <p:cNvSpPr>
            <a:spLocks noGrp="1"/>
          </p:cNvSpPr>
          <p:nvPr>
            <p:ph type="body"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651198C-487F-D7D8-C2BA-017C5E4BAD65}"/>
              </a:ext>
            </a:extLst>
          </p:cNvPr>
          <p:cNvSpPr>
            <a:spLocks noGrp="1"/>
          </p:cNvSpPr>
          <p:nvPr>
            <p:ph type="sldNum" sz="quarter" idx="12"/>
          </p:nvPr>
        </p:nvSpPr>
        <p:spPr/>
        <p:txBody>
          <a:bodyPr/>
          <a:lstStyle/>
          <a:p>
            <a:fld id="{E917DE0E-AFB1-41FD-BC35-27DB61CA125F}" type="slidenum">
              <a:rPr lang="en-AU" smtClean="0"/>
              <a:pPr/>
              <a:t>6</a:t>
            </a:fld>
            <a:endParaRPr lang="en-AU" dirty="0"/>
          </a:p>
        </p:txBody>
      </p:sp>
      <p:sp>
        <p:nvSpPr>
          <p:cNvPr id="5" name="Text Placeholder 4">
            <a:extLst>
              <a:ext uri="{FF2B5EF4-FFF2-40B4-BE49-F238E27FC236}">
                <a16:creationId xmlns:a16="http://schemas.microsoft.com/office/drawing/2014/main" id="{F69CC35C-4DD0-D094-3A7B-E01B0336729E}"/>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FE13834A-2856-9BCA-05CA-6D1B609E57DA}"/>
              </a:ext>
            </a:extLst>
          </p:cNvPr>
          <p:cNvSpPr>
            <a:spLocks noGrp="1"/>
          </p:cNvSpPr>
          <p:nvPr>
            <p:ph type="ftr" sz="quarter" idx="14"/>
          </p:nvPr>
        </p:nvSpPr>
        <p:spPr/>
        <p:txBody>
          <a:bodyPr/>
          <a:lstStyle/>
          <a:p>
            <a:pPr algn="ctr"/>
            <a:r>
              <a:rPr lang="en-AU" dirty="0"/>
              <a:t>Office of Equal Opportunity, Accessibility and Title IX</a:t>
            </a:r>
          </a:p>
        </p:txBody>
      </p:sp>
      <p:sp>
        <p:nvSpPr>
          <p:cNvPr id="7" name="TextBox 6">
            <a:extLst>
              <a:ext uri="{FF2B5EF4-FFF2-40B4-BE49-F238E27FC236}">
                <a16:creationId xmlns:a16="http://schemas.microsoft.com/office/drawing/2014/main" id="{0FA70092-DE0B-4918-21D5-FF6CE60C269A}"/>
              </a:ext>
            </a:extLst>
          </p:cNvPr>
          <p:cNvSpPr txBox="1"/>
          <p:nvPr/>
        </p:nvSpPr>
        <p:spPr>
          <a:xfrm>
            <a:off x="2383047" y="762000"/>
            <a:ext cx="6760953" cy="923330"/>
          </a:xfrm>
          <a:prstGeom prst="rect">
            <a:avLst/>
          </a:prstGeom>
          <a:noFill/>
        </p:spPr>
        <p:txBody>
          <a:bodyPr wrap="square" rtlCol="0">
            <a:spAutoFit/>
          </a:bodyPr>
          <a:lstStyle/>
          <a:p>
            <a:pPr algn="ctr"/>
            <a:r>
              <a:rPr lang="en-US" sz="5400" b="1" dirty="0">
                <a:solidFill>
                  <a:schemeClr val="bg1"/>
                </a:solidFill>
                <a:latin typeface="National 2" panose="020B0504030502020203" pitchFamily="34" charset="0"/>
              </a:rPr>
              <a:t>What is Title IX?</a:t>
            </a:r>
            <a:endParaRPr lang="en-US" sz="4800" b="1" dirty="0">
              <a:solidFill>
                <a:schemeClr val="bg1"/>
              </a:solidFill>
              <a:latin typeface="National 2" panose="020B0504030502020203" pitchFamily="34" charset="0"/>
            </a:endParaRPr>
          </a:p>
        </p:txBody>
      </p:sp>
    </p:spTree>
    <p:extLst>
      <p:ext uri="{BB962C8B-B14F-4D97-AF65-F5344CB8AC3E}">
        <p14:creationId xmlns:p14="http://schemas.microsoft.com/office/powerpoint/2010/main" val="116623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419717-06BB-088F-AE26-369D630110D1}"/>
              </a:ext>
            </a:extLst>
          </p:cNvPr>
          <p:cNvSpPr>
            <a:spLocks noGrp="1"/>
          </p:cNvSpPr>
          <p:nvPr>
            <p:ph sz="quarter" idx="11"/>
          </p:nvPr>
        </p:nvSpPr>
        <p:spPr/>
        <p:txBody>
          <a:bodyPr>
            <a:normAutofit fontScale="77500" lnSpcReduction="20000"/>
          </a:bodyPr>
          <a:lstStyle/>
          <a:p>
            <a:pPr marL="0" indent="0">
              <a:buNone/>
            </a:pPr>
            <a:r>
              <a:rPr lang="en-US" dirty="0"/>
              <a:t>Dartmouth has a duty to promptly respond to incidents of </a:t>
            </a:r>
            <a:r>
              <a:rPr lang="en-US" b="1" dirty="0"/>
              <a:t>sexual/gender-based harassment, sexual assault, sex or gender based discrimination, dating or domestic violence, provision of alcohol and/or drugs for the purposes of prohibited conduct, and stalking.</a:t>
            </a:r>
          </a:p>
          <a:p>
            <a:pPr marL="457200" indent="-457200"/>
            <a:r>
              <a:rPr lang="en-US" dirty="0"/>
              <a:t>Provide Supportive Measures to parties</a:t>
            </a:r>
          </a:p>
          <a:p>
            <a:pPr marL="457200" indent="-457200"/>
            <a:r>
              <a:rPr lang="en-US" dirty="0"/>
              <a:t>Advise on options for resolution</a:t>
            </a:r>
          </a:p>
          <a:p>
            <a:pPr marL="457200" indent="-457200"/>
            <a:r>
              <a:rPr lang="en-US" dirty="0"/>
              <a:t>Establish process to investigate or otherwise address reports of Prohibited Conduct</a:t>
            </a:r>
          </a:p>
          <a:p>
            <a:pPr marL="0" indent="0" algn="ctr">
              <a:buNone/>
            </a:pPr>
            <a:r>
              <a:rPr lang="en-US" dirty="0"/>
              <a:t>Dartmouth is committed to establishing and maintaining a safe learning, living, and working environment where healthy, respectful, and consensual conduct represents the campus cultural norm</a:t>
            </a:r>
          </a:p>
        </p:txBody>
      </p:sp>
      <p:sp>
        <p:nvSpPr>
          <p:cNvPr id="3" name="Title 2">
            <a:extLst>
              <a:ext uri="{FF2B5EF4-FFF2-40B4-BE49-F238E27FC236}">
                <a16:creationId xmlns:a16="http://schemas.microsoft.com/office/drawing/2014/main" id="{96BB6F3E-D585-5994-5A90-33630D91D4FC}"/>
              </a:ext>
            </a:extLst>
          </p:cNvPr>
          <p:cNvSpPr>
            <a:spLocks noGrp="1"/>
          </p:cNvSpPr>
          <p:nvPr>
            <p:ph type="title"/>
          </p:nvPr>
        </p:nvSpPr>
        <p:spPr/>
        <p:txBody>
          <a:bodyPr/>
          <a:lstStyle/>
          <a:p>
            <a:r>
              <a:rPr lang="en-US" dirty="0"/>
              <a:t>What does this mean?</a:t>
            </a:r>
          </a:p>
        </p:txBody>
      </p:sp>
      <p:sp>
        <p:nvSpPr>
          <p:cNvPr id="4" name="Footer Placeholder 3">
            <a:extLst>
              <a:ext uri="{FF2B5EF4-FFF2-40B4-BE49-F238E27FC236}">
                <a16:creationId xmlns:a16="http://schemas.microsoft.com/office/drawing/2014/main" id="{030B32A2-504B-7B02-CBF9-115E13D7A7A1}"/>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64CAF7E7-055F-2F16-0EA8-53FC527B196E}"/>
              </a:ext>
            </a:extLst>
          </p:cNvPr>
          <p:cNvSpPr>
            <a:spLocks noGrp="1"/>
          </p:cNvSpPr>
          <p:nvPr>
            <p:ph type="sldNum" sz="quarter" idx="13"/>
          </p:nvPr>
        </p:nvSpPr>
        <p:spPr/>
        <p:txBody>
          <a:bodyPr/>
          <a:lstStyle/>
          <a:p>
            <a:fld id="{E917DE0E-AFB1-41FD-BC35-27DB61CA125F}" type="slidenum">
              <a:rPr lang="en-AU" smtClean="0"/>
              <a:pPr/>
              <a:t>7</a:t>
            </a:fld>
            <a:endParaRPr lang="en-AU" dirty="0"/>
          </a:p>
        </p:txBody>
      </p:sp>
    </p:spTree>
    <p:extLst>
      <p:ext uri="{BB962C8B-B14F-4D97-AF65-F5344CB8AC3E}">
        <p14:creationId xmlns:p14="http://schemas.microsoft.com/office/powerpoint/2010/main" val="302053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lstStyle/>
          <a:p>
            <a:pPr marL="0" indent="0">
              <a:buNone/>
            </a:pPr>
            <a:r>
              <a:rPr lang="en-US" dirty="0"/>
              <a:t>Because all members of our community</a:t>
            </a:r>
          </a:p>
          <a:p>
            <a:pPr marL="457200" indent="-457200"/>
            <a:r>
              <a:rPr lang="en-US" dirty="0"/>
              <a:t>Should feel </a:t>
            </a:r>
            <a:r>
              <a:rPr lang="en-US" b="1" dirty="0"/>
              <a:t>safe and secure</a:t>
            </a:r>
            <a:r>
              <a:rPr lang="en-US" dirty="0"/>
              <a:t> in their learning, living and working environment so that they can</a:t>
            </a:r>
            <a:r>
              <a:rPr lang="en-US" b="1" dirty="0"/>
              <a:t> fully participate </a:t>
            </a:r>
            <a:r>
              <a:rPr lang="en-US" dirty="0"/>
              <a:t>in all the opportunities Dartmouth provides</a:t>
            </a:r>
          </a:p>
          <a:p>
            <a:pPr marL="457200" indent="-457200"/>
            <a:r>
              <a:rPr lang="en-US" dirty="0"/>
              <a:t>Are assured of a </a:t>
            </a:r>
            <a:r>
              <a:rPr lang="en-US" b="1" dirty="0"/>
              <a:t>fair, impartial, prompt and equitable process </a:t>
            </a:r>
            <a:r>
              <a:rPr lang="en-US" dirty="0"/>
              <a:t>to resolve complaints</a:t>
            </a:r>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Why do we have a Title IX Office</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8</a:t>
            </a:fld>
            <a:endParaRPr lang="en-AU" dirty="0"/>
          </a:p>
        </p:txBody>
      </p:sp>
    </p:spTree>
    <p:extLst>
      <p:ext uri="{BB962C8B-B14F-4D97-AF65-F5344CB8AC3E}">
        <p14:creationId xmlns:p14="http://schemas.microsoft.com/office/powerpoint/2010/main" val="10672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74D4-A7A4-A09C-06A3-66B017249891}"/>
              </a:ext>
            </a:extLst>
          </p:cNvPr>
          <p:cNvSpPr>
            <a:spLocks noGrp="1"/>
          </p:cNvSpPr>
          <p:nvPr>
            <p:ph type="title"/>
          </p:nvPr>
        </p:nvSpPr>
        <p:spPr/>
        <p:txBody>
          <a:bodyPr/>
          <a:lstStyle/>
          <a:p>
            <a:r>
              <a:rPr lang="en-US" dirty="0"/>
              <a:t>Sexual and Gender-Based Misconduct Policy (SMP)</a:t>
            </a:r>
          </a:p>
        </p:txBody>
      </p:sp>
      <p:sp>
        <p:nvSpPr>
          <p:cNvPr id="3" name="Content Placeholder 2">
            <a:extLst>
              <a:ext uri="{FF2B5EF4-FFF2-40B4-BE49-F238E27FC236}">
                <a16:creationId xmlns:a16="http://schemas.microsoft.com/office/drawing/2014/main" id="{FEFEC405-737C-8DDB-8F05-0012C22EA971}"/>
              </a:ext>
            </a:extLst>
          </p:cNvPr>
          <p:cNvSpPr>
            <a:spLocks noGrp="1"/>
          </p:cNvSpPr>
          <p:nvPr>
            <p:ph idx="1"/>
          </p:nvPr>
        </p:nvSpPr>
        <p:spPr>
          <a:xfrm>
            <a:off x="321511" y="2067433"/>
            <a:ext cx="11543658" cy="2272899"/>
          </a:xfrm>
        </p:spPr>
        <p:txBody>
          <a:bodyPr>
            <a:normAutofit/>
          </a:bodyPr>
          <a:lstStyle/>
          <a:p>
            <a:pPr marL="0" indent="0">
              <a:buNone/>
            </a:pPr>
            <a:r>
              <a:rPr lang="en-US" sz="2000" b="1" dirty="0"/>
              <a:t>Defines Prohibited Conduct</a:t>
            </a:r>
          </a:p>
          <a:p>
            <a:pPr>
              <a:spcBef>
                <a:spcPts val="0"/>
              </a:spcBef>
              <a:spcAft>
                <a:spcPts val="0"/>
              </a:spcAft>
            </a:pPr>
            <a:r>
              <a:rPr lang="en-US" sz="2000" dirty="0"/>
              <a:t>Sexual Harassment, Sexual Assault, Dating Violence, Domestic Violence and Stalking</a:t>
            </a:r>
          </a:p>
          <a:p>
            <a:pPr>
              <a:spcBef>
                <a:spcPts val="0"/>
              </a:spcBef>
              <a:spcAft>
                <a:spcPts val="0"/>
              </a:spcAft>
            </a:pPr>
            <a:r>
              <a:rPr lang="en-US" sz="2000" dirty="0"/>
              <a:t>Sexual and Gender-Based Discrimination</a:t>
            </a:r>
          </a:p>
          <a:p>
            <a:pPr>
              <a:spcBef>
                <a:spcPts val="0"/>
              </a:spcBef>
              <a:spcAft>
                <a:spcPts val="0"/>
              </a:spcAft>
            </a:pPr>
            <a:r>
              <a:rPr lang="en-US" sz="2000" dirty="0"/>
              <a:t>Sexual Exploitation</a:t>
            </a:r>
          </a:p>
          <a:p>
            <a:pPr>
              <a:spcBef>
                <a:spcPts val="0"/>
              </a:spcBef>
              <a:spcAft>
                <a:spcPts val="0"/>
              </a:spcAft>
            </a:pPr>
            <a:r>
              <a:rPr lang="en-US" sz="2000" dirty="0"/>
              <a:t>Retaliation</a:t>
            </a:r>
          </a:p>
          <a:p>
            <a:pPr>
              <a:spcBef>
                <a:spcPts val="0"/>
              </a:spcBef>
              <a:spcAft>
                <a:spcPts val="0"/>
              </a:spcAft>
            </a:pPr>
            <a:r>
              <a:rPr lang="en-US" sz="2000" dirty="0"/>
              <a:t>Exertion of power, supervision, or authority in sexual or intimate relationships</a:t>
            </a:r>
          </a:p>
          <a:p>
            <a:endParaRPr lang="en-US" dirty="0"/>
          </a:p>
        </p:txBody>
      </p:sp>
      <p:sp>
        <p:nvSpPr>
          <p:cNvPr id="4" name="Content Placeholder 3">
            <a:extLst>
              <a:ext uri="{FF2B5EF4-FFF2-40B4-BE49-F238E27FC236}">
                <a16:creationId xmlns:a16="http://schemas.microsoft.com/office/drawing/2014/main" id="{CCF7B080-F6D2-8664-E2B2-BA0BDE1CF8BD}"/>
              </a:ext>
            </a:extLst>
          </p:cNvPr>
          <p:cNvSpPr>
            <a:spLocks noGrp="1"/>
          </p:cNvSpPr>
          <p:nvPr>
            <p:ph sz="quarter" idx="13"/>
          </p:nvPr>
        </p:nvSpPr>
        <p:spPr>
          <a:xfrm>
            <a:off x="338777" y="4495699"/>
            <a:ext cx="11543658" cy="609702"/>
          </a:xfrm>
        </p:spPr>
        <p:txBody>
          <a:bodyPr numCol="2" anchor="t">
            <a:normAutofit fontScale="77500" lnSpcReduction="20000"/>
          </a:bodyPr>
          <a:lstStyle/>
          <a:p>
            <a:pPr marL="0" indent="0">
              <a:buNone/>
            </a:pPr>
            <a:r>
              <a:rPr lang="en-US" sz="4200" b="1" dirty="0"/>
              <a:t>Also includes</a:t>
            </a:r>
          </a:p>
          <a:p>
            <a:pPr marL="0" indent="0">
              <a:spcBef>
                <a:spcPts val="0"/>
              </a:spcBef>
              <a:spcAft>
                <a:spcPts val="0"/>
              </a:spcAft>
              <a:buNone/>
            </a:pPr>
            <a:endParaRPr lang="en-US" dirty="0"/>
          </a:p>
          <a:p>
            <a:endParaRPr lang="en-US" dirty="0"/>
          </a:p>
        </p:txBody>
      </p:sp>
      <p:sp>
        <p:nvSpPr>
          <p:cNvPr id="5" name="Footer Placeholder 4">
            <a:extLst>
              <a:ext uri="{FF2B5EF4-FFF2-40B4-BE49-F238E27FC236}">
                <a16:creationId xmlns:a16="http://schemas.microsoft.com/office/drawing/2014/main" id="{7E6CC01F-CF89-5779-31C4-948201D9F696}"/>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A78D6523-6E8E-89A0-A806-1A6E0FC302CB}"/>
              </a:ext>
            </a:extLst>
          </p:cNvPr>
          <p:cNvSpPr>
            <a:spLocks noGrp="1"/>
          </p:cNvSpPr>
          <p:nvPr>
            <p:ph type="sldNum" sz="quarter" idx="15"/>
          </p:nvPr>
        </p:nvSpPr>
        <p:spPr/>
        <p:txBody>
          <a:bodyPr/>
          <a:lstStyle/>
          <a:p>
            <a:fld id="{E917DE0E-AFB1-41FD-BC35-27DB61CA125F}" type="slidenum">
              <a:rPr lang="en-AU" smtClean="0"/>
              <a:pPr/>
              <a:t>9</a:t>
            </a:fld>
            <a:endParaRPr lang="en-AU" dirty="0"/>
          </a:p>
        </p:txBody>
      </p:sp>
      <p:sp>
        <p:nvSpPr>
          <p:cNvPr id="7" name="TextBox 6">
            <a:extLst>
              <a:ext uri="{FF2B5EF4-FFF2-40B4-BE49-F238E27FC236}">
                <a16:creationId xmlns:a16="http://schemas.microsoft.com/office/drawing/2014/main" id="{2529955D-E44A-FF25-469B-CE61C68B0C15}"/>
              </a:ext>
            </a:extLst>
          </p:cNvPr>
          <p:cNvSpPr txBox="1"/>
          <p:nvPr/>
        </p:nvSpPr>
        <p:spPr>
          <a:xfrm>
            <a:off x="336425" y="6019799"/>
            <a:ext cx="11245975" cy="1037656"/>
          </a:xfrm>
          <a:prstGeom prst="rect">
            <a:avLst/>
          </a:prstGeom>
          <a:noFill/>
        </p:spPr>
        <p:txBody>
          <a:bodyPr wrap="square" rtlCol="0">
            <a:spAutoFit/>
          </a:bodyPr>
          <a:lstStyle/>
          <a:p>
            <a:pPr algn="ctr"/>
            <a:r>
              <a:rPr lang="en-US" sz="2000" dirty="0">
                <a:solidFill>
                  <a:schemeClr val="accent1"/>
                </a:solidFill>
              </a:rPr>
              <a:t>Full Policy and Procedures: </a:t>
            </a:r>
          </a:p>
          <a:p>
            <a:pPr algn="ctr"/>
            <a:r>
              <a:rPr lang="en-US" sz="2000" dirty="0">
                <a:solidFill>
                  <a:schemeClr val="accent1"/>
                </a:solidFill>
              </a:rPr>
              <a:t>policies.dartmouth.edu/policy/</a:t>
            </a:r>
            <a:r>
              <a:rPr lang="en-US" sz="2000" dirty="0" err="1">
                <a:solidFill>
                  <a:schemeClr val="accent1"/>
                </a:solidFill>
              </a:rPr>
              <a:t>dartmouth</a:t>
            </a:r>
            <a:r>
              <a:rPr lang="en-US" sz="2000" dirty="0">
                <a:solidFill>
                  <a:schemeClr val="accent1"/>
                </a:solidFill>
              </a:rPr>
              <a:t>-college-policy-sexual-and-gender-based-misconduct</a:t>
            </a:r>
          </a:p>
          <a:p>
            <a:endParaRPr lang="en-US" dirty="0"/>
          </a:p>
        </p:txBody>
      </p:sp>
      <p:sp>
        <p:nvSpPr>
          <p:cNvPr id="8" name="TextBox 7">
            <a:extLst>
              <a:ext uri="{FF2B5EF4-FFF2-40B4-BE49-F238E27FC236}">
                <a16:creationId xmlns:a16="http://schemas.microsoft.com/office/drawing/2014/main" id="{EE6B5FD4-BF55-57E7-C7F1-D2002D748E5C}"/>
              </a:ext>
            </a:extLst>
          </p:cNvPr>
          <p:cNvSpPr txBox="1"/>
          <p:nvPr/>
        </p:nvSpPr>
        <p:spPr>
          <a:xfrm>
            <a:off x="457200" y="4953000"/>
            <a:ext cx="11245975" cy="1933863"/>
          </a:xfrm>
          <a:prstGeom prst="rect">
            <a:avLst/>
          </a:prstGeom>
          <a:noFill/>
        </p:spPr>
        <p:txBody>
          <a:bodyPr wrap="square" numCol="2" rtlCol="0">
            <a:spAutoFit/>
          </a:bodyPr>
          <a:lstStyle/>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r>
              <a:rPr kumimoji="0" lang="en-US" sz="2000" b="0" i="0" u="none" strike="noStrike" kern="1200" cap="none" spc="0" normalizeH="0" baseline="0" noProof="0" dirty="0">
                <a:ln>
                  <a:noFill/>
                </a:ln>
                <a:solidFill>
                  <a:srgbClr val="00693E"/>
                </a:solidFill>
                <a:effectLst/>
                <a:uLnTx/>
                <a:uFillTx/>
                <a:latin typeface="National 2" charset="0"/>
              </a:rPr>
              <a:t>Definition of Consent</a:t>
            </a: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r>
              <a:rPr kumimoji="0" lang="en-US" sz="2000" b="0" i="0" u="none" strike="noStrike" kern="1200" cap="none" spc="0" normalizeH="0" baseline="0" noProof="0" dirty="0">
                <a:ln>
                  <a:noFill/>
                </a:ln>
                <a:solidFill>
                  <a:srgbClr val="00693E"/>
                </a:solidFill>
                <a:effectLst/>
                <a:uLnTx/>
                <a:uFillTx/>
                <a:latin typeface="National 2" charset="0"/>
              </a:rPr>
              <a:t>Role of Title IX Coordinators</a:t>
            </a: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r>
              <a:rPr kumimoji="0" lang="en-US" sz="2000" b="0" i="0" u="none" strike="noStrike" kern="1200" cap="none" spc="0" normalizeH="0" baseline="0" noProof="0" dirty="0">
                <a:ln>
                  <a:noFill/>
                </a:ln>
                <a:solidFill>
                  <a:srgbClr val="00693E"/>
                </a:solidFill>
                <a:effectLst/>
                <a:uLnTx/>
                <a:uFillTx/>
                <a:latin typeface="National 2" charset="0"/>
              </a:rPr>
              <a:t>Resources</a:t>
            </a: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endParaRPr lang="en-US" sz="2000" dirty="0">
              <a:solidFill>
                <a:srgbClr val="00693E"/>
              </a:solidFill>
              <a:latin typeface="National 2" charset="0"/>
            </a:endParaRP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endParaRPr kumimoji="0" lang="en-US" sz="2000" b="0" i="0" u="none" strike="noStrike" kern="1200" cap="none" spc="0" normalizeH="0" baseline="0" noProof="0" dirty="0">
              <a:ln>
                <a:noFill/>
              </a:ln>
              <a:solidFill>
                <a:srgbClr val="00693E"/>
              </a:solidFill>
              <a:effectLst/>
              <a:uLnTx/>
              <a:uFillTx/>
              <a:latin typeface="National 2" charset="0"/>
            </a:endParaRP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r>
              <a:rPr kumimoji="0" lang="en-US" sz="2000" b="0" i="0" u="none" strike="noStrike" kern="1200" cap="none" spc="0" normalizeH="0" baseline="0" noProof="0" dirty="0">
                <a:ln>
                  <a:noFill/>
                </a:ln>
                <a:solidFill>
                  <a:srgbClr val="00693E"/>
                </a:solidFill>
                <a:effectLst/>
                <a:uLnTx/>
                <a:uFillTx/>
                <a:latin typeface="National 2" charset="0"/>
              </a:rPr>
              <a:t>Options for Resolution</a:t>
            </a:r>
          </a:p>
          <a:p>
            <a:pPr marL="182880" marR="0" lvl="0" indent="-228600" algn="l" defTabSz="642974" rtl="0" eaLnBrk="1" fontAlgn="auto" latinLnBrk="0" hangingPunct="1">
              <a:lnSpc>
                <a:spcPct val="120000"/>
              </a:lnSpc>
              <a:spcBef>
                <a:spcPts val="0"/>
              </a:spcBef>
              <a:spcAft>
                <a:spcPts val="0"/>
              </a:spcAft>
              <a:buClr>
                <a:srgbClr val="00693E"/>
              </a:buClr>
              <a:buSzTx/>
              <a:buFont typeface="Arial" charset="0"/>
              <a:buChar char="•"/>
              <a:tabLst/>
              <a:defRPr/>
            </a:pPr>
            <a:r>
              <a:rPr kumimoji="0" lang="en-US" sz="2000" b="0" i="0" u="none" strike="noStrike" kern="1200" cap="none" spc="0" normalizeH="0" baseline="0" noProof="0" dirty="0">
                <a:ln>
                  <a:noFill/>
                </a:ln>
                <a:solidFill>
                  <a:srgbClr val="00693E"/>
                </a:solidFill>
                <a:effectLst/>
                <a:uLnTx/>
                <a:uFillTx/>
                <a:latin typeface="National 2" charset="0"/>
              </a:rPr>
              <a:t>Supportive Measures</a:t>
            </a:r>
          </a:p>
        </p:txBody>
      </p:sp>
    </p:spTree>
    <p:extLst>
      <p:ext uri="{BB962C8B-B14F-4D97-AF65-F5344CB8AC3E}">
        <p14:creationId xmlns:p14="http://schemas.microsoft.com/office/powerpoint/2010/main" val="1443229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p:bldP spid="8" grpId="0"/>
    </p:bldLst>
  </p:timing>
</p:sld>
</file>

<file path=ppt/theme/theme1.xml><?xml version="1.0" encoding="utf-8"?>
<a:theme xmlns:a="http://schemas.openxmlformats.org/drawingml/2006/main" name="Dartmouth">
  <a:themeElements>
    <a:clrScheme name="Custom 4">
      <a:dk1>
        <a:srgbClr val="000000"/>
      </a:dk1>
      <a:lt1>
        <a:srgbClr val="FFFFFF"/>
      </a:lt1>
      <a:dk2>
        <a:srgbClr val="797979"/>
      </a:dk2>
      <a:lt2>
        <a:srgbClr val="D9D9D9"/>
      </a:lt2>
      <a:accent1>
        <a:srgbClr val="00693E"/>
      </a:accent1>
      <a:accent2>
        <a:srgbClr val="12312B"/>
      </a:accent2>
      <a:accent3>
        <a:srgbClr val="C3DD88"/>
      </a:accent3>
      <a:accent4>
        <a:srgbClr val="6EAA8D"/>
      </a:accent4>
      <a:accent5>
        <a:srgbClr val="797979"/>
      </a:accent5>
      <a:accent6>
        <a:srgbClr val="EBF3EF"/>
      </a:accent6>
      <a:hlink>
        <a:srgbClr val="00693E"/>
      </a:hlink>
      <a:folHlink>
        <a:srgbClr val="1231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9BDFE68F-32AD-624C-A23D-A8B43BC3826E}" vid="{B888FB7D-3126-4C4C-9BB5-7BAF71B92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dartmouth_ppt_widescreen_national2_final(1)</Template>
  <TotalTime>444</TotalTime>
  <Words>3686</Words>
  <Application>Microsoft Office PowerPoint</Application>
  <PresentationFormat>Widescreen</PresentationFormat>
  <Paragraphs>326</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National 2</vt:lpstr>
      <vt:lpstr>National 2 Medium</vt:lpstr>
      <vt:lpstr>Times New Roman</vt:lpstr>
      <vt:lpstr>Wingdings</vt:lpstr>
      <vt:lpstr>Dartmouth</vt:lpstr>
      <vt:lpstr>PowerPoint Presentation</vt:lpstr>
      <vt:lpstr>Title IX &amp; Sexual Respect  at Dartmouth </vt:lpstr>
      <vt:lpstr>Who We Are</vt:lpstr>
      <vt:lpstr>Objectives</vt:lpstr>
      <vt:lpstr>PowerPoint Presentation</vt:lpstr>
      <vt:lpstr>  “No person in the United States shall, on the basis of sex, be excluded from participation in, be denied the benefits of, or be subjected to discrimination under any education program or activity receiving federal financial assistance” Title IX of the Education Amendments of 1972  Title IX apples to all members of the Dartmouth Community </vt:lpstr>
      <vt:lpstr>What does this mean?</vt:lpstr>
      <vt:lpstr>Why do we have a Title IX Office</vt:lpstr>
      <vt:lpstr>Sexual and Gender-Based Misconduct Policy (SMP)</vt:lpstr>
      <vt:lpstr>American Cultural Context</vt:lpstr>
      <vt:lpstr>Sexual Harassment</vt:lpstr>
      <vt:lpstr>Sex/Gender based Discrimination</vt:lpstr>
      <vt:lpstr>Sexual Assault</vt:lpstr>
      <vt:lpstr>Sexual Exploitation</vt:lpstr>
      <vt:lpstr>Dating and Domestic Violence</vt:lpstr>
      <vt:lpstr>Stalking</vt:lpstr>
      <vt:lpstr>Provision of Alcohol and/or Other drugs  for the Purpose of Prohibited Conduct</vt:lpstr>
      <vt:lpstr>Retaliation Prohibited</vt:lpstr>
      <vt:lpstr>Consent</vt:lpstr>
      <vt:lpstr>Coercion or Force</vt:lpstr>
      <vt:lpstr>Incapacitation</vt:lpstr>
      <vt:lpstr>Objectives</vt:lpstr>
      <vt:lpstr>Campus Resources: Reporting Incidents</vt:lpstr>
      <vt:lpstr>Confidential Resources</vt:lpstr>
      <vt:lpstr>Confidential Resources at Dartmouth</vt:lpstr>
      <vt:lpstr>Dartmouth Counseling and Health Services  (Dick’s House) </vt:lpstr>
      <vt:lpstr>College Chaplain</vt:lpstr>
      <vt:lpstr>WISE Campus Advocate</vt:lpstr>
      <vt:lpstr>Responsible Employees</vt:lpstr>
      <vt:lpstr>Dartmouth Responsible Employees</vt:lpstr>
      <vt:lpstr>How do Responsible Employees Respond? </vt:lpstr>
      <vt:lpstr>Title IX Coordinator Outreach</vt:lpstr>
      <vt:lpstr>What can you expect from the Title IX Coordinators?</vt:lpstr>
      <vt:lpstr>Supportive Measures Available</vt:lpstr>
      <vt:lpstr>Report to Law Enforcement</vt:lpstr>
      <vt:lpstr>Objectives</vt:lpstr>
      <vt:lpstr>As a member of the Dartmouth Community, we want you to know…</vt:lpstr>
      <vt:lpstr>Bystander Intervention</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E. Grandi</dc:creator>
  <cp:keywords/>
  <dc:description/>
  <cp:lastModifiedBy>John E. Grandi</cp:lastModifiedBy>
  <cp:revision>10</cp:revision>
  <cp:lastPrinted>2018-02-22T17:02:12Z</cp:lastPrinted>
  <dcterms:created xsi:type="dcterms:W3CDTF">2023-07-18T15:29:09Z</dcterms:created>
  <dcterms:modified xsi:type="dcterms:W3CDTF">2023-09-12T14:38:07Z</dcterms:modified>
  <cp:category/>
</cp:coreProperties>
</file>