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88" r:id="rId7"/>
    <p:sldId id="308" r:id="rId8"/>
    <p:sldId id="326" r:id="rId9"/>
    <p:sldId id="327" r:id="rId10"/>
    <p:sldId id="311" r:id="rId11"/>
    <p:sldId id="312" r:id="rId12"/>
    <p:sldId id="313" r:id="rId13"/>
    <p:sldId id="273" r:id="rId14"/>
    <p:sldId id="302" r:id="rId15"/>
    <p:sldId id="272" r:id="rId16"/>
    <p:sldId id="314" r:id="rId17"/>
    <p:sldId id="274" r:id="rId18"/>
    <p:sldId id="306" r:id="rId19"/>
    <p:sldId id="324" r:id="rId20"/>
    <p:sldId id="323" r:id="rId21"/>
    <p:sldId id="325" r:id="rId22"/>
    <p:sldId id="268" r:id="rId23"/>
    <p:sldId id="331" r:id="rId24"/>
    <p:sldId id="264" r:id="rId25"/>
    <p:sldId id="328" r:id="rId26"/>
    <p:sldId id="329" r:id="rId27"/>
    <p:sldId id="332" r:id="rId28"/>
    <p:sldId id="298" r:id="rId29"/>
    <p:sldId id="305" r:id="rId30"/>
    <p:sldId id="300" r:id="rId31"/>
    <p:sldId id="307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 Kett" initials="RK" lastIdx="1" clrIdx="0">
    <p:extLst>
      <p:ext uri="{19B8F6BF-5375-455C-9EA6-DF929625EA0E}">
        <p15:presenceInfo xmlns:p15="http://schemas.microsoft.com/office/powerpoint/2012/main" userId="S::d11417d@dartmouth.edu::2c691175-1527-450d-9807-1a562bcbb5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3E"/>
    <a:srgbClr val="2D4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6395" autoAdjust="0"/>
  </p:normalViewPr>
  <p:slideViewPr>
    <p:cSldViewPr snapToGrid="0">
      <p:cViewPr varScale="1">
        <p:scale>
          <a:sx n="110" d="100"/>
          <a:sy n="110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72DF-4D29-4823-91EE-5720D79BE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729" y="1297175"/>
            <a:ext cx="10784541" cy="19587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094FE-7A8F-419E-BCDA-EC287B1F2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" y="3602037"/>
            <a:ext cx="10784541" cy="26844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3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F388A-05D3-45A4-9936-E3C277C8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F4997-A3A6-4C33-BCB6-D70DBCEA6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ECAFB-CF66-4D1D-92C8-B9757BD3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A2938-AC84-4675-9825-84575E53595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1B4D0-4CD1-4B55-B8DF-5E0699B5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1DA9D-18FF-4EE0-9D3F-683C6605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90765D-FE7F-4E93-B540-1EA111A17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3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89B866-DEAE-49E9-A2D7-A239F344E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2EAB98-E3F1-4B10-9FEB-F6E6A743B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F012D-1C81-4948-B6D6-A797E978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A2938-AC84-4675-9825-84575E53595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52CD8-F869-4B33-88C5-F9FB15A3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B8F62-3CB7-4DAB-B48E-2D505B88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90765D-FE7F-4E93-B540-1EA111A17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4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E009-FE77-419B-A63A-5758D078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68CF4-F248-4D11-9999-E2908F9F9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215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1A4CF-F755-40B5-9471-6E1495AF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7C3FB-388F-4852-AACD-F55825B08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58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6755-D716-4353-A506-50884C8E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3C3A0-2FAB-42A5-A5D6-7B4399E18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1A118-BCD5-4908-929F-EA70B0C78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890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456B-534D-4B78-AB92-4809456F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599CE-4C8C-4951-9AFF-DF58E000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B95FA-DB57-4A0F-8A7A-A3325578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1F4E7-3CC5-4310-89B5-3C022751C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E5060C-955D-44CF-B5D4-DDA8A5BFD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77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1D2B-F0DC-4685-A37B-29F87AA4C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423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17732D-68D6-4DA4-9C13-106B155BCF16}"/>
              </a:ext>
            </a:extLst>
          </p:cNvPr>
          <p:cNvSpPr/>
          <p:nvPr/>
        </p:nvSpPr>
        <p:spPr>
          <a:xfrm>
            <a:off x="605118" y="1882588"/>
            <a:ext cx="11026588" cy="4235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4159487-F9E2-418A-81DB-A93A5C54839E}"/>
              </a:ext>
            </a:extLst>
          </p:cNvPr>
          <p:cNvSpPr/>
          <p:nvPr/>
        </p:nvSpPr>
        <p:spPr>
          <a:xfrm>
            <a:off x="416859" y="1990164"/>
            <a:ext cx="11430000" cy="4235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9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CE24E-6363-41BF-8396-EF403252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F4C9F-A7E8-4679-B38C-64A08B1E6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CC5CF-A486-4DFE-BC02-70F36D5A7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57C22-7961-46FA-B9DD-A205CB8D7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A2938-AC84-4675-9825-84575E53595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4CC30-6D98-4BB6-BA78-00CCFAD8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09C7C-B00C-4A10-9254-A434EFEB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90765D-FE7F-4E93-B540-1EA111A17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2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E91E-7137-4385-8B8F-6F00562D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68309-E0A7-4B7B-AB1B-80AA77B82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CCE2A-432B-443E-81AE-14D55777F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7927D-03F2-4696-819F-AF1681B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A2938-AC84-4675-9825-84575E535959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34EC5-84B9-407F-960B-6A59D177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35EE2-2173-4FF9-8BAB-964B2A6AB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90765D-FE7F-4E93-B540-1EA111A17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4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B633C7-0BB9-4F2B-B646-A5300893E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92083"/>
            <a:ext cx="10515599" cy="1034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0D9E9-6C1A-4EE8-BB4F-E552E3737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476593"/>
            <a:ext cx="10515599" cy="403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005D07-5879-4C47-9DF8-D4FAEA1D8D06}"/>
              </a:ext>
            </a:extLst>
          </p:cNvPr>
          <p:cNvSpPr/>
          <p:nvPr/>
        </p:nvSpPr>
        <p:spPr>
          <a:xfrm>
            <a:off x="838199" y="242047"/>
            <a:ext cx="3939988" cy="847164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3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3410-C0A1-408C-850A-17716BC60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27" y="1303102"/>
            <a:ext cx="10885864" cy="4975778"/>
          </a:xfrm>
        </p:spPr>
        <p:txBody>
          <a:bodyPr>
            <a:normAutofit fontScale="90000"/>
          </a:bodyPr>
          <a:lstStyle/>
          <a:p>
            <a:r>
              <a:rPr lang="en-US" sz="9600" b="1" dirty="0">
                <a:solidFill>
                  <a:srgbClr val="00693E"/>
                </a:solidFill>
                <a:latin typeface="Calibri" panose="020F0502020204030204"/>
              </a:rPr>
              <a:t>Title IX </a:t>
            </a:r>
            <a:br>
              <a:rPr lang="en-US" sz="9600" b="1" dirty="0">
                <a:solidFill>
                  <a:srgbClr val="00693E"/>
                </a:solidFill>
                <a:latin typeface="Calibri" panose="020F0502020204030204"/>
              </a:rPr>
            </a:br>
            <a:r>
              <a:rPr lang="en-US" sz="9600" b="1" dirty="0">
                <a:solidFill>
                  <a:srgbClr val="00693E"/>
                </a:solidFill>
                <a:latin typeface="Calibri" panose="020F0502020204030204"/>
              </a:rPr>
              <a:t>and </a:t>
            </a:r>
            <a:br>
              <a:rPr lang="en-US" sz="9600" b="1" dirty="0">
                <a:solidFill>
                  <a:srgbClr val="00693E"/>
                </a:solidFill>
                <a:latin typeface="Calibri" panose="020F0502020204030204"/>
              </a:rPr>
            </a:br>
            <a:r>
              <a:rPr lang="en-US" sz="9600" b="1" dirty="0">
                <a:solidFill>
                  <a:srgbClr val="00693E"/>
                </a:solidFill>
                <a:latin typeface="Calibri" panose="020F0502020204030204"/>
              </a:rPr>
              <a:t>Sexual Respect</a:t>
            </a:r>
            <a:br>
              <a:rPr lang="en-US" sz="9600" b="1" dirty="0">
                <a:solidFill>
                  <a:srgbClr val="00693E"/>
                </a:solidFill>
                <a:latin typeface="Calibri" panose="020F0502020204030204"/>
              </a:rPr>
            </a:br>
            <a:r>
              <a:rPr lang="en-US" sz="9600" b="1" dirty="0">
                <a:solidFill>
                  <a:srgbClr val="00693E"/>
                </a:solidFill>
                <a:latin typeface="Calibri" panose="020F0502020204030204"/>
              </a:rPr>
              <a:t>at Dartmouth</a:t>
            </a:r>
            <a:endParaRPr lang="en-US" sz="7200" b="1" dirty="0">
              <a:solidFill>
                <a:srgbClr val="0069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1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8FF7-D3F8-43F9-8345-510A95BBD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262743"/>
            <a:ext cx="11521440" cy="53557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Facts about Sexual Assault</a:t>
            </a:r>
            <a:endParaRPr lang="en-US" sz="1400" b="1" dirty="0">
              <a:solidFill>
                <a:srgbClr val="00693E"/>
              </a:solidFill>
            </a:endParaRPr>
          </a:p>
          <a:p>
            <a:endParaRPr lang="en-US" sz="1100" b="1" dirty="0">
              <a:solidFill>
                <a:srgbClr val="00693E"/>
              </a:solidFill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More than 90% </a:t>
            </a:r>
            <a:r>
              <a:rPr lang="en-US" dirty="0"/>
              <a:t>of sexual assault victims on college campuses do not report the assault  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i="1" dirty="0"/>
              <a:t>(Cullen, F., Fisher, B., &amp; Turner, M., 2000)</a:t>
            </a:r>
          </a:p>
          <a:p>
            <a:pPr>
              <a:buClr>
                <a:schemeClr val="tx1"/>
              </a:buClr>
            </a:pPr>
            <a:endParaRPr lang="en-US" sz="800" i="1" dirty="0"/>
          </a:p>
          <a:p>
            <a:pPr>
              <a:buClr>
                <a:schemeClr val="tx1"/>
              </a:buClr>
            </a:pPr>
            <a:endParaRPr lang="en-US" sz="800" i="1" dirty="0"/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About 1 in 3 women and 1 in 6 men </a:t>
            </a:r>
            <a:r>
              <a:rPr lang="en-US" dirty="0"/>
              <a:t>have been the victim of a contact sexual assault 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i="1" dirty="0"/>
              <a:t>(CDC NIPSVS, 2011)</a:t>
            </a:r>
          </a:p>
          <a:p>
            <a:pPr>
              <a:buClr>
                <a:schemeClr val="tx1"/>
              </a:buClr>
            </a:pPr>
            <a:endParaRPr lang="en-US" sz="800" i="1" dirty="0"/>
          </a:p>
          <a:p>
            <a:pPr>
              <a:buClr>
                <a:schemeClr val="tx1"/>
              </a:buClr>
            </a:pPr>
            <a:endParaRPr lang="en-US" sz="800" i="1" dirty="0">
              <a:solidFill>
                <a:srgbClr val="00693E"/>
              </a:solidFill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In 8 out of 10 cases of rape</a:t>
            </a:r>
            <a:r>
              <a:rPr lang="en-US" dirty="0"/>
              <a:t>, the victim knew the perpetrator 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i="1" dirty="0"/>
              <a:t>(Miller, T. R., Cohen, M. A., &amp; Wiersema, B. ,1996)</a:t>
            </a:r>
          </a:p>
          <a:p>
            <a:pPr marL="457200" lvl="1" indent="0">
              <a:buNone/>
            </a:pPr>
            <a:endParaRPr lang="en-US" i="1" dirty="0"/>
          </a:p>
          <a:p>
            <a:pPr marL="118872" indent="0">
              <a:spcBef>
                <a:spcPts val="6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81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967E1-917A-4613-9D5E-73864A340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469" y="1201784"/>
            <a:ext cx="11312434" cy="53731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Sexual Orientation, Gender Identity and Expression</a:t>
            </a:r>
          </a:p>
          <a:p>
            <a:endParaRPr lang="en-US" sz="800" b="1" dirty="0">
              <a:solidFill>
                <a:srgbClr val="00693E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sz="2800" b="1" dirty="0">
                <a:solidFill>
                  <a:srgbClr val="00693E"/>
                </a:solidFill>
              </a:rPr>
              <a:t>13.2% </a:t>
            </a:r>
            <a:r>
              <a:rPr lang="en-US" sz="2800" dirty="0"/>
              <a:t>of bisexual men and </a:t>
            </a:r>
            <a:r>
              <a:rPr lang="en-US" sz="2800" b="1" dirty="0">
                <a:solidFill>
                  <a:srgbClr val="00693E"/>
                </a:solidFill>
              </a:rPr>
              <a:t>11.6% </a:t>
            </a:r>
            <a:r>
              <a:rPr lang="en-US" sz="2800" dirty="0"/>
              <a:t>of gay men were sexually assaulted 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800" dirty="0"/>
              <a:t>in adulthood, compared to </a:t>
            </a:r>
            <a:r>
              <a:rPr lang="en-US" sz="2800" b="1" dirty="0">
                <a:solidFill>
                  <a:srgbClr val="00693E"/>
                </a:solidFill>
              </a:rPr>
              <a:t>1.6% </a:t>
            </a:r>
            <a:r>
              <a:rPr lang="en-US" sz="2800" dirty="0"/>
              <a:t>of heterosexual men</a:t>
            </a:r>
          </a:p>
          <a:p>
            <a:pPr>
              <a:buClr>
                <a:schemeClr val="tx1"/>
              </a:buClr>
            </a:pPr>
            <a:endParaRPr lang="en-US" sz="800" dirty="0"/>
          </a:p>
          <a:p>
            <a:pPr lvl="1">
              <a:buClr>
                <a:schemeClr val="tx1"/>
              </a:buClr>
            </a:pPr>
            <a:r>
              <a:rPr lang="en-US" sz="2800" b="1" dirty="0">
                <a:solidFill>
                  <a:srgbClr val="00693E"/>
                </a:solidFill>
              </a:rPr>
              <a:t>46% </a:t>
            </a:r>
            <a:r>
              <a:rPr lang="en-US" sz="2800" dirty="0"/>
              <a:t>of bisexual women have been sexually assaulted, compared to </a:t>
            </a:r>
            <a:r>
              <a:rPr lang="en-US" sz="2800" b="1" dirty="0">
                <a:solidFill>
                  <a:srgbClr val="00693E"/>
                </a:solidFill>
              </a:rPr>
              <a:t>13% 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800" dirty="0"/>
              <a:t>of lesbians and </a:t>
            </a:r>
            <a:r>
              <a:rPr lang="en-US" sz="2800" b="1" dirty="0">
                <a:solidFill>
                  <a:srgbClr val="00693E"/>
                </a:solidFill>
              </a:rPr>
              <a:t>17% </a:t>
            </a:r>
            <a:r>
              <a:rPr lang="en-US" sz="2800" dirty="0"/>
              <a:t>of heterosexual women. </a:t>
            </a:r>
            <a:r>
              <a:rPr lang="en-US" sz="2800" i="1" dirty="0"/>
              <a:t>(NISVS) </a:t>
            </a:r>
          </a:p>
          <a:p>
            <a:pPr>
              <a:buClr>
                <a:schemeClr val="tx1"/>
              </a:buClr>
            </a:pPr>
            <a:endParaRPr lang="en-US" sz="800" dirty="0"/>
          </a:p>
          <a:p>
            <a:pPr lvl="1">
              <a:buClr>
                <a:schemeClr val="tx1"/>
              </a:buClr>
            </a:pPr>
            <a:r>
              <a:rPr lang="en-US" sz="2800" b="1" dirty="0">
                <a:solidFill>
                  <a:srgbClr val="00693E"/>
                </a:solidFill>
              </a:rPr>
              <a:t>12% </a:t>
            </a:r>
            <a:r>
              <a:rPr lang="en-US" sz="2800" dirty="0"/>
              <a:t>of transgender or gender non-conforming students in grades K-12 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800" dirty="0"/>
              <a:t>had been sexually assaulted</a:t>
            </a:r>
          </a:p>
          <a:p>
            <a:pPr>
              <a:buClr>
                <a:schemeClr val="tx1"/>
              </a:buClr>
            </a:pPr>
            <a:endParaRPr lang="en-US" sz="800" dirty="0"/>
          </a:p>
          <a:p>
            <a:pPr lvl="1">
              <a:buClr>
                <a:schemeClr val="tx1"/>
              </a:buClr>
            </a:pPr>
            <a:r>
              <a:rPr lang="en-US" sz="2800" dirty="0"/>
              <a:t>More than </a:t>
            </a:r>
            <a:r>
              <a:rPr lang="en-US" sz="2800" b="1" dirty="0">
                <a:solidFill>
                  <a:srgbClr val="00693E"/>
                </a:solidFill>
              </a:rPr>
              <a:t>25% </a:t>
            </a:r>
            <a:r>
              <a:rPr lang="en-US" sz="2800" dirty="0"/>
              <a:t>of transgender individuals had been sexually assaulted 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800" dirty="0"/>
              <a:t>after the age of 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4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9228-5241-4235-A6A2-8FB6C59BB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65" y="1280160"/>
            <a:ext cx="11412584" cy="527739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dirty="0">
                <a:solidFill>
                  <a:srgbClr val="00693E"/>
                </a:solidFill>
              </a:rPr>
              <a:t>Why aren’t people reporting?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solidFill>
                <a:srgbClr val="00693E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The most common reason for not reporting incidents of sexual assault and sexual misconduct was that it was </a:t>
            </a:r>
            <a:r>
              <a:rPr lang="en-US" sz="3600" b="1" dirty="0">
                <a:solidFill>
                  <a:srgbClr val="00693E"/>
                </a:solidFill>
              </a:rPr>
              <a:t>not considered serious enough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Other reasons included because they were</a:t>
            </a:r>
            <a:r>
              <a:rPr lang="en-US" dirty="0">
                <a:solidFill>
                  <a:srgbClr val="00693E"/>
                </a:solidFill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693E"/>
                </a:solidFill>
              </a:rPr>
              <a:t>“embarrassed, ashamed or that it would be too emotionally difficult”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100" b="1" dirty="0">
              <a:solidFill>
                <a:srgbClr val="00693E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and because they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693E"/>
                </a:solidFill>
              </a:rPr>
              <a:t>“did not think anything would be done about it”</a:t>
            </a:r>
            <a:endParaRPr lang="en-US" sz="800" dirty="0">
              <a:solidFill>
                <a:srgbClr val="00693E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/>
              <a:t>(AAU Campus Climate Survey on Sexual Misconduct,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27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373E2-53E1-4129-8CE4-1EE3B52EA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" y="1053738"/>
            <a:ext cx="12113623" cy="557348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300" b="1" dirty="0">
                <a:solidFill>
                  <a:srgbClr val="00693E"/>
                </a:solidFill>
              </a:rPr>
              <a:t>Supportive Measures Available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1100" b="1" dirty="0">
              <a:solidFill>
                <a:srgbClr val="00693E"/>
              </a:solidFill>
            </a:endParaRP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Facilitating access to counseling and medical services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Guidance in obtaining a sexual assault forensic examination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Assistance in arranging rescheduling of exams and assignments and extensions of deadlines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Academic supports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Assistance in requesting accommodations through the appropriate office, if the Complainant or Respondent qualifies as an individual with a disability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Changes in the Complainant’s or Respondent’s class schedule (including the ability to transfer course sections or withdraw from a course), work schedule, or job assignment, including teaching, research, and service responsibilities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Change in the Complainant’s or Respondent’s campus housing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Escort and other safety planning steps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Imposition of a "no contact order," an administrative remedy designed to curtail contact and communications between two or more individuals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Voluntary leave of absence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Referral to resources to assist in obtaining a protective order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Referral to resources to assist with any financial aid, visa, or immigration concerns 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600" dirty="0">
                <a:ea typeface="Symbol" panose="05050102010706020507" pitchFamily="18" charset="2"/>
                <a:cs typeface="Symbol" panose="05050102010706020507" pitchFamily="18" charset="2"/>
              </a:rPr>
              <a:t>Any other Supportive Measure that does not unreasonably interfere with either party’s access to education or employment opportunities can be used to achieve the goals of this policy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910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20BF8-A158-4AAA-921C-6CAD3DC08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410789"/>
            <a:ext cx="11643360" cy="511193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400" b="1" dirty="0">
                <a:solidFill>
                  <a:srgbClr val="00693E"/>
                </a:solidFill>
              </a:rPr>
              <a:t>Report to Law Enforcement</a:t>
            </a:r>
          </a:p>
          <a:p>
            <a:endParaRPr lang="en-US" sz="1000" dirty="0"/>
          </a:p>
          <a:p>
            <a:pPr marL="342900" indent="-342900" algn="just"/>
            <a:r>
              <a:rPr lang="en-US" dirty="0"/>
              <a:t>Reporting Person determines whether to report to law enforcement</a:t>
            </a:r>
          </a:p>
          <a:p>
            <a:pPr algn="just"/>
            <a:endParaRPr lang="en-US" sz="800" dirty="0"/>
          </a:p>
          <a:p>
            <a:pPr marL="342900" indent="-342900" algn="just"/>
            <a:r>
              <a:rPr lang="en-US" dirty="0"/>
              <a:t>Hanover Police participates in the </a:t>
            </a:r>
            <a:r>
              <a:rPr lang="en-US" b="1" dirty="0">
                <a:solidFill>
                  <a:srgbClr val="00693E"/>
                </a:solidFill>
              </a:rPr>
              <a:t>“You Have Options” </a:t>
            </a:r>
            <a:r>
              <a:rPr lang="en-US" dirty="0"/>
              <a:t>program which allows a reporting party to talk with law enforcement at length before deciding next steps</a:t>
            </a:r>
          </a:p>
          <a:p>
            <a:pPr algn="just"/>
            <a:endParaRPr lang="en-US" sz="800" dirty="0"/>
          </a:p>
          <a:p>
            <a:pPr marL="342900" indent="-342900" algn="just"/>
            <a:r>
              <a:rPr lang="en-US" dirty="0"/>
              <a:t>Involvement from law enforcement does not relieve the institution from investigating under Title IX</a:t>
            </a:r>
          </a:p>
          <a:p>
            <a:pPr algn="just"/>
            <a:endParaRPr lang="en-US" sz="800" dirty="0"/>
          </a:p>
          <a:p>
            <a:pPr marL="342900" indent="-342900" algn="just"/>
            <a:r>
              <a:rPr lang="en-US" dirty="0"/>
              <a:t>The College may find a policy violation under Title IX without a criminal sentence (evidentiary bar is different)</a:t>
            </a:r>
          </a:p>
          <a:p>
            <a:pPr lvl="1" algn="just"/>
            <a:r>
              <a:rPr lang="en-US" sz="2200" dirty="0"/>
              <a:t>Preponderance of the evidence (College) </a:t>
            </a:r>
          </a:p>
          <a:p>
            <a:pPr lvl="1" algn="just"/>
            <a:r>
              <a:rPr lang="en-US" sz="2200" dirty="0"/>
              <a:t>Beyond a reasonable doubt (Criminal)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6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A8439-BEAA-419B-8B02-B7A1E5C7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297578"/>
            <a:ext cx="11107554" cy="5207496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900"/>
              </a:spcBef>
              <a:buNone/>
            </a:pPr>
            <a:r>
              <a:rPr lang="en-US" sz="4800" b="1" dirty="0">
                <a:solidFill>
                  <a:srgbClr val="00693E"/>
                </a:solidFill>
              </a:rPr>
              <a:t>What can you expect from the Title IX Office?</a:t>
            </a:r>
          </a:p>
          <a:p>
            <a:pPr marL="0" indent="0" algn="ctr">
              <a:spcBef>
                <a:spcPts val="900"/>
              </a:spcBef>
              <a:buNone/>
            </a:pPr>
            <a:endParaRPr lang="en-US" sz="900" b="1" dirty="0">
              <a:solidFill>
                <a:srgbClr val="00693E"/>
              </a:solidFill>
            </a:endParaRP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sz="3200" b="1" dirty="0">
                <a:solidFill>
                  <a:srgbClr val="00693E"/>
                </a:solidFill>
              </a:rPr>
              <a:t>Let parties choose</a:t>
            </a:r>
            <a:r>
              <a:rPr lang="en-US" sz="3200" dirty="0">
                <a:solidFill>
                  <a:srgbClr val="00693E"/>
                </a:solidFill>
              </a:rPr>
              <a:t> </a:t>
            </a:r>
            <a:r>
              <a:rPr lang="en-US" sz="3200" dirty="0"/>
              <a:t>what to talk about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sz="3200" b="1" dirty="0">
                <a:solidFill>
                  <a:srgbClr val="00693E"/>
                </a:solidFill>
              </a:rPr>
              <a:t>Actively connect all parties</a:t>
            </a:r>
            <a:r>
              <a:rPr lang="en-US" sz="3200" dirty="0">
                <a:solidFill>
                  <a:srgbClr val="00693E"/>
                </a:solidFill>
              </a:rPr>
              <a:t> </a:t>
            </a:r>
            <a:r>
              <a:rPr lang="en-US" sz="3200" dirty="0"/>
              <a:t>with resources and support policies and procedures 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sz="3200" b="1" dirty="0">
                <a:solidFill>
                  <a:srgbClr val="00693E"/>
                </a:solidFill>
              </a:rPr>
              <a:t>Be clear </a:t>
            </a:r>
            <a:r>
              <a:rPr lang="en-US" sz="3200" dirty="0"/>
              <a:t>that there are choices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sz="3200" b="1" dirty="0">
                <a:solidFill>
                  <a:srgbClr val="00693E"/>
                </a:solidFill>
              </a:rPr>
              <a:t>Respect </a:t>
            </a:r>
            <a:r>
              <a:rPr lang="en-US" sz="3200" dirty="0"/>
              <a:t>all decisions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sz="3200" b="1" dirty="0">
                <a:solidFill>
                  <a:srgbClr val="00693E"/>
                </a:solidFill>
              </a:rPr>
              <a:t>Point out </a:t>
            </a:r>
            <a:r>
              <a:rPr lang="en-US" sz="3200" dirty="0"/>
              <a:t>strengths and capacities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sz="3200" b="1" dirty="0">
                <a:solidFill>
                  <a:srgbClr val="00693E"/>
                </a:solidFill>
              </a:rPr>
              <a:t>Share </a:t>
            </a:r>
            <a:r>
              <a:rPr lang="en-US" sz="3200" dirty="0"/>
              <a:t>information about resources and support</a:t>
            </a:r>
            <a:endParaRPr lang="en-US" sz="3200" b="1" dirty="0"/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sz="3200" b="1" dirty="0">
                <a:solidFill>
                  <a:srgbClr val="00693E"/>
                </a:solidFill>
              </a:rPr>
              <a:t>Explain </a:t>
            </a:r>
            <a:r>
              <a:rPr lang="en-US" sz="3200" dirty="0"/>
              <a:t>options and relevant policies and procedures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4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C36595-85C6-4B54-A62E-32C283E79989}"/>
              </a:ext>
            </a:extLst>
          </p:cNvPr>
          <p:cNvSpPr/>
          <p:nvPr/>
        </p:nvSpPr>
        <p:spPr>
          <a:xfrm>
            <a:off x="783771" y="1593669"/>
            <a:ext cx="10772503" cy="354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4400" b="1" dirty="0">
                <a:solidFill>
                  <a:srgbClr val="00693E"/>
                </a:solidFill>
              </a:rPr>
              <a:t>Campus Resources: Reporting Incidents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36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Confidential Resources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44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Responsible employees </a:t>
            </a:r>
          </a:p>
        </p:txBody>
      </p:sp>
    </p:spTree>
    <p:extLst>
      <p:ext uri="{BB962C8B-B14F-4D97-AF65-F5344CB8AC3E}">
        <p14:creationId xmlns:p14="http://schemas.microsoft.com/office/powerpoint/2010/main" val="1571025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5C52-9B14-4207-A3E6-B7FA62582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605" y="1471748"/>
            <a:ext cx="10554790" cy="5033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Confidential Resources</a:t>
            </a:r>
          </a:p>
          <a:p>
            <a:pPr marL="0" indent="0" algn="ctr">
              <a:buNone/>
            </a:pPr>
            <a:endParaRPr lang="en-US" sz="1200" b="1" dirty="0">
              <a:solidFill>
                <a:srgbClr val="00693E"/>
              </a:solidFill>
            </a:endParaRPr>
          </a:p>
          <a:p>
            <a:pPr algn="just"/>
            <a:r>
              <a:rPr lang="en-US" dirty="0"/>
              <a:t>Confidential resources </a:t>
            </a:r>
            <a:r>
              <a:rPr lang="en-US" b="1" dirty="0">
                <a:solidFill>
                  <a:srgbClr val="00693E"/>
                </a:solidFill>
              </a:rPr>
              <a:t>may not share your information </a:t>
            </a:r>
            <a:r>
              <a:rPr lang="en-US" dirty="0"/>
              <a:t>without your expressed consent unless there is an imminent danger to self or others, or as otherwise required by law (such as mandated reporting laws about sexual abuse of a minor)</a:t>
            </a:r>
          </a:p>
          <a:p>
            <a:pPr marL="0" indent="0">
              <a:buNone/>
            </a:pPr>
            <a:endParaRPr lang="en-US" sz="1200" dirty="0"/>
          </a:p>
          <a:p>
            <a:pPr algn="just"/>
            <a:r>
              <a:rPr lang="en-US" dirty="0"/>
              <a:t>Confidential resources include </a:t>
            </a:r>
            <a:r>
              <a:rPr lang="en-US" b="1" dirty="0">
                <a:solidFill>
                  <a:srgbClr val="00693E"/>
                </a:solidFill>
              </a:rPr>
              <a:t>licensed medical or counseling professionals</a:t>
            </a:r>
            <a:r>
              <a:rPr lang="en-US" dirty="0"/>
              <a:t> (e.g., a licensed psychologist), staff members of organizations recognized as </a:t>
            </a:r>
            <a:r>
              <a:rPr lang="en-US" b="1" dirty="0">
                <a:solidFill>
                  <a:srgbClr val="00693E"/>
                </a:solidFill>
              </a:rPr>
              <a:t>rape crisis centers </a:t>
            </a:r>
            <a:r>
              <a:rPr lang="en-US" dirty="0"/>
              <a:t>under state law (such as WISE) and </a:t>
            </a:r>
            <a:r>
              <a:rPr lang="en-US" b="1" dirty="0">
                <a:solidFill>
                  <a:srgbClr val="00693E"/>
                </a:solidFill>
              </a:rPr>
              <a:t>ordained clergy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4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2A12-AD91-4400-8F5F-0E3847DC1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54" y="1288869"/>
            <a:ext cx="10892243" cy="50692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Confidential Resources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93E"/>
                </a:solidFill>
              </a:rPr>
              <a:t>Dick’s House Health Services </a:t>
            </a:r>
            <a:r>
              <a:rPr lang="en-US" dirty="0"/>
              <a:t>- all staff are confidential</a:t>
            </a:r>
            <a:endParaRPr lang="en-US" b="1" dirty="0"/>
          </a:p>
          <a:p>
            <a:pPr lvl="3"/>
            <a:r>
              <a:rPr lang="en-US" sz="2400" dirty="0"/>
              <a:t>Counseling</a:t>
            </a:r>
          </a:p>
          <a:p>
            <a:pPr lvl="3"/>
            <a:r>
              <a:rPr lang="en-US" sz="2400" dirty="0"/>
              <a:t>Inpatient Department</a:t>
            </a:r>
          </a:p>
          <a:p>
            <a:pPr lvl="3"/>
            <a:r>
              <a:rPr lang="en-US" sz="2400" dirty="0"/>
              <a:t>Primary Care</a:t>
            </a:r>
          </a:p>
          <a:p>
            <a:pPr lvl="3"/>
            <a:r>
              <a:rPr lang="en-US" sz="2400" dirty="0"/>
              <a:t>Athletic Trainers</a:t>
            </a:r>
          </a:p>
          <a:p>
            <a:pPr marL="1371600" lvl="3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dirty="0">
                <a:solidFill>
                  <a:srgbClr val="00693E"/>
                </a:solidFill>
              </a:rPr>
              <a:t>Ordained clergy </a:t>
            </a:r>
          </a:p>
          <a:p>
            <a:pPr marL="0" indent="0">
              <a:buNone/>
            </a:pPr>
            <a:r>
              <a:rPr lang="en-US" sz="2400" dirty="0"/>
              <a:t>or those considered licensed pastoral counselors at the Tucker Center</a:t>
            </a:r>
          </a:p>
          <a:p>
            <a:pPr lvl="3"/>
            <a:r>
              <a:rPr lang="en-US" sz="2400" dirty="0"/>
              <a:t>All other staff at the Tucker Center are Responsible Employees</a:t>
            </a:r>
          </a:p>
          <a:p>
            <a:pPr marL="457189" lvl="2" indent="0">
              <a:buNone/>
            </a:pPr>
            <a:endParaRPr lang="en-US" sz="800" i="1" dirty="0"/>
          </a:p>
          <a:p>
            <a:pPr marL="0" indent="0">
              <a:buNone/>
            </a:pPr>
            <a:r>
              <a:rPr lang="en-US" b="1" dirty="0">
                <a:solidFill>
                  <a:srgbClr val="00693E"/>
                </a:solidFill>
              </a:rPr>
              <a:t>WISE</a:t>
            </a:r>
            <a:r>
              <a:rPr lang="en-US" sz="1200" b="1" dirty="0">
                <a:solidFill>
                  <a:srgbClr val="00693E"/>
                </a:solidFill>
              </a:rPr>
              <a:t> </a:t>
            </a:r>
          </a:p>
          <a:p>
            <a:pPr lvl="3"/>
            <a:r>
              <a:rPr lang="en-US" sz="2400" dirty="0"/>
              <a:t>Including the Campus Advocate, on campus Mondays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82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837FC-E7EC-4DD5-ACE8-707C250AB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367246"/>
            <a:ext cx="11617234" cy="533272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rgbClr val="00693E"/>
                </a:solidFill>
              </a:rPr>
              <a:t>Dartmouth Counseling &amp; Health Services (Dick’s House)</a:t>
            </a:r>
          </a:p>
          <a:p>
            <a:pPr marL="0" indent="0" algn="ctr">
              <a:buNone/>
            </a:pPr>
            <a:endParaRPr lang="en-US" sz="900" b="1" dirty="0">
              <a:solidFill>
                <a:srgbClr val="00693E"/>
              </a:solidFill>
            </a:endParaRPr>
          </a:p>
          <a:p>
            <a:pPr algn="just"/>
            <a:r>
              <a:rPr lang="en-US" sz="5900" b="1" dirty="0"/>
              <a:t>Counseling Center is dedicated to student mental health and well-being</a:t>
            </a:r>
          </a:p>
          <a:p>
            <a:pPr marL="0" indent="0" algn="just">
              <a:buNone/>
            </a:pPr>
            <a:r>
              <a:rPr lang="en-US" sz="4000" dirty="0"/>
              <a:t>Same day appointments are available for crisis and emergency situations. A counselor is on call 24 hours a day. Students who have experienced gender-based violence are prioritized through the triage process. All counselors are trained to provide comprehensive, culturally competent trauma-informed care.</a:t>
            </a:r>
          </a:p>
          <a:p>
            <a:pPr marL="0" indent="0" algn="just">
              <a:buNone/>
            </a:pPr>
            <a:endParaRPr lang="en-US" sz="200" dirty="0"/>
          </a:p>
          <a:p>
            <a:pPr algn="just"/>
            <a:r>
              <a:rPr lang="en-US" sz="5900" b="1" dirty="0"/>
              <a:t>Primary Care and Women’s Health</a:t>
            </a:r>
          </a:p>
          <a:p>
            <a:pPr marL="0" indent="0" algn="just">
              <a:buNone/>
            </a:pPr>
            <a:r>
              <a:rPr lang="en-US" sz="4600" dirty="0"/>
              <a:t>Includes general physical examinations with screening procedures as recommended by national guidelines, including screening and treatment for sexually transmitted infections, pregnancy testing and counseling and a full range of contraception counseling and treatments. </a:t>
            </a:r>
          </a:p>
          <a:p>
            <a:pPr marL="0" indent="0" algn="just">
              <a:buNone/>
            </a:pPr>
            <a:endParaRPr lang="en-US" sz="100" dirty="0"/>
          </a:p>
          <a:p>
            <a:pPr algn="just"/>
            <a:r>
              <a:rPr lang="en-US" sz="5100" b="1" dirty="0"/>
              <a:t>In-Patient Department </a:t>
            </a:r>
            <a:endParaRPr lang="en-US" sz="5100" dirty="0"/>
          </a:p>
          <a:p>
            <a:pPr marL="0" indent="0" algn="just">
              <a:buNone/>
            </a:pPr>
            <a:r>
              <a:rPr lang="en-US" sz="4600" dirty="0"/>
              <a:t>A 10-bed infirmary/hospital equipped to support both medical and mental health care needs of students</a:t>
            </a:r>
          </a:p>
          <a:p>
            <a:pPr marL="0" indent="0" algn="just">
              <a:buNone/>
            </a:pPr>
            <a:r>
              <a:rPr lang="en-US" sz="4600" dirty="0"/>
              <a:t>Offers confidential overnight, care and support. They are available after hours when undergraduates are in session - Fall, Winter and Spring terms only.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9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B8EC4-CD0C-4537-A93F-9F25930F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693E"/>
                </a:solidFill>
                <a:latin typeface="+mn-lt"/>
              </a:rPr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191EC-ADD5-4410-90C0-6F40B342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693E"/>
                </a:solidFill>
              </a:rPr>
              <a:t>Kristi Clemens</a:t>
            </a:r>
            <a:r>
              <a:rPr lang="en-US" sz="3600" dirty="0">
                <a:solidFill>
                  <a:srgbClr val="00693E"/>
                </a:solidFill>
              </a:rPr>
              <a:t> </a:t>
            </a:r>
            <a:r>
              <a:rPr lang="en-US" dirty="0"/>
              <a:t>Title IX Coordinator</a:t>
            </a:r>
          </a:p>
          <a:p>
            <a:pPr marL="0" indent="0" algn="ctr">
              <a:buNone/>
            </a:pPr>
            <a:endParaRPr lang="en-US" sz="100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00693E"/>
                </a:solidFill>
              </a:rPr>
              <a:t>Gary Sund </a:t>
            </a:r>
            <a:r>
              <a:rPr lang="en-US" dirty="0"/>
              <a:t>Deputy Title IX Coordinator for Response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endParaRPr lang="en-US" sz="100" dirty="0"/>
          </a:p>
          <a:p>
            <a:pPr marL="0" indent="0" algn="ctr">
              <a:buNone/>
            </a:pPr>
            <a:r>
              <a:rPr lang="en-US" dirty="0"/>
              <a:t>Title IX Office</a:t>
            </a:r>
          </a:p>
          <a:p>
            <a:pPr marL="0" indent="0" algn="ctr">
              <a:buNone/>
            </a:pPr>
            <a:r>
              <a:rPr lang="en-US" dirty="0"/>
              <a:t>Suite 005, Parkhurst Hall</a:t>
            </a:r>
          </a:p>
          <a:p>
            <a:pPr marL="0" indent="0" algn="ctr">
              <a:buNone/>
            </a:pPr>
            <a:r>
              <a:rPr lang="en-US" dirty="0"/>
              <a:t>14 North Main St</a:t>
            </a:r>
          </a:p>
          <a:p>
            <a:pPr marL="0" indent="0" algn="ctr">
              <a:buNone/>
            </a:pPr>
            <a:r>
              <a:rPr lang="en-US" dirty="0"/>
              <a:t>Hanover NH 03755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693E"/>
                </a:solidFill>
              </a:rPr>
              <a:t>603 646 0922   TitleIX@Dartmouth.edu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693E"/>
                </a:solidFill>
              </a:rPr>
              <a:t>https://sexual-respect.dartmouth.edu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50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0C388-4408-44FC-9AA9-02545AFE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1" y="1271451"/>
            <a:ext cx="11443062" cy="52369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WISE</a:t>
            </a:r>
          </a:p>
          <a:p>
            <a:pPr marL="0" indent="0" algn="ctr">
              <a:buNone/>
            </a:pPr>
            <a:endParaRPr lang="en-US" sz="800" b="1" dirty="0">
              <a:solidFill>
                <a:srgbClr val="00693E"/>
              </a:solidFill>
            </a:endParaRPr>
          </a:p>
          <a:p>
            <a:r>
              <a:rPr lang="en-US" b="1" dirty="0"/>
              <a:t>WISE </a:t>
            </a:r>
            <a:r>
              <a:rPr lang="en-US" dirty="0"/>
              <a:t>is the organization leading the Upper Valley to end gender-based violence</a:t>
            </a:r>
          </a:p>
          <a:p>
            <a:r>
              <a:rPr lang="en-US" b="1" dirty="0"/>
              <a:t>Advocates</a:t>
            </a:r>
            <a:r>
              <a:rPr lang="en-US" dirty="0"/>
              <a:t> are independent confidential resources, and are not employees of the college</a:t>
            </a:r>
          </a:p>
          <a:p>
            <a:r>
              <a:rPr lang="en-US" b="1" dirty="0"/>
              <a:t>WISE </a:t>
            </a:r>
            <a:r>
              <a:rPr lang="en-US" dirty="0"/>
              <a:t>can support survivors in navigating the aftermath of violence in </a:t>
            </a:r>
            <a:r>
              <a:rPr lang="en-US" b="1" dirty="0"/>
              <a:t>all</a:t>
            </a:r>
            <a:r>
              <a:rPr lang="en-US" dirty="0"/>
              <a:t> parts of the person’s life</a:t>
            </a:r>
          </a:p>
          <a:p>
            <a:r>
              <a:rPr lang="en-US" dirty="0"/>
              <a:t>Campus Advocate, </a:t>
            </a:r>
            <a:r>
              <a:rPr lang="en-US" i="1" dirty="0">
                <a:highlight>
                  <a:srgbClr val="FFFF00"/>
                </a:highlight>
              </a:rPr>
              <a:t>on campus Mondays </a:t>
            </a:r>
          </a:p>
          <a:p>
            <a:pPr marL="0" indent="0">
              <a:buNone/>
            </a:pPr>
            <a:r>
              <a:rPr lang="en-US" b="1" dirty="0"/>
              <a:t>	campus@wiseuv.org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08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FB34AC-C05E-426C-8646-A24E706BF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135" y="802277"/>
            <a:ext cx="6943725" cy="28518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28A30-B68A-4389-BD38-39FD1E036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0" y="2354494"/>
            <a:ext cx="11179631" cy="4368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solidFill>
                  <a:srgbClr val="00693E"/>
                </a:solidFill>
              </a:rPr>
              <a:t>College Chaplain - Rabbi Daveen Litwin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400" b="1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3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Confidential pastoral counseling (inclusive, non-judgmental and open to all)</a:t>
            </a:r>
            <a:endParaRPr lang="en-US" sz="3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3400" dirty="0">
                <a:ea typeface="Times New Roman" panose="02020603050405020304" pitchFamily="18" charset="0"/>
                <a:cs typeface="Times New Roman" panose="02020603050405020304" pitchFamily="18" charset="0"/>
              </a:rPr>
              <a:t>Trained in Sexual and Gender Based violence response</a:t>
            </a:r>
            <a:endParaRPr lang="en-US" sz="3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3400" dirty="0">
                <a:ea typeface="Times New Roman" panose="02020603050405020304" pitchFamily="18" charset="0"/>
                <a:cs typeface="Times New Roman" panose="02020603050405020304" pitchFamily="18" charset="0"/>
              </a:rPr>
              <a:t>Helps with processing experiences </a:t>
            </a:r>
            <a:endParaRPr lang="en-US" sz="3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3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Provides religious or spiritual support and guidance, if requested</a:t>
            </a:r>
            <a:endParaRPr lang="en-US" sz="3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3400" dirty="0">
                <a:ea typeface="Times New Roman" panose="02020603050405020304" pitchFamily="18" charset="0"/>
                <a:cs typeface="Times New Roman" panose="02020603050405020304" pitchFamily="18" charset="0"/>
              </a:rPr>
              <a:t>Aids in the healing process</a:t>
            </a:r>
            <a:endParaRPr lang="en-US" sz="3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3400" dirty="0">
                <a:ea typeface="Times New Roman" panose="02020603050405020304" pitchFamily="18" charset="0"/>
                <a:cs typeface="Times New Roman" panose="02020603050405020304" pitchFamily="18" charset="0"/>
              </a:rPr>
              <a:t>Can connect with additional resources including Title IX Office and additional ordained UCM clergy members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3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3600" b="1" dirty="0">
                <a:solidFill>
                  <a:srgbClr val="00693E"/>
                </a:solidFill>
                <a:ea typeface="Calibri" panose="020F0502020204030204" pitchFamily="34" charset="0"/>
              </a:rPr>
              <a:t>College.Chaplain@Dartmouth.edu</a:t>
            </a:r>
            <a:endParaRPr lang="en-US" sz="3600" dirty="0">
              <a:solidFill>
                <a:srgbClr val="00693E"/>
              </a:solidFill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85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EA7D3-773D-47AE-87DF-3C384934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" y="1411941"/>
            <a:ext cx="11660777" cy="52152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693E"/>
                </a:solidFill>
              </a:rPr>
              <a:t>Responsible Employees</a:t>
            </a:r>
          </a:p>
          <a:p>
            <a:pPr marL="0" indent="0" algn="just">
              <a:buNone/>
            </a:pPr>
            <a:endParaRPr lang="en-US" sz="200" dirty="0"/>
          </a:p>
          <a:p>
            <a:pPr algn="just"/>
            <a:r>
              <a:rPr lang="en-US" sz="3000" dirty="0"/>
              <a:t>Responsible Employees are </a:t>
            </a:r>
            <a:r>
              <a:rPr lang="en-US" sz="3000" b="1" dirty="0">
                <a:solidFill>
                  <a:srgbClr val="00693E"/>
                </a:solidFill>
              </a:rPr>
              <a:t>required</a:t>
            </a:r>
            <a:r>
              <a:rPr lang="en-US" sz="3000" dirty="0"/>
              <a:t> to promptly share a disclosure of sexual assault, sexual harassment, dating or domestic violence, or stalking </a:t>
            </a:r>
            <a:r>
              <a:rPr lang="en-US" sz="3000" b="1" dirty="0">
                <a:solidFill>
                  <a:srgbClr val="00693E"/>
                </a:solidFill>
              </a:rPr>
              <a:t>including all the details known</a:t>
            </a:r>
            <a:r>
              <a:rPr lang="en-US" sz="3000" dirty="0">
                <a:solidFill>
                  <a:srgbClr val="00693E"/>
                </a:solidFill>
              </a:rPr>
              <a:t> </a:t>
            </a:r>
            <a:r>
              <a:rPr lang="en-US" sz="3000" dirty="0"/>
              <a:t>with the Title IX Coordinator. </a:t>
            </a:r>
          </a:p>
          <a:p>
            <a:pPr marL="0" indent="0" algn="just">
              <a:buNone/>
            </a:pPr>
            <a:endParaRPr lang="en-US" sz="200" dirty="0"/>
          </a:p>
          <a:p>
            <a:pPr algn="just"/>
            <a:r>
              <a:rPr lang="en-US" sz="3000" dirty="0"/>
              <a:t>This information will only be communicated with other individuals </a:t>
            </a:r>
            <a:r>
              <a:rPr lang="en-US" sz="3000" b="1" dirty="0">
                <a:solidFill>
                  <a:srgbClr val="00693E"/>
                </a:solidFill>
              </a:rPr>
              <a:t>on a need to know</a:t>
            </a:r>
            <a:r>
              <a:rPr lang="en-US" sz="3000" dirty="0">
                <a:solidFill>
                  <a:srgbClr val="00693E"/>
                </a:solidFill>
              </a:rPr>
              <a:t> </a:t>
            </a:r>
            <a:r>
              <a:rPr lang="en-US" sz="3000" dirty="0"/>
              <a:t>basis or as required by law.</a:t>
            </a:r>
          </a:p>
          <a:p>
            <a:pPr marL="0" indent="0" algn="just">
              <a:buNone/>
            </a:pPr>
            <a:endParaRPr lang="en-US" sz="200" dirty="0"/>
          </a:p>
          <a:p>
            <a:pPr algn="just"/>
            <a:r>
              <a:rPr lang="en-US" sz="3000" dirty="0"/>
              <a:t>Responsible Employees include Title IX Coordinators, faculty, coaches, undergraduate deans, residential life staff and those individuals not designated as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13207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287A1-4677-476F-932B-3417E1567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985" y="1306057"/>
            <a:ext cx="11707758" cy="532116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Dartmouth Responsible Employees</a:t>
            </a:r>
          </a:p>
          <a:p>
            <a:pPr marL="457200" lvl="1" indent="0" algn="ctr">
              <a:buNone/>
            </a:pPr>
            <a:endParaRPr lang="en-US" sz="1100" b="1" dirty="0">
              <a:solidFill>
                <a:srgbClr val="00693E"/>
              </a:solidFill>
            </a:endParaRPr>
          </a:p>
          <a:p>
            <a:pPr lvl="1"/>
            <a:r>
              <a:rPr lang="en-US" sz="2800" dirty="0"/>
              <a:t>All faculty, staff and coaches</a:t>
            </a:r>
          </a:p>
          <a:p>
            <a:pPr lvl="1"/>
            <a:r>
              <a:rPr lang="en-US" sz="2800" dirty="0"/>
              <a:t>Department of Safety and Security</a:t>
            </a:r>
          </a:p>
          <a:p>
            <a:pPr lvl="1"/>
            <a:r>
              <a:rPr lang="en-US" sz="2800" dirty="0"/>
              <a:t>Title IX Coordinator and Deputy Title IX Coordinators</a:t>
            </a:r>
          </a:p>
          <a:p>
            <a:pPr lvl="1"/>
            <a:r>
              <a:rPr lang="en-US" sz="2800" dirty="0"/>
              <a:t>Undergraduate Deans</a:t>
            </a:r>
          </a:p>
          <a:p>
            <a:pPr lvl="1"/>
            <a:r>
              <a:rPr lang="en-US" sz="2800" dirty="0"/>
              <a:t>Assistant Directors of Residential Education &amp; Undergraduate Advisors</a:t>
            </a:r>
          </a:p>
          <a:p>
            <a:pPr lvl="1"/>
            <a:r>
              <a:rPr lang="en-US" sz="2800" dirty="0"/>
              <a:t>Student Wellness Center</a:t>
            </a:r>
          </a:p>
          <a:p>
            <a:pPr lvl="1"/>
            <a:r>
              <a:rPr lang="en-US" sz="2800" dirty="0"/>
              <a:t>Office of Pluralism and Leadership (OPAL)</a:t>
            </a:r>
          </a:p>
          <a:p>
            <a:pPr lvl="1"/>
            <a:r>
              <a:rPr lang="en-US" sz="2800" dirty="0"/>
              <a:t>Native American Program</a:t>
            </a:r>
          </a:p>
          <a:p>
            <a:pPr lvl="1"/>
            <a:r>
              <a:rPr lang="en-US" sz="2800" dirty="0"/>
              <a:t>Community Standards and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984707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EB26-9A9B-4700-ADB3-1E6BD6741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1280161"/>
            <a:ext cx="11416937" cy="53818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693E"/>
                </a:solidFill>
              </a:rPr>
              <a:t>Title IX Coordinator Outreach</a:t>
            </a:r>
          </a:p>
          <a:p>
            <a:pPr marL="0" indent="0">
              <a:buNone/>
            </a:pPr>
            <a:endParaRPr lang="en-US" sz="200" b="1" dirty="0"/>
          </a:p>
          <a:p>
            <a:pPr marL="0" indent="0" algn="just">
              <a:buNone/>
            </a:pPr>
            <a:r>
              <a:rPr lang="en-US" sz="3000" dirty="0"/>
              <a:t>Email contact with person who shared the information</a:t>
            </a:r>
          </a:p>
          <a:p>
            <a:pPr lvl="1" algn="just"/>
            <a:r>
              <a:rPr lang="en-US" dirty="0"/>
              <a:t>email sent within 24 hours of notice to Title IX Coordinator</a:t>
            </a:r>
          </a:p>
          <a:p>
            <a:pPr lvl="1" algn="just"/>
            <a:r>
              <a:rPr lang="en-US" dirty="0"/>
              <a:t>ongoing outreach by Title IX Coordinator</a:t>
            </a:r>
          </a:p>
          <a:p>
            <a:pPr marL="457200" lvl="1" indent="0">
              <a:buNone/>
            </a:pPr>
            <a:endParaRPr lang="en-US" sz="1100" dirty="0"/>
          </a:p>
          <a:p>
            <a:pPr marL="0" indent="0" algn="just">
              <a:buNone/>
            </a:pPr>
            <a:r>
              <a:rPr lang="en-US" sz="3000" dirty="0"/>
              <a:t>Notify of </a:t>
            </a:r>
          </a:p>
          <a:p>
            <a:pPr lvl="1" algn="just"/>
            <a:r>
              <a:rPr lang="en-US" dirty="0"/>
              <a:t>right to contact law enforcement and seek medical treatment</a:t>
            </a:r>
          </a:p>
          <a:p>
            <a:pPr lvl="1" algn="just"/>
            <a:r>
              <a:rPr lang="en-US" dirty="0"/>
              <a:t>importance of preservation of evidence</a:t>
            </a:r>
          </a:p>
          <a:p>
            <a:pPr lvl="1" algn="just"/>
            <a:r>
              <a:rPr lang="en-US" dirty="0"/>
              <a:t>resources, on and off campus</a:t>
            </a:r>
          </a:p>
          <a:p>
            <a:pPr marL="457200" lvl="1" indent="0">
              <a:buNone/>
            </a:pPr>
            <a:endParaRPr lang="en-US" sz="1100" dirty="0"/>
          </a:p>
          <a:p>
            <a:pPr marL="0" indent="0" algn="just">
              <a:buNone/>
            </a:pPr>
            <a:r>
              <a:rPr lang="en-US" sz="3000" dirty="0"/>
              <a:t>Inform that it is voluntary and </a:t>
            </a:r>
            <a:r>
              <a:rPr lang="en-US" sz="3000" b="1" dirty="0">
                <a:solidFill>
                  <a:srgbClr val="00693E"/>
                </a:solidFill>
              </a:rPr>
              <a:t>not</a:t>
            </a:r>
            <a:r>
              <a:rPr lang="en-US" sz="3000" dirty="0"/>
              <a:t> obligatory to respond to or meet with the Title IX Coordinator</a:t>
            </a:r>
          </a:p>
          <a:p>
            <a:pPr marL="0" indent="0" algn="just">
              <a:buNone/>
            </a:pPr>
            <a:endParaRPr lang="en-US" sz="1100" dirty="0"/>
          </a:p>
          <a:p>
            <a:pPr marL="0" indent="0" algn="just">
              <a:buNone/>
            </a:pPr>
            <a:r>
              <a:rPr lang="en-US" sz="3000" dirty="0"/>
              <a:t>Invite person to meet with Title IX Coordinator at a time that works for them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57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29C38-7FC9-4589-BBA3-4CDE195A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7" y="1236617"/>
            <a:ext cx="11547564" cy="54689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Report to Law Enforcement</a:t>
            </a:r>
            <a:endParaRPr lang="en-US" sz="1000" dirty="0"/>
          </a:p>
          <a:p>
            <a:pPr marL="342900" indent="-342900" algn="just"/>
            <a:r>
              <a:rPr lang="en-US" dirty="0"/>
              <a:t>Reporting Person determines whether to report to law enforcement</a:t>
            </a:r>
          </a:p>
          <a:p>
            <a:pPr algn="just"/>
            <a:endParaRPr lang="en-US" sz="800" dirty="0"/>
          </a:p>
          <a:p>
            <a:pPr marL="342900" indent="-342900" algn="just"/>
            <a:r>
              <a:rPr lang="en-US" dirty="0"/>
              <a:t>Hanover Police participates in the </a:t>
            </a:r>
            <a:r>
              <a:rPr lang="en-US" b="1" dirty="0">
                <a:solidFill>
                  <a:srgbClr val="00693E"/>
                </a:solidFill>
              </a:rPr>
              <a:t>“You Have Options” </a:t>
            </a:r>
            <a:r>
              <a:rPr lang="en-US" dirty="0"/>
              <a:t>program which allows a reporting party to talk with law enforcement at length before deciding next steps</a:t>
            </a:r>
          </a:p>
          <a:p>
            <a:pPr algn="just"/>
            <a:endParaRPr lang="en-US" sz="800" dirty="0"/>
          </a:p>
          <a:p>
            <a:pPr marL="342900" indent="-342900" algn="just"/>
            <a:r>
              <a:rPr lang="en-US" dirty="0"/>
              <a:t>Involvement from law enforcement does not relieve the institution from investigating under Title IX</a:t>
            </a:r>
          </a:p>
          <a:p>
            <a:pPr algn="just"/>
            <a:endParaRPr lang="en-US" sz="800" dirty="0"/>
          </a:p>
          <a:p>
            <a:pPr marL="342900" indent="-342900" algn="just"/>
            <a:r>
              <a:rPr lang="en-US" dirty="0"/>
              <a:t>The College may find a policy violation under Title IX without a criminal sentence (evidentiary bar is different)</a:t>
            </a:r>
          </a:p>
          <a:p>
            <a:pPr lvl="1" algn="just"/>
            <a:r>
              <a:rPr lang="en-US" sz="2200" dirty="0"/>
              <a:t>Preponderance of the evidence (College) </a:t>
            </a:r>
          </a:p>
          <a:p>
            <a:pPr lvl="1" algn="just"/>
            <a:r>
              <a:rPr lang="en-US" sz="2200" dirty="0"/>
              <a:t>Beyond a reasonable doubt (Criminal)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4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14B1F-4974-497F-800F-B9BADFBC4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8" y="1105989"/>
            <a:ext cx="11948160" cy="56779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693E"/>
                </a:solidFill>
              </a:rPr>
              <a:t>Supportive Measures Available</a:t>
            </a:r>
          </a:p>
          <a:p>
            <a:pPr marL="0" indent="0" algn="ctr">
              <a:buNone/>
            </a:pPr>
            <a:endParaRPr lang="en-US" sz="300" b="1" dirty="0">
              <a:solidFill>
                <a:srgbClr val="00693E"/>
              </a:solidFill>
            </a:endParaRP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Facilitating access to counseling and medical services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Guidance in obtaining a sexual assault forensic examination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Assistance in arranging rescheduling of exams and assignments and extensions of deadlines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Academic supports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Assistance in requesting accommodations through the appropriate office, if the Complainant or Respondent qualifies as an individual with a disability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Changes in the Complainant’s or Respondent’s class schedule (including the ability to transfer course sections or withdraw from a course), work schedule, or job assignment, including teaching, research, and service responsibilities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Change in the Complainant’s or Respondent’s campus housing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Escort and other safety planning steps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Imposition of a "no contact order," an administrative remedy designed to curtail contact and communications between two or more individuals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Voluntary leave of absence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Referral to resources to assist in obtaining a protective order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Referral to resources to assist with any financial aid, visa, or immigration concerns </a:t>
            </a:r>
          </a:p>
          <a:p>
            <a:pPr marL="742950" marR="73025" lvl="1" indent="-285750">
              <a:lnSpc>
                <a:spcPct val="120000"/>
              </a:lnSpc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r>
              <a:rPr lang="en-US" sz="2100" dirty="0">
                <a:ea typeface="Symbol" panose="05050102010706020507" pitchFamily="18" charset="2"/>
                <a:cs typeface="Symbol" panose="05050102010706020507" pitchFamily="18" charset="2"/>
              </a:rPr>
              <a:t>Any other Supportive Measure that does not unreasonably interfere with either party’s access to education or employment opportunities can be used to achieve the goals of this policy.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40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A8439-BEAA-419B-8B02-B7A1E5C7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457325"/>
            <a:ext cx="11820525" cy="520064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900"/>
              </a:spcBef>
              <a:buNone/>
            </a:pPr>
            <a:r>
              <a:rPr lang="en-US" sz="4400" b="1" dirty="0">
                <a:solidFill>
                  <a:srgbClr val="00693E"/>
                </a:solidFill>
              </a:rPr>
              <a:t>What can you expect from the Title IX Office?</a:t>
            </a:r>
          </a:p>
          <a:p>
            <a:pPr marL="0" indent="0" algn="ctr">
              <a:spcBef>
                <a:spcPts val="900"/>
              </a:spcBef>
              <a:buNone/>
            </a:pPr>
            <a:endParaRPr lang="en-US" sz="800" b="1" dirty="0">
              <a:solidFill>
                <a:srgbClr val="00693E"/>
              </a:solidFill>
            </a:endParaRP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Let parties choose</a:t>
            </a:r>
            <a:r>
              <a:rPr lang="en-US" dirty="0">
                <a:solidFill>
                  <a:srgbClr val="00693E"/>
                </a:solidFill>
              </a:rPr>
              <a:t> </a:t>
            </a:r>
            <a:r>
              <a:rPr lang="en-US" dirty="0"/>
              <a:t>what to talk about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Actively connect all parties</a:t>
            </a:r>
            <a:r>
              <a:rPr lang="en-US" dirty="0">
                <a:solidFill>
                  <a:srgbClr val="00693E"/>
                </a:solidFill>
              </a:rPr>
              <a:t> </a:t>
            </a:r>
            <a:r>
              <a:rPr lang="en-US" dirty="0"/>
              <a:t>with resources and support policies and procedures 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Be clear </a:t>
            </a:r>
            <a:r>
              <a:rPr lang="en-US" dirty="0"/>
              <a:t>that there are choices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Respect</a:t>
            </a:r>
            <a:r>
              <a:rPr lang="en-US" b="1" dirty="0"/>
              <a:t> </a:t>
            </a:r>
            <a:r>
              <a:rPr lang="en-US" dirty="0"/>
              <a:t>all decisions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Point out </a:t>
            </a:r>
            <a:r>
              <a:rPr lang="en-US" dirty="0"/>
              <a:t>strengths and capacities</a:t>
            </a:r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Share</a:t>
            </a:r>
            <a:r>
              <a:rPr lang="en-US" b="1" dirty="0"/>
              <a:t> </a:t>
            </a:r>
            <a:r>
              <a:rPr lang="en-US" dirty="0"/>
              <a:t>information about resources and support</a:t>
            </a:r>
            <a:endParaRPr lang="en-US" b="1" dirty="0"/>
          </a:p>
          <a:p>
            <a:pPr>
              <a:spcBef>
                <a:spcPts val="900"/>
              </a:spcBef>
              <a:buClr>
                <a:schemeClr val="tx1"/>
              </a:buClr>
            </a:pPr>
            <a:r>
              <a:rPr lang="en-US" b="1" dirty="0">
                <a:solidFill>
                  <a:srgbClr val="00693E"/>
                </a:solidFill>
              </a:rPr>
              <a:t>Explain </a:t>
            </a:r>
            <a:r>
              <a:rPr lang="en-US" dirty="0"/>
              <a:t>options and relevant policies and procedures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52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C864E-13C4-42BE-9476-7B3FBEEA7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12" y="1384662"/>
            <a:ext cx="11498066" cy="53383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What expectations do you have for each other?</a:t>
            </a:r>
          </a:p>
          <a:p>
            <a:pPr marL="0" indent="0" algn="ctr">
              <a:buNone/>
            </a:pPr>
            <a:endParaRPr lang="en-US" sz="200" b="1" dirty="0">
              <a:solidFill>
                <a:srgbClr val="00693E"/>
              </a:solidFill>
            </a:endParaRPr>
          </a:p>
          <a:p>
            <a:r>
              <a:rPr lang="en-US" dirty="0"/>
              <a:t>Everyone has a role to play in the intervention and prevention of sexual/gender-based harassment or violence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Everyone is expected to create a respectful environment free from harassment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Everyone is expected to be an active bystander, intervening before, during, or after any form of harassment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Everyone is expected to assist and support individuals who have been harassed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63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C99FE-3735-467E-A885-395281C8C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31" y="1567543"/>
            <a:ext cx="11460479" cy="49377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00693E"/>
                </a:solidFill>
                <a:latin typeface="+mn-lt"/>
              </a:rPr>
              <a:t>What is one thing you can do to promote respect and inclusion </a:t>
            </a:r>
            <a:br>
              <a:rPr lang="en-US" sz="6000" b="1" dirty="0">
                <a:solidFill>
                  <a:srgbClr val="00693E"/>
                </a:solidFill>
                <a:latin typeface="+mn-lt"/>
              </a:rPr>
            </a:br>
            <a:r>
              <a:rPr lang="en-US" sz="6000" b="1" dirty="0">
                <a:solidFill>
                  <a:srgbClr val="00693E"/>
                </a:solidFill>
                <a:latin typeface="+mn-lt"/>
              </a:rPr>
              <a:t>in your community?</a:t>
            </a:r>
            <a:br>
              <a:rPr lang="en-US" sz="5300" b="1" dirty="0">
                <a:solidFill>
                  <a:srgbClr val="00693E"/>
                </a:solidFill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9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20E09-EB56-421D-A816-B08CD0552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1325366"/>
            <a:ext cx="11568702" cy="51830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Objectives</a:t>
            </a:r>
          </a:p>
          <a:p>
            <a:pPr marL="0" indent="0" algn="just">
              <a:buNone/>
            </a:pPr>
            <a:endParaRPr lang="en-US" sz="1100" b="1" dirty="0">
              <a:solidFill>
                <a:srgbClr val="00693E"/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en-US" sz="3900" b="1" dirty="0">
                <a:solidFill>
                  <a:srgbClr val="00693E"/>
                </a:solidFill>
              </a:rPr>
              <a:t>Share </a:t>
            </a:r>
            <a:r>
              <a:rPr lang="en-US" sz="3900" dirty="0"/>
              <a:t>the role and purpose of Title IX and the office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en-US" sz="3900" dirty="0"/>
          </a:p>
          <a:p>
            <a:pPr algn="just">
              <a:buClr>
                <a:schemeClr val="tx1"/>
              </a:buClr>
            </a:pPr>
            <a:r>
              <a:rPr lang="en-US" sz="3900" b="1" dirty="0">
                <a:solidFill>
                  <a:srgbClr val="00693E"/>
                </a:solidFill>
              </a:rPr>
              <a:t>Learn </a:t>
            </a:r>
            <a:r>
              <a:rPr lang="en-US" sz="3900" dirty="0"/>
              <a:t>about and learn how to access resources </a:t>
            </a:r>
            <a:r>
              <a:rPr lang="en-US" sz="3900"/>
              <a:t>and support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en-US" sz="3900" dirty="0"/>
          </a:p>
          <a:p>
            <a:pPr algn="just">
              <a:buClr>
                <a:schemeClr val="tx1"/>
              </a:buClr>
            </a:pPr>
            <a:r>
              <a:rPr lang="en-US" sz="3900" b="1" dirty="0">
                <a:solidFill>
                  <a:srgbClr val="00693E"/>
                </a:solidFill>
              </a:rPr>
              <a:t>Recognize</a:t>
            </a:r>
            <a:r>
              <a:rPr lang="en-US" sz="3900" b="1" dirty="0"/>
              <a:t> </a:t>
            </a:r>
            <a:r>
              <a:rPr lang="en-US" sz="3900" dirty="0"/>
              <a:t>that we all have a role to play in creating a respectful and inclusive community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073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3CDB-421C-4454-989B-35D92F89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693E"/>
                </a:solidFill>
                <a:latin typeface="+mn-lt"/>
                <a:ea typeface="Arial Narrow" charset="0"/>
                <a:cs typeface="Arial Narrow" charset="0"/>
              </a:rPr>
              <a:t>Go to:  </a:t>
            </a:r>
            <a:r>
              <a:rPr lang="en-US" b="1" dirty="0">
                <a:solidFill>
                  <a:srgbClr val="00693E"/>
                </a:solidFill>
                <a:latin typeface="+mn-lt"/>
              </a:rPr>
              <a:t>https://sexual-respect.dartmouth.edu/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45ED0B-E27D-42CA-AFBB-E0ECF6DBB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9204" y="2326341"/>
            <a:ext cx="7178291" cy="403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41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1DE1-3E65-4525-AF9E-EC0C35C97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23" y="2601770"/>
            <a:ext cx="11049001" cy="199408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0693E"/>
                </a:solidFill>
                <a:latin typeface="+mn-lt"/>
              </a:rPr>
              <a:t>Thank you for your time, attention and engagement!</a:t>
            </a:r>
          </a:p>
        </p:txBody>
      </p:sp>
    </p:spTree>
    <p:extLst>
      <p:ext uri="{BB962C8B-B14F-4D97-AF65-F5344CB8AC3E}">
        <p14:creationId xmlns:p14="http://schemas.microsoft.com/office/powerpoint/2010/main" val="476209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8D04A-B691-4B0D-AFF7-10897262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75" y="1280161"/>
            <a:ext cx="11660776" cy="54428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693E"/>
                </a:solidFill>
              </a:rPr>
              <a:t>Contact us</a:t>
            </a:r>
          </a:p>
          <a:p>
            <a:pPr marL="0" indent="0" algn="ctr">
              <a:buNone/>
            </a:pPr>
            <a:endParaRPr lang="en-US" sz="1100" b="1" dirty="0">
              <a:solidFill>
                <a:srgbClr val="00693E"/>
              </a:solidFill>
            </a:endParaRPr>
          </a:p>
          <a:p>
            <a:pPr marL="0" indent="0" algn="ctr">
              <a:buNone/>
            </a:pPr>
            <a:r>
              <a:rPr lang="en-US" sz="3900" b="1" dirty="0">
                <a:solidFill>
                  <a:srgbClr val="00693E"/>
                </a:solidFill>
              </a:rPr>
              <a:t>Kristi Clemens</a:t>
            </a:r>
          </a:p>
          <a:p>
            <a:pPr marL="0" indent="0" algn="ctr">
              <a:buNone/>
            </a:pPr>
            <a:r>
              <a:rPr lang="en-US" sz="3900" b="1" dirty="0">
                <a:solidFill>
                  <a:srgbClr val="00693E"/>
                </a:solidFill>
              </a:rPr>
              <a:t>Gary Sund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dirty="0"/>
              <a:t>Title IX Office</a:t>
            </a:r>
          </a:p>
          <a:p>
            <a:pPr marL="0" indent="0" algn="ctr">
              <a:buNone/>
            </a:pPr>
            <a:r>
              <a:rPr lang="en-US" dirty="0"/>
              <a:t>Suite 005, Parkhurst Hall</a:t>
            </a:r>
          </a:p>
          <a:p>
            <a:pPr marL="0" indent="0" algn="ctr">
              <a:buNone/>
            </a:pPr>
            <a:r>
              <a:rPr lang="en-US" dirty="0"/>
              <a:t>14 North Main St</a:t>
            </a:r>
          </a:p>
          <a:p>
            <a:pPr marL="0" indent="0" algn="ctr">
              <a:buNone/>
            </a:pPr>
            <a:r>
              <a:rPr lang="en-US" dirty="0"/>
              <a:t>Hanover NH 03755</a:t>
            </a:r>
          </a:p>
          <a:p>
            <a:pPr marL="0" indent="0" algn="ctr">
              <a:buNone/>
            </a:pPr>
            <a:endParaRPr lang="en-US" sz="1100" dirty="0"/>
          </a:p>
          <a:p>
            <a:pPr marL="0" indent="0" algn="ctr">
              <a:buNone/>
            </a:pPr>
            <a:r>
              <a:rPr lang="en-US" sz="3900" b="1" dirty="0">
                <a:solidFill>
                  <a:srgbClr val="00693E"/>
                </a:solidFill>
              </a:rPr>
              <a:t>603 646 0922   TitleIX@Dartmouth.edu</a:t>
            </a:r>
          </a:p>
          <a:p>
            <a:pPr marL="0" indent="0" algn="ctr">
              <a:buNone/>
            </a:pPr>
            <a:r>
              <a:rPr lang="en-US" sz="3900" b="1" dirty="0">
                <a:solidFill>
                  <a:srgbClr val="00693E"/>
                </a:solidFill>
              </a:rPr>
              <a:t>https://sexual-respect.dartmouth.edu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2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EB26-9A9B-4700-ADB3-1E6BD6741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" y="1288869"/>
            <a:ext cx="11904617" cy="5277394"/>
          </a:xfrm>
        </p:spPr>
        <p:txBody>
          <a:bodyPr>
            <a:normAutofit lnSpcReduction="10000"/>
          </a:bodyPr>
          <a:lstStyle/>
          <a:p>
            <a:pPr marL="320032" lvl="1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What is Title IX?</a:t>
            </a:r>
          </a:p>
          <a:p>
            <a:pPr marL="320032" lvl="1" indent="0" algn="ctr">
              <a:buNone/>
            </a:pPr>
            <a:endParaRPr lang="en-US" sz="2000" b="1" dirty="0">
              <a:solidFill>
                <a:srgbClr val="00693E"/>
              </a:solidFill>
            </a:endParaRPr>
          </a:p>
          <a:p>
            <a:pPr marL="320032" lvl="1" indent="0" algn="just">
              <a:buNone/>
            </a:pPr>
            <a:r>
              <a:rPr lang="en-US" sz="3600" b="1" dirty="0">
                <a:solidFill>
                  <a:srgbClr val="00693E"/>
                </a:solidFill>
              </a:rPr>
              <a:t>No person in the United States shall, on the basis of sex, </a:t>
            </a:r>
          </a:p>
          <a:p>
            <a:pPr marL="320032" lvl="1" indent="0" algn="just">
              <a:buNone/>
            </a:pPr>
            <a:r>
              <a:rPr lang="en-US" sz="3600" b="1" dirty="0">
                <a:solidFill>
                  <a:srgbClr val="00693E"/>
                </a:solidFill>
              </a:rPr>
              <a:t>be excluded </a:t>
            </a:r>
            <a:r>
              <a:rPr lang="en-US" sz="3600" dirty="0"/>
              <a:t>from participation in, </a:t>
            </a:r>
            <a:r>
              <a:rPr lang="en-US" sz="3600" b="1" dirty="0">
                <a:solidFill>
                  <a:srgbClr val="00693E"/>
                </a:solidFill>
              </a:rPr>
              <a:t>be denied the benefits </a:t>
            </a:r>
          </a:p>
          <a:p>
            <a:pPr marL="320032" lvl="1" indent="0" algn="just">
              <a:buNone/>
            </a:pPr>
            <a:r>
              <a:rPr lang="en-US" sz="3600" dirty="0"/>
              <a:t>of, or be </a:t>
            </a:r>
            <a:r>
              <a:rPr lang="en-US" sz="3600" b="1" dirty="0">
                <a:solidFill>
                  <a:srgbClr val="00693E"/>
                </a:solidFill>
              </a:rPr>
              <a:t>subjected to discrimination</a:t>
            </a:r>
            <a:r>
              <a:rPr lang="en-US" sz="3600" dirty="0">
                <a:solidFill>
                  <a:srgbClr val="00693E"/>
                </a:solidFill>
              </a:rPr>
              <a:t> </a:t>
            </a:r>
            <a:r>
              <a:rPr lang="en-US" sz="3600" dirty="0"/>
              <a:t>under any education</a:t>
            </a:r>
          </a:p>
          <a:p>
            <a:pPr marL="320032" lvl="1" indent="0" algn="just">
              <a:buNone/>
            </a:pPr>
            <a:r>
              <a:rPr lang="en-US" sz="3600" dirty="0"/>
              <a:t>program or activity receiving federal financial assistance.</a:t>
            </a:r>
          </a:p>
          <a:p>
            <a:pPr marL="320032" lvl="1" indent="0" algn="just">
              <a:buNone/>
            </a:pPr>
            <a:endParaRPr lang="en-US" sz="800" dirty="0"/>
          </a:p>
          <a:p>
            <a:pPr marL="320032" lvl="1" indent="0" algn="just">
              <a:buNone/>
            </a:pPr>
            <a:r>
              <a:rPr lang="en-US" sz="3600" dirty="0"/>
              <a:t> </a:t>
            </a:r>
            <a:r>
              <a:rPr lang="en-US" sz="2800" dirty="0"/>
              <a:t>Title IX of the Education Amendments of 1972 </a:t>
            </a:r>
          </a:p>
          <a:p>
            <a:pPr marL="320032" lvl="1" indent="0" algn="just">
              <a:buNone/>
            </a:pPr>
            <a:endParaRPr lang="en-US" sz="1200" dirty="0"/>
          </a:p>
          <a:p>
            <a:pPr marL="320032" lvl="1" indent="0" algn="ctr">
              <a:buNone/>
            </a:pPr>
            <a:r>
              <a:rPr lang="en-US" sz="4400" dirty="0"/>
              <a:t>Title IX applies to </a:t>
            </a:r>
            <a:r>
              <a:rPr lang="en-US" sz="4400" b="1" dirty="0">
                <a:solidFill>
                  <a:srgbClr val="00693E"/>
                </a:solidFill>
              </a:rPr>
              <a:t>all members </a:t>
            </a:r>
            <a:r>
              <a:rPr lang="en-US" sz="4400" dirty="0"/>
              <a:t>of the Dartmouth community</a:t>
            </a:r>
          </a:p>
        </p:txBody>
      </p:sp>
    </p:spTree>
    <p:extLst>
      <p:ext uri="{BB962C8B-B14F-4D97-AF65-F5344CB8AC3E}">
        <p14:creationId xmlns:p14="http://schemas.microsoft.com/office/powerpoint/2010/main" val="410005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EB26-9A9B-4700-ADB3-1E6BD6741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77" y="1175658"/>
            <a:ext cx="11120846" cy="5577839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800" b="1" dirty="0">
                <a:solidFill>
                  <a:srgbClr val="00693E"/>
                </a:solidFill>
              </a:rPr>
              <a:t>What does this mean?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The College has a duty to promptly respond to incidents of </a:t>
            </a:r>
            <a:r>
              <a:rPr lang="en-US" b="1" dirty="0">
                <a:solidFill>
                  <a:srgbClr val="00693E"/>
                </a:solidFill>
              </a:rPr>
              <a:t>sexual and gender-based harassment, sexual assault, sexual exploitation, dating or domestic violence, provision of alcohol and/or other drugs for purposes of prohibited conduct and stalking </a:t>
            </a:r>
            <a:r>
              <a:rPr lang="en-US" dirty="0">
                <a:solidFill>
                  <a:prstClr val="black"/>
                </a:solidFill>
              </a:rPr>
              <a:t>in a way that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00" dirty="0">
              <a:solidFill>
                <a:prstClr val="black"/>
              </a:solidFill>
            </a:endParaRPr>
          </a:p>
          <a:p>
            <a:pPr marL="1600194" lvl="4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eliminates the harassment</a:t>
            </a:r>
          </a:p>
          <a:p>
            <a:pPr marL="1600194" lvl="4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prevents its reoccurrence and</a:t>
            </a:r>
          </a:p>
          <a:p>
            <a:pPr marL="1600194" lvl="4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addresses its effects</a:t>
            </a:r>
          </a:p>
          <a:p>
            <a:pPr marL="1600194" lvl="4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marL="228594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" dirty="0">
              <a:solidFill>
                <a:prstClr val="black"/>
              </a:solidFill>
            </a:endParaRPr>
          </a:p>
          <a:p>
            <a:pPr marL="228594" lvl="1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693E"/>
                </a:solidFill>
              </a:rPr>
              <a:t>Ensure a safe and secure academic, residential and work environment </a:t>
            </a:r>
          </a:p>
          <a:p>
            <a:pPr marL="228594" lvl="1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693E"/>
                </a:solidFill>
              </a:rPr>
              <a:t>so all can fully participate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9250-F52C-4146-ADA2-3BABF2B10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68" y="1219199"/>
            <a:ext cx="10071463" cy="5717177"/>
          </a:xfrm>
        </p:spPr>
        <p:txBody>
          <a:bodyPr>
            <a:noAutofit/>
          </a:bodyPr>
          <a:lstStyle/>
          <a:p>
            <a:pPr marL="96469" lvl="1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Why do we have a Title IX Office?</a:t>
            </a:r>
          </a:p>
          <a:p>
            <a:pPr marL="96469" lvl="1" indent="0" algn="ctr">
              <a:buNone/>
            </a:pPr>
            <a:endParaRPr lang="en-US" b="1" dirty="0">
              <a:solidFill>
                <a:srgbClr val="00693E"/>
              </a:solidFill>
            </a:endParaRPr>
          </a:p>
          <a:p>
            <a:pPr marL="96469" lvl="1" indent="0" algn="ctr">
              <a:buNone/>
            </a:pPr>
            <a:r>
              <a:rPr lang="en-US" sz="3600" dirty="0">
                <a:cs typeface="Avenir Medium"/>
              </a:rPr>
              <a:t>Because all members of our community</a:t>
            </a:r>
          </a:p>
          <a:p>
            <a:pPr marL="96469" lvl="1" indent="0">
              <a:buNone/>
            </a:pPr>
            <a:endParaRPr lang="en-US" sz="1000" dirty="0">
              <a:cs typeface="Avenir Medium"/>
            </a:endParaRPr>
          </a:p>
          <a:p>
            <a:pPr marL="325070" lvl="1" indent="0" algn="just">
              <a:buNone/>
            </a:pPr>
            <a:r>
              <a:rPr lang="en-US" sz="3600" dirty="0">
                <a:cs typeface="Avenir Medium"/>
              </a:rPr>
              <a:t>Should feel </a:t>
            </a:r>
            <a:r>
              <a:rPr lang="en-US" sz="3600" b="1" dirty="0">
                <a:solidFill>
                  <a:srgbClr val="00693E"/>
                </a:solidFill>
                <a:cs typeface="Avenir Medium"/>
              </a:rPr>
              <a:t>safe and secure </a:t>
            </a:r>
            <a:r>
              <a:rPr lang="en-US" sz="3600" dirty="0">
                <a:cs typeface="Avenir Medium"/>
              </a:rPr>
              <a:t>in their learning, living and working environment so that they can </a:t>
            </a:r>
            <a:r>
              <a:rPr lang="en-US" sz="3600" b="1" dirty="0">
                <a:solidFill>
                  <a:srgbClr val="00693E"/>
                </a:solidFill>
                <a:cs typeface="Avenir Medium"/>
              </a:rPr>
              <a:t>fully participate </a:t>
            </a:r>
            <a:r>
              <a:rPr lang="en-US" sz="3600" dirty="0">
                <a:cs typeface="Avenir Medium"/>
              </a:rPr>
              <a:t>in all the opportunities Dartmouth provides</a:t>
            </a:r>
          </a:p>
          <a:p>
            <a:pPr marL="325070" lvl="1" indent="0" algn="just">
              <a:buNone/>
            </a:pPr>
            <a:endParaRPr lang="en-US" sz="1000" dirty="0">
              <a:cs typeface="Avenir Medium"/>
            </a:endParaRPr>
          </a:p>
          <a:p>
            <a:pPr marL="325070" lvl="1" indent="0" algn="just">
              <a:buNone/>
            </a:pPr>
            <a:r>
              <a:rPr lang="en-US" sz="3600" dirty="0">
                <a:cs typeface="Avenir Medium"/>
              </a:rPr>
              <a:t>Are assured of a </a:t>
            </a:r>
            <a:r>
              <a:rPr lang="en-US" sz="3600" b="1" dirty="0">
                <a:solidFill>
                  <a:srgbClr val="00693E"/>
                </a:solidFill>
                <a:cs typeface="Avenir Medium"/>
              </a:rPr>
              <a:t>fair process </a:t>
            </a:r>
            <a:r>
              <a:rPr lang="en-US" sz="3600" dirty="0">
                <a:cs typeface="Avenir Medium"/>
              </a:rPr>
              <a:t>to resolve complaints</a:t>
            </a:r>
          </a:p>
        </p:txBody>
      </p:sp>
    </p:spTree>
    <p:extLst>
      <p:ext uri="{BB962C8B-B14F-4D97-AF65-F5344CB8AC3E}">
        <p14:creationId xmlns:p14="http://schemas.microsoft.com/office/powerpoint/2010/main" val="142840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5510-0465-40D8-AFCB-EBAB69D7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23703"/>
            <a:ext cx="11643359" cy="51846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Title IX Coordinator Role</a:t>
            </a:r>
          </a:p>
          <a:p>
            <a:pPr marL="0" indent="0" algn="just">
              <a:buNone/>
            </a:pPr>
            <a:endParaRPr lang="en-US" sz="800" b="1" dirty="0">
              <a:solidFill>
                <a:srgbClr val="00693E"/>
              </a:solidFill>
            </a:endParaRPr>
          </a:p>
          <a:p>
            <a:pPr algn="just"/>
            <a:r>
              <a:rPr lang="en-US" dirty="0"/>
              <a:t>Ensure equal access to all educational, employment and other opportunities at Dartmouth regardless of sex or gender</a:t>
            </a:r>
          </a:p>
          <a:p>
            <a:pPr marL="0" indent="0" algn="just">
              <a:buNone/>
            </a:pPr>
            <a:endParaRPr lang="en-US" sz="800" dirty="0"/>
          </a:p>
          <a:p>
            <a:pPr algn="just"/>
            <a:r>
              <a:rPr lang="en-US" dirty="0"/>
              <a:t>Receive disclosures, monitor reports and oversee response and investigation</a:t>
            </a:r>
          </a:p>
          <a:p>
            <a:pPr marL="0" indent="0" algn="just">
              <a:buNone/>
            </a:pPr>
            <a:endParaRPr lang="en-US" sz="800" dirty="0"/>
          </a:p>
          <a:p>
            <a:pPr algn="just"/>
            <a:r>
              <a:rPr lang="en-US" dirty="0"/>
              <a:t>Advise any individual about the courses of action available at the College and in the community</a:t>
            </a:r>
          </a:p>
          <a:p>
            <a:pPr marL="0" indent="0" algn="just">
              <a:buNone/>
            </a:pPr>
            <a:endParaRPr lang="en-US" sz="800" dirty="0"/>
          </a:p>
          <a:p>
            <a:pPr algn="just"/>
            <a:r>
              <a:rPr lang="en-US" dirty="0"/>
              <a:t>Oversee and coordinate a comprehensive, integrated prevention and education program for all campus constituencies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693E"/>
                </a:solidFill>
              </a:rPr>
              <a:t>Gary Hutchins serves as 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693E"/>
                </a:solidFill>
              </a:rPr>
              <a:t>Deputy Title IX Coordinator for the MALS program</a:t>
            </a:r>
          </a:p>
          <a:p>
            <a:pPr algn="just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6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7029C-7DFB-45F1-B4B2-BDC307060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05" y="1360857"/>
            <a:ext cx="11449595" cy="50486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dirty="0">
                <a:solidFill>
                  <a:srgbClr val="00693E"/>
                </a:solidFill>
              </a:rPr>
              <a:t>Framing Community at Dartmouth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solidFill>
                <a:srgbClr val="00693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Notice of Nondiscrimination and Principle of Community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Student Code of Conduct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Dartmouth College Sexual and Gender-based Misconduct Policy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Process for Resolving Reports against Students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Process for Resolving Reports against Faculty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Process for Resolving Reports against Staff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Full policies: </a:t>
            </a:r>
            <a:r>
              <a:rPr lang="en-US" b="1" dirty="0">
                <a:solidFill>
                  <a:srgbClr val="00693E"/>
                </a:solidFill>
              </a:rPr>
              <a:t>sexual-respect.dartmouth.edu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6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42D94-D029-4674-8563-377A2EE56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5" y="1219201"/>
            <a:ext cx="11591108" cy="54776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693E"/>
                </a:solidFill>
              </a:rPr>
              <a:t>Retaliation Prohibited</a:t>
            </a:r>
          </a:p>
          <a:p>
            <a:pPr marL="0" indent="0" algn="ctr">
              <a:buNone/>
            </a:pPr>
            <a:endParaRPr lang="en-US" sz="1000" b="1" dirty="0">
              <a:solidFill>
                <a:srgbClr val="00693E"/>
              </a:solidFill>
            </a:endParaRPr>
          </a:p>
          <a:p>
            <a:pPr algn="just"/>
            <a:r>
              <a:rPr lang="en-US" dirty="0"/>
              <a:t>Retaliation means any adverse action or threat taken or made against an individual for making a report of Prohibited Conduct or participating in any investigation. </a:t>
            </a:r>
          </a:p>
          <a:p>
            <a:pPr marL="0" indent="0" algn="just">
              <a:buNone/>
            </a:pPr>
            <a:endParaRPr lang="en-US" sz="900" dirty="0"/>
          </a:p>
          <a:p>
            <a:pPr algn="just"/>
            <a:r>
              <a:rPr lang="en-US" dirty="0"/>
              <a:t>Retaliation includes threatening, intimidating, harassing, or any other conduct that would discourage a reasonable person from engaging in protected activity, such as seeking services, receiving protective measures and accommodations, and/or reporting Prohibited Conduct. </a:t>
            </a:r>
          </a:p>
          <a:p>
            <a:pPr marL="0" indent="0" algn="just">
              <a:buNone/>
            </a:pPr>
            <a:endParaRPr lang="en-US" sz="900" dirty="0"/>
          </a:p>
          <a:p>
            <a:pPr algn="just"/>
            <a:r>
              <a:rPr lang="en-US" dirty="0"/>
              <a:t>Retaliation includes such conduct through associates or agents of a Complainant, Respondent, Reporting Party, or participant in any investigation or proceeding related to this policy.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921"/>
      </p:ext>
    </p:extLst>
  </p:cSld>
  <p:clrMapOvr>
    <a:masterClrMapping/>
  </p:clrMapOvr>
</p:sld>
</file>

<file path=ppt/theme/theme1.xml><?xml version="1.0" encoding="utf-8"?>
<a:theme xmlns:a="http://schemas.openxmlformats.org/drawingml/2006/main" name="Dartmouth Title IX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tmouth Title IX Theme" id="{9A133854-30AA-49CF-864C-DF860E6BF9D7}" vid="{435B8AA9-21AB-4A69-AAEE-1AC20960C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Dartmouth Title IX Theme</Template>
  <TotalTime>577</TotalTime>
  <Words>2191</Words>
  <Application>Microsoft Office PowerPoint</Application>
  <PresentationFormat>Widescreen</PresentationFormat>
  <Paragraphs>293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Dartmouth Title IX Theme</vt:lpstr>
      <vt:lpstr>Title IX  and  Sexual Respect at Dartmouth</vt:lpstr>
      <vt:lpstr>Who we 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one thing you can do to promote respect and inclusion  in your community?  </vt:lpstr>
      <vt:lpstr>Go to:  https://sexual-respect.dartmouth.edu/</vt:lpstr>
      <vt:lpstr>Thank you for your time, attention and engagement!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Kett</dc:creator>
  <cp:lastModifiedBy>Ruth Kett</cp:lastModifiedBy>
  <cp:revision>44</cp:revision>
  <dcterms:created xsi:type="dcterms:W3CDTF">2019-08-01T12:47:11Z</dcterms:created>
  <dcterms:modified xsi:type="dcterms:W3CDTF">2020-09-01T12:29:50Z</dcterms:modified>
</cp:coreProperties>
</file>