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95" r:id="rId2"/>
    <p:sldId id="296" r:id="rId3"/>
    <p:sldId id="297" r:id="rId4"/>
    <p:sldId id="298" r:id="rId5"/>
    <p:sldId id="300" r:id="rId6"/>
    <p:sldId id="299" r:id="rId7"/>
    <p:sldId id="332" r:id="rId8"/>
    <p:sldId id="301" r:id="rId9"/>
    <p:sldId id="302" r:id="rId10"/>
    <p:sldId id="322" r:id="rId11"/>
    <p:sldId id="321" r:id="rId12"/>
    <p:sldId id="320" r:id="rId13"/>
    <p:sldId id="306" r:id="rId14"/>
    <p:sldId id="310" r:id="rId15"/>
    <p:sldId id="317" r:id="rId16"/>
    <p:sldId id="333" r:id="rId17"/>
    <p:sldId id="318" r:id="rId18"/>
    <p:sldId id="334" r:id="rId19"/>
    <p:sldId id="319" r:id="rId20"/>
    <p:sldId id="323" r:id="rId21"/>
    <p:sldId id="335" r:id="rId22"/>
    <p:sldId id="336" r:id="rId23"/>
    <p:sldId id="338" r:id="rId24"/>
    <p:sldId id="337" r:id="rId25"/>
    <p:sldId id="311" r:id="rId26"/>
    <p:sldId id="312" r:id="rId27"/>
    <p:sldId id="313" r:id="rId28"/>
    <p:sldId id="314" r:id="rId29"/>
    <p:sldId id="316" r:id="rId30"/>
    <p:sldId id="326" r:id="rId31"/>
    <p:sldId id="327" r:id="rId32"/>
    <p:sldId id="340" r:id="rId33"/>
    <p:sldId id="339" r:id="rId34"/>
    <p:sldId id="330" r:id="rId35"/>
  </p:sldIdLst>
  <p:sldSz cx="12192000" cy="6858000"/>
  <p:notesSz cx="6858000" cy="9144000"/>
  <p:defaultTextStyle>
    <a:defPPr>
      <a:defRPr lang="en-US"/>
    </a:defPPr>
    <a:lvl1pPr marL="0" algn="l" defTabSz="1088279" rtl="0" eaLnBrk="1" latinLnBrk="0" hangingPunct="1">
      <a:defRPr sz="2143" kern="1200">
        <a:solidFill>
          <a:schemeClr val="tx1"/>
        </a:solidFill>
        <a:latin typeface="+mn-lt"/>
        <a:ea typeface="+mn-ea"/>
        <a:cs typeface="+mn-cs"/>
      </a:defRPr>
    </a:lvl1pPr>
    <a:lvl2pPr marL="544139" algn="l" defTabSz="1088279" rtl="0" eaLnBrk="1" latinLnBrk="0" hangingPunct="1">
      <a:defRPr sz="2143" kern="1200">
        <a:solidFill>
          <a:schemeClr val="tx1"/>
        </a:solidFill>
        <a:latin typeface="+mn-lt"/>
        <a:ea typeface="+mn-ea"/>
        <a:cs typeface="+mn-cs"/>
      </a:defRPr>
    </a:lvl2pPr>
    <a:lvl3pPr marL="1088279" algn="l" defTabSz="1088279" rtl="0" eaLnBrk="1" latinLnBrk="0" hangingPunct="1">
      <a:defRPr sz="2143" kern="1200">
        <a:solidFill>
          <a:schemeClr val="tx1"/>
        </a:solidFill>
        <a:latin typeface="+mn-lt"/>
        <a:ea typeface="+mn-ea"/>
        <a:cs typeface="+mn-cs"/>
      </a:defRPr>
    </a:lvl3pPr>
    <a:lvl4pPr marL="1632418" algn="l" defTabSz="1088279" rtl="0" eaLnBrk="1" latinLnBrk="0" hangingPunct="1">
      <a:defRPr sz="2143" kern="1200">
        <a:solidFill>
          <a:schemeClr val="tx1"/>
        </a:solidFill>
        <a:latin typeface="+mn-lt"/>
        <a:ea typeface="+mn-ea"/>
        <a:cs typeface="+mn-cs"/>
      </a:defRPr>
    </a:lvl4pPr>
    <a:lvl5pPr marL="2176558" algn="l" defTabSz="1088279" rtl="0" eaLnBrk="1" latinLnBrk="0" hangingPunct="1">
      <a:defRPr sz="2143" kern="1200">
        <a:solidFill>
          <a:schemeClr val="tx1"/>
        </a:solidFill>
        <a:latin typeface="+mn-lt"/>
        <a:ea typeface="+mn-ea"/>
        <a:cs typeface="+mn-cs"/>
      </a:defRPr>
    </a:lvl5pPr>
    <a:lvl6pPr marL="2720696" algn="l" defTabSz="1088279" rtl="0" eaLnBrk="1" latinLnBrk="0" hangingPunct="1">
      <a:defRPr sz="2143" kern="1200">
        <a:solidFill>
          <a:schemeClr val="tx1"/>
        </a:solidFill>
        <a:latin typeface="+mn-lt"/>
        <a:ea typeface="+mn-ea"/>
        <a:cs typeface="+mn-cs"/>
      </a:defRPr>
    </a:lvl6pPr>
    <a:lvl7pPr marL="3264836" algn="l" defTabSz="1088279" rtl="0" eaLnBrk="1" latinLnBrk="0" hangingPunct="1">
      <a:defRPr sz="2143" kern="1200">
        <a:solidFill>
          <a:schemeClr val="tx1"/>
        </a:solidFill>
        <a:latin typeface="+mn-lt"/>
        <a:ea typeface="+mn-ea"/>
        <a:cs typeface="+mn-cs"/>
      </a:defRPr>
    </a:lvl7pPr>
    <a:lvl8pPr marL="3808976" algn="l" defTabSz="1088279" rtl="0" eaLnBrk="1" latinLnBrk="0" hangingPunct="1">
      <a:defRPr sz="2143" kern="1200">
        <a:solidFill>
          <a:schemeClr val="tx1"/>
        </a:solidFill>
        <a:latin typeface="+mn-lt"/>
        <a:ea typeface="+mn-ea"/>
        <a:cs typeface="+mn-cs"/>
      </a:defRPr>
    </a:lvl8pPr>
    <a:lvl9pPr marL="4353115" algn="l" defTabSz="1088279" rtl="0" eaLnBrk="1" latinLnBrk="0" hangingPunct="1">
      <a:defRPr sz="2143"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FD9521-3277-448A-985C-B5044710AFC9}">
          <p14:sldIdLst>
            <p14:sldId id="295"/>
            <p14:sldId id="296"/>
            <p14:sldId id="297"/>
            <p14:sldId id="298"/>
            <p14:sldId id="300"/>
            <p14:sldId id="299"/>
            <p14:sldId id="332"/>
            <p14:sldId id="301"/>
            <p14:sldId id="302"/>
            <p14:sldId id="322"/>
            <p14:sldId id="321"/>
            <p14:sldId id="320"/>
            <p14:sldId id="306"/>
            <p14:sldId id="310"/>
            <p14:sldId id="317"/>
            <p14:sldId id="333"/>
            <p14:sldId id="318"/>
            <p14:sldId id="334"/>
            <p14:sldId id="319"/>
            <p14:sldId id="323"/>
            <p14:sldId id="335"/>
            <p14:sldId id="336"/>
            <p14:sldId id="338"/>
            <p14:sldId id="337"/>
            <p14:sldId id="311"/>
            <p14:sldId id="312"/>
            <p14:sldId id="313"/>
            <p14:sldId id="314"/>
            <p14:sldId id="316"/>
            <p14:sldId id="326"/>
            <p14:sldId id="327"/>
            <p14:sldId id="340"/>
            <p14:sldId id="339"/>
            <p14:sldId id="3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D88"/>
    <a:srgbClr val="00693E"/>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76" autoAdjust="0"/>
    <p:restoredTop sz="96241" autoAdjust="0"/>
  </p:normalViewPr>
  <p:slideViewPr>
    <p:cSldViewPr showGuides="1">
      <p:cViewPr varScale="1">
        <p:scale>
          <a:sx n="159" d="100"/>
          <a:sy n="159" d="100"/>
        </p:scale>
        <p:origin x="144" y="21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48" d="100"/>
          <a:sy n="48" d="100"/>
        </p:scale>
        <p:origin x="-272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1C87F-CB80-4491-B526-9E0A803DC3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1657C94-A20D-4A99-90C1-D31DC1436C90}">
      <dgm:prSet/>
      <dgm:spPr/>
      <dgm:t>
        <a:bodyPr/>
        <a:lstStyle/>
        <a:p>
          <a:r>
            <a:rPr lang="en-US" b="1" i="0" dirty="0"/>
            <a:t>Let parties choose </a:t>
          </a:r>
          <a:r>
            <a:rPr lang="en-US" b="0" i="0" dirty="0"/>
            <a:t>what to talk about</a:t>
          </a:r>
          <a:endParaRPr lang="en-US" dirty="0"/>
        </a:p>
      </dgm:t>
    </dgm:pt>
    <dgm:pt modelId="{EF700FCB-F4FE-4979-975E-377B50140B5D}" type="parTrans" cxnId="{77D6BC61-5124-4B74-8A1B-55662E19A6D4}">
      <dgm:prSet/>
      <dgm:spPr/>
      <dgm:t>
        <a:bodyPr/>
        <a:lstStyle/>
        <a:p>
          <a:endParaRPr lang="en-US"/>
        </a:p>
      </dgm:t>
    </dgm:pt>
    <dgm:pt modelId="{DEAF65D9-7946-43B9-92F9-798AF1B1229E}" type="sibTrans" cxnId="{77D6BC61-5124-4B74-8A1B-55662E19A6D4}">
      <dgm:prSet/>
      <dgm:spPr/>
      <dgm:t>
        <a:bodyPr/>
        <a:lstStyle/>
        <a:p>
          <a:endParaRPr lang="en-US"/>
        </a:p>
      </dgm:t>
    </dgm:pt>
    <dgm:pt modelId="{49E60B23-D1A8-493E-8F9A-7BFAE0668B85}">
      <dgm:prSet/>
      <dgm:spPr/>
      <dgm:t>
        <a:bodyPr/>
        <a:lstStyle/>
        <a:p>
          <a:r>
            <a:rPr lang="en-US" b="1" i="0" dirty="0"/>
            <a:t>Actively connect all parties </a:t>
          </a:r>
          <a:r>
            <a:rPr lang="en-US" b="0" i="0" dirty="0"/>
            <a:t>with resources and support</a:t>
          </a:r>
          <a:endParaRPr lang="en-US" dirty="0"/>
        </a:p>
      </dgm:t>
    </dgm:pt>
    <dgm:pt modelId="{4879B1A9-79C5-4F12-AC4E-3FE4D8A0FEF6}" type="parTrans" cxnId="{C0EFF55A-58A7-4A23-8E2C-0D6DCD062DAD}">
      <dgm:prSet/>
      <dgm:spPr/>
      <dgm:t>
        <a:bodyPr/>
        <a:lstStyle/>
        <a:p>
          <a:endParaRPr lang="en-US"/>
        </a:p>
      </dgm:t>
    </dgm:pt>
    <dgm:pt modelId="{88C1829C-143D-4F1D-BDCC-9A3D85AE6C05}" type="sibTrans" cxnId="{C0EFF55A-58A7-4A23-8E2C-0D6DCD062DAD}">
      <dgm:prSet/>
      <dgm:spPr/>
      <dgm:t>
        <a:bodyPr/>
        <a:lstStyle/>
        <a:p>
          <a:endParaRPr lang="en-US"/>
        </a:p>
      </dgm:t>
    </dgm:pt>
    <dgm:pt modelId="{2D2E7F0E-8253-44D6-935A-7ADB7019820D}">
      <dgm:prSet/>
      <dgm:spPr/>
      <dgm:t>
        <a:bodyPr/>
        <a:lstStyle/>
        <a:p>
          <a:r>
            <a:rPr lang="en-US" b="1" i="0" dirty="0"/>
            <a:t>Be clear </a:t>
          </a:r>
          <a:r>
            <a:rPr lang="en-US" b="0" i="0" dirty="0"/>
            <a:t>that there are choices</a:t>
          </a:r>
          <a:endParaRPr lang="en-US" dirty="0"/>
        </a:p>
      </dgm:t>
    </dgm:pt>
    <dgm:pt modelId="{284158CB-6467-4F44-A0D5-1032369B9C1F}" type="parTrans" cxnId="{F026B4A1-24D3-4D64-BD8E-FF6563EE89D0}">
      <dgm:prSet/>
      <dgm:spPr/>
      <dgm:t>
        <a:bodyPr/>
        <a:lstStyle/>
        <a:p>
          <a:endParaRPr lang="en-US"/>
        </a:p>
      </dgm:t>
    </dgm:pt>
    <dgm:pt modelId="{233F55DD-4719-4042-A6F2-57170F911263}" type="sibTrans" cxnId="{F026B4A1-24D3-4D64-BD8E-FF6563EE89D0}">
      <dgm:prSet/>
      <dgm:spPr/>
      <dgm:t>
        <a:bodyPr/>
        <a:lstStyle/>
        <a:p>
          <a:endParaRPr lang="en-US"/>
        </a:p>
      </dgm:t>
    </dgm:pt>
    <dgm:pt modelId="{C2DBFD2C-76AD-42F0-8DB1-EE4B0472C5BF}">
      <dgm:prSet/>
      <dgm:spPr/>
      <dgm:t>
        <a:bodyPr/>
        <a:lstStyle/>
        <a:p>
          <a:r>
            <a:rPr lang="en-US" b="1" i="0" dirty="0"/>
            <a:t>Respect</a:t>
          </a:r>
          <a:r>
            <a:rPr lang="en-US" b="0" i="0" dirty="0"/>
            <a:t> all decisions</a:t>
          </a:r>
          <a:endParaRPr lang="en-US" dirty="0"/>
        </a:p>
      </dgm:t>
    </dgm:pt>
    <dgm:pt modelId="{A3F95FE9-0AC9-4039-BE47-CE36FB3F85C6}" type="parTrans" cxnId="{2B81598A-E122-4637-9152-FCC43A4022E1}">
      <dgm:prSet/>
      <dgm:spPr/>
      <dgm:t>
        <a:bodyPr/>
        <a:lstStyle/>
        <a:p>
          <a:endParaRPr lang="en-US"/>
        </a:p>
      </dgm:t>
    </dgm:pt>
    <dgm:pt modelId="{D5EEAE38-2D2F-4941-83BD-2219B11D9CE9}" type="sibTrans" cxnId="{2B81598A-E122-4637-9152-FCC43A4022E1}">
      <dgm:prSet/>
      <dgm:spPr/>
      <dgm:t>
        <a:bodyPr/>
        <a:lstStyle/>
        <a:p>
          <a:endParaRPr lang="en-US"/>
        </a:p>
      </dgm:t>
    </dgm:pt>
    <dgm:pt modelId="{412E5296-EECA-45B5-AB24-21AEAE341FC6}">
      <dgm:prSet/>
      <dgm:spPr/>
      <dgm:t>
        <a:bodyPr/>
        <a:lstStyle/>
        <a:p>
          <a:r>
            <a:rPr lang="en-US" b="1" i="0" dirty="0"/>
            <a:t>Point out </a:t>
          </a:r>
          <a:r>
            <a:rPr lang="en-US" b="0" i="0" dirty="0"/>
            <a:t>strengths and capacities</a:t>
          </a:r>
          <a:endParaRPr lang="en-US" dirty="0"/>
        </a:p>
      </dgm:t>
    </dgm:pt>
    <dgm:pt modelId="{7AEDEB4E-F5E4-4F1B-8C84-F2979EFEAFFD}" type="parTrans" cxnId="{62744397-A033-4D52-952C-1CC9A0B2824C}">
      <dgm:prSet/>
      <dgm:spPr/>
      <dgm:t>
        <a:bodyPr/>
        <a:lstStyle/>
        <a:p>
          <a:endParaRPr lang="en-US"/>
        </a:p>
      </dgm:t>
    </dgm:pt>
    <dgm:pt modelId="{F510231A-4CBD-4E58-8AF2-E1D1753977D3}" type="sibTrans" cxnId="{62744397-A033-4D52-952C-1CC9A0B2824C}">
      <dgm:prSet/>
      <dgm:spPr/>
      <dgm:t>
        <a:bodyPr/>
        <a:lstStyle/>
        <a:p>
          <a:endParaRPr lang="en-US"/>
        </a:p>
      </dgm:t>
    </dgm:pt>
    <dgm:pt modelId="{28D25950-D54B-49AA-BA47-5E87F69BA46D}">
      <dgm:prSet/>
      <dgm:spPr/>
      <dgm:t>
        <a:bodyPr/>
        <a:lstStyle/>
        <a:p>
          <a:r>
            <a:rPr lang="en-US" b="1" i="0" dirty="0"/>
            <a:t>Share </a:t>
          </a:r>
          <a:r>
            <a:rPr lang="en-US" b="0" i="0" dirty="0"/>
            <a:t>information about resources and support</a:t>
          </a:r>
          <a:endParaRPr lang="en-US" dirty="0"/>
        </a:p>
      </dgm:t>
    </dgm:pt>
    <dgm:pt modelId="{81195BB9-A87A-4FE1-B973-CA1B7D206DAE}" type="parTrans" cxnId="{8338D332-ECE3-42BE-B585-161E189C1D67}">
      <dgm:prSet/>
      <dgm:spPr/>
      <dgm:t>
        <a:bodyPr/>
        <a:lstStyle/>
        <a:p>
          <a:endParaRPr lang="en-US"/>
        </a:p>
      </dgm:t>
    </dgm:pt>
    <dgm:pt modelId="{DAA78543-8BB5-4A7B-934B-14FE5914DC62}" type="sibTrans" cxnId="{8338D332-ECE3-42BE-B585-161E189C1D67}">
      <dgm:prSet/>
      <dgm:spPr/>
      <dgm:t>
        <a:bodyPr/>
        <a:lstStyle/>
        <a:p>
          <a:endParaRPr lang="en-US"/>
        </a:p>
      </dgm:t>
    </dgm:pt>
    <dgm:pt modelId="{051FB8D8-DCE3-4DFD-83F4-175E3D93403C}">
      <dgm:prSet/>
      <dgm:spPr/>
      <dgm:t>
        <a:bodyPr/>
        <a:lstStyle/>
        <a:p>
          <a:r>
            <a:rPr lang="en-US" b="1" i="0" dirty="0"/>
            <a:t>Explain </a:t>
          </a:r>
          <a:r>
            <a:rPr lang="en-US" b="0" i="0" dirty="0"/>
            <a:t>options and relevant policies and procedures </a:t>
          </a:r>
          <a:endParaRPr lang="en-US" dirty="0"/>
        </a:p>
      </dgm:t>
    </dgm:pt>
    <dgm:pt modelId="{409688C5-FFE8-4C9B-9B9A-05A985B50FFD}" type="parTrans" cxnId="{15D55E83-58B8-4C31-B2A0-64FBCDF9B9C1}">
      <dgm:prSet/>
      <dgm:spPr/>
      <dgm:t>
        <a:bodyPr/>
        <a:lstStyle/>
        <a:p>
          <a:endParaRPr lang="en-US"/>
        </a:p>
      </dgm:t>
    </dgm:pt>
    <dgm:pt modelId="{211755AB-C543-42D0-BF76-9A7D7045F768}" type="sibTrans" cxnId="{15D55E83-58B8-4C31-B2A0-64FBCDF9B9C1}">
      <dgm:prSet/>
      <dgm:spPr/>
      <dgm:t>
        <a:bodyPr/>
        <a:lstStyle/>
        <a:p>
          <a:endParaRPr lang="en-US"/>
        </a:p>
      </dgm:t>
    </dgm:pt>
    <dgm:pt modelId="{60076C7F-E601-4E69-9DDE-C7900A6339A0}" type="pres">
      <dgm:prSet presAssocID="{E7A1C87F-CB80-4491-B526-9E0A803DC3EB}" presName="linear" presStyleCnt="0">
        <dgm:presLayoutVars>
          <dgm:animLvl val="lvl"/>
          <dgm:resizeHandles val="exact"/>
        </dgm:presLayoutVars>
      </dgm:prSet>
      <dgm:spPr/>
    </dgm:pt>
    <dgm:pt modelId="{53B5D59D-869E-4270-B7D2-C2AD4FD1A2C2}" type="pres">
      <dgm:prSet presAssocID="{B1657C94-A20D-4A99-90C1-D31DC1436C90}" presName="parentText" presStyleLbl="node1" presStyleIdx="0" presStyleCnt="7">
        <dgm:presLayoutVars>
          <dgm:chMax val="0"/>
          <dgm:bulletEnabled val="1"/>
        </dgm:presLayoutVars>
      </dgm:prSet>
      <dgm:spPr/>
    </dgm:pt>
    <dgm:pt modelId="{53739FB4-A236-4E3B-83B8-6953EAA909F4}" type="pres">
      <dgm:prSet presAssocID="{DEAF65D9-7946-43B9-92F9-798AF1B1229E}" presName="spacer" presStyleCnt="0"/>
      <dgm:spPr/>
    </dgm:pt>
    <dgm:pt modelId="{67A926D7-54EB-41C1-9B47-8D2BCC490EBB}" type="pres">
      <dgm:prSet presAssocID="{49E60B23-D1A8-493E-8F9A-7BFAE0668B85}" presName="parentText" presStyleLbl="node1" presStyleIdx="1" presStyleCnt="7">
        <dgm:presLayoutVars>
          <dgm:chMax val="0"/>
          <dgm:bulletEnabled val="1"/>
        </dgm:presLayoutVars>
      </dgm:prSet>
      <dgm:spPr/>
    </dgm:pt>
    <dgm:pt modelId="{D1707839-3492-4231-B43C-56FE34AFE924}" type="pres">
      <dgm:prSet presAssocID="{88C1829C-143D-4F1D-BDCC-9A3D85AE6C05}" presName="spacer" presStyleCnt="0"/>
      <dgm:spPr/>
    </dgm:pt>
    <dgm:pt modelId="{E2B32F51-B8ED-4677-8FB0-1E919B7923B0}" type="pres">
      <dgm:prSet presAssocID="{2D2E7F0E-8253-44D6-935A-7ADB7019820D}" presName="parentText" presStyleLbl="node1" presStyleIdx="2" presStyleCnt="7">
        <dgm:presLayoutVars>
          <dgm:chMax val="0"/>
          <dgm:bulletEnabled val="1"/>
        </dgm:presLayoutVars>
      </dgm:prSet>
      <dgm:spPr/>
    </dgm:pt>
    <dgm:pt modelId="{51300711-2553-48EE-AA32-C6CB11905BDE}" type="pres">
      <dgm:prSet presAssocID="{233F55DD-4719-4042-A6F2-57170F911263}" presName="spacer" presStyleCnt="0"/>
      <dgm:spPr/>
    </dgm:pt>
    <dgm:pt modelId="{D5106DB8-B6B1-4644-B305-9633041ABA0C}" type="pres">
      <dgm:prSet presAssocID="{C2DBFD2C-76AD-42F0-8DB1-EE4B0472C5BF}" presName="parentText" presStyleLbl="node1" presStyleIdx="3" presStyleCnt="7">
        <dgm:presLayoutVars>
          <dgm:chMax val="0"/>
          <dgm:bulletEnabled val="1"/>
        </dgm:presLayoutVars>
      </dgm:prSet>
      <dgm:spPr/>
    </dgm:pt>
    <dgm:pt modelId="{4EBA5161-6CA0-4DAD-922D-CC742650E081}" type="pres">
      <dgm:prSet presAssocID="{D5EEAE38-2D2F-4941-83BD-2219B11D9CE9}" presName="spacer" presStyleCnt="0"/>
      <dgm:spPr/>
    </dgm:pt>
    <dgm:pt modelId="{21394178-F0F5-405B-8FAE-9988E1D446E9}" type="pres">
      <dgm:prSet presAssocID="{412E5296-EECA-45B5-AB24-21AEAE341FC6}" presName="parentText" presStyleLbl="node1" presStyleIdx="4" presStyleCnt="7">
        <dgm:presLayoutVars>
          <dgm:chMax val="0"/>
          <dgm:bulletEnabled val="1"/>
        </dgm:presLayoutVars>
      </dgm:prSet>
      <dgm:spPr/>
    </dgm:pt>
    <dgm:pt modelId="{22AEC145-F171-4FDC-B7AA-49A055BE19E5}" type="pres">
      <dgm:prSet presAssocID="{F510231A-4CBD-4E58-8AF2-E1D1753977D3}" presName="spacer" presStyleCnt="0"/>
      <dgm:spPr/>
    </dgm:pt>
    <dgm:pt modelId="{23CABB13-C8E5-434E-BB50-A4C633E591EB}" type="pres">
      <dgm:prSet presAssocID="{28D25950-D54B-49AA-BA47-5E87F69BA46D}" presName="parentText" presStyleLbl="node1" presStyleIdx="5" presStyleCnt="7">
        <dgm:presLayoutVars>
          <dgm:chMax val="0"/>
          <dgm:bulletEnabled val="1"/>
        </dgm:presLayoutVars>
      </dgm:prSet>
      <dgm:spPr/>
    </dgm:pt>
    <dgm:pt modelId="{A9AA4FCD-A252-4A33-B56C-0252F5A58C15}" type="pres">
      <dgm:prSet presAssocID="{DAA78543-8BB5-4A7B-934B-14FE5914DC62}" presName="spacer" presStyleCnt="0"/>
      <dgm:spPr/>
    </dgm:pt>
    <dgm:pt modelId="{3AA6FF17-7C25-46AF-B098-97D4B315259D}" type="pres">
      <dgm:prSet presAssocID="{051FB8D8-DCE3-4DFD-83F4-175E3D93403C}" presName="parentText" presStyleLbl="node1" presStyleIdx="6" presStyleCnt="7">
        <dgm:presLayoutVars>
          <dgm:chMax val="0"/>
          <dgm:bulletEnabled val="1"/>
        </dgm:presLayoutVars>
      </dgm:prSet>
      <dgm:spPr/>
    </dgm:pt>
  </dgm:ptLst>
  <dgm:cxnLst>
    <dgm:cxn modelId="{5793AE17-4759-4209-93E8-B1B23F6F68D7}" type="presOf" srcId="{E7A1C87F-CB80-4491-B526-9E0A803DC3EB}" destId="{60076C7F-E601-4E69-9DDE-C7900A6339A0}" srcOrd="0" destOrd="0" presId="urn:microsoft.com/office/officeart/2005/8/layout/vList2"/>
    <dgm:cxn modelId="{8338D332-ECE3-42BE-B585-161E189C1D67}" srcId="{E7A1C87F-CB80-4491-B526-9E0A803DC3EB}" destId="{28D25950-D54B-49AA-BA47-5E87F69BA46D}" srcOrd="5" destOrd="0" parTransId="{81195BB9-A87A-4FE1-B973-CA1B7D206DAE}" sibTransId="{DAA78543-8BB5-4A7B-934B-14FE5914DC62}"/>
    <dgm:cxn modelId="{B18BBF3E-C721-4B56-BB79-F3863F7CA422}" type="presOf" srcId="{412E5296-EECA-45B5-AB24-21AEAE341FC6}" destId="{21394178-F0F5-405B-8FAE-9988E1D446E9}" srcOrd="0" destOrd="0" presId="urn:microsoft.com/office/officeart/2005/8/layout/vList2"/>
    <dgm:cxn modelId="{8EA8875E-6F9A-423F-AD0C-1DE82E83CBB0}" type="presOf" srcId="{051FB8D8-DCE3-4DFD-83F4-175E3D93403C}" destId="{3AA6FF17-7C25-46AF-B098-97D4B315259D}" srcOrd="0" destOrd="0" presId="urn:microsoft.com/office/officeart/2005/8/layout/vList2"/>
    <dgm:cxn modelId="{64856641-90C9-4AE5-8826-686A08A8C02E}" type="presOf" srcId="{49E60B23-D1A8-493E-8F9A-7BFAE0668B85}" destId="{67A926D7-54EB-41C1-9B47-8D2BCC490EBB}" srcOrd="0" destOrd="0" presId="urn:microsoft.com/office/officeart/2005/8/layout/vList2"/>
    <dgm:cxn modelId="{77D6BC61-5124-4B74-8A1B-55662E19A6D4}" srcId="{E7A1C87F-CB80-4491-B526-9E0A803DC3EB}" destId="{B1657C94-A20D-4A99-90C1-D31DC1436C90}" srcOrd="0" destOrd="0" parTransId="{EF700FCB-F4FE-4979-975E-377B50140B5D}" sibTransId="{DEAF65D9-7946-43B9-92F9-798AF1B1229E}"/>
    <dgm:cxn modelId="{65E9FF79-4A14-4CDC-BAFE-0C60016D5FC0}" type="presOf" srcId="{B1657C94-A20D-4A99-90C1-D31DC1436C90}" destId="{53B5D59D-869E-4270-B7D2-C2AD4FD1A2C2}" srcOrd="0" destOrd="0" presId="urn:microsoft.com/office/officeart/2005/8/layout/vList2"/>
    <dgm:cxn modelId="{D0AD5F7A-B2C2-434C-B037-C9ACE40CB86F}" type="presOf" srcId="{2D2E7F0E-8253-44D6-935A-7ADB7019820D}" destId="{E2B32F51-B8ED-4677-8FB0-1E919B7923B0}" srcOrd="0" destOrd="0" presId="urn:microsoft.com/office/officeart/2005/8/layout/vList2"/>
    <dgm:cxn modelId="{C0EFF55A-58A7-4A23-8E2C-0D6DCD062DAD}" srcId="{E7A1C87F-CB80-4491-B526-9E0A803DC3EB}" destId="{49E60B23-D1A8-493E-8F9A-7BFAE0668B85}" srcOrd="1" destOrd="0" parTransId="{4879B1A9-79C5-4F12-AC4E-3FE4D8A0FEF6}" sibTransId="{88C1829C-143D-4F1D-BDCC-9A3D85AE6C05}"/>
    <dgm:cxn modelId="{15D55E83-58B8-4C31-B2A0-64FBCDF9B9C1}" srcId="{E7A1C87F-CB80-4491-B526-9E0A803DC3EB}" destId="{051FB8D8-DCE3-4DFD-83F4-175E3D93403C}" srcOrd="6" destOrd="0" parTransId="{409688C5-FFE8-4C9B-9B9A-05A985B50FFD}" sibTransId="{211755AB-C543-42D0-BF76-9A7D7045F768}"/>
    <dgm:cxn modelId="{B9F55686-F514-4FA2-8711-4C349B1F6916}" type="presOf" srcId="{28D25950-D54B-49AA-BA47-5E87F69BA46D}" destId="{23CABB13-C8E5-434E-BB50-A4C633E591EB}" srcOrd="0" destOrd="0" presId="urn:microsoft.com/office/officeart/2005/8/layout/vList2"/>
    <dgm:cxn modelId="{2B81598A-E122-4637-9152-FCC43A4022E1}" srcId="{E7A1C87F-CB80-4491-B526-9E0A803DC3EB}" destId="{C2DBFD2C-76AD-42F0-8DB1-EE4B0472C5BF}" srcOrd="3" destOrd="0" parTransId="{A3F95FE9-0AC9-4039-BE47-CE36FB3F85C6}" sibTransId="{D5EEAE38-2D2F-4941-83BD-2219B11D9CE9}"/>
    <dgm:cxn modelId="{62744397-A033-4D52-952C-1CC9A0B2824C}" srcId="{E7A1C87F-CB80-4491-B526-9E0A803DC3EB}" destId="{412E5296-EECA-45B5-AB24-21AEAE341FC6}" srcOrd="4" destOrd="0" parTransId="{7AEDEB4E-F5E4-4F1B-8C84-F2979EFEAFFD}" sibTransId="{F510231A-4CBD-4E58-8AF2-E1D1753977D3}"/>
    <dgm:cxn modelId="{F026B4A1-24D3-4D64-BD8E-FF6563EE89D0}" srcId="{E7A1C87F-CB80-4491-B526-9E0A803DC3EB}" destId="{2D2E7F0E-8253-44D6-935A-7ADB7019820D}" srcOrd="2" destOrd="0" parTransId="{284158CB-6467-4F44-A0D5-1032369B9C1F}" sibTransId="{233F55DD-4719-4042-A6F2-57170F911263}"/>
    <dgm:cxn modelId="{DF4D4EC8-9681-4EEF-8531-B1EC56F3183B}" type="presOf" srcId="{C2DBFD2C-76AD-42F0-8DB1-EE4B0472C5BF}" destId="{D5106DB8-B6B1-4644-B305-9633041ABA0C}" srcOrd="0" destOrd="0" presId="urn:microsoft.com/office/officeart/2005/8/layout/vList2"/>
    <dgm:cxn modelId="{AA2FFB3F-627D-4A1D-A39B-5D24680117C3}" type="presParOf" srcId="{60076C7F-E601-4E69-9DDE-C7900A6339A0}" destId="{53B5D59D-869E-4270-B7D2-C2AD4FD1A2C2}" srcOrd="0" destOrd="0" presId="urn:microsoft.com/office/officeart/2005/8/layout/vList2"/>
    <dgm:cxn modelId="{DFBC207B-F50F-41A8-AFFD-07FE2F824A50}" type="presParOf" srcId="{60076C7F-E601-4E69-9DDE-C7900A6339A0}" destId="{53739FB4-A236-4E3B-83B8-6953EAA909F4}" srcOrd="1" destOrd="0" presId="urn:microsoft.com/office/officeart/2005/8/layout/vList2"/>
    <dgm:cxn modelId="{BA565E7B-7BBC-4677-82BB-11A578D61BD7}" type="presParOf" srcId="{60076C7F-E601-4E69-9DDE-C7900A6339A0}" destId="{67A926D7-54EB-41C1-9B47-8D2BCC490EBB}" srcOrd="2" destOrd="0" presId="urn:microsoft.com/office/officeart/2005/8/layout/vList2"/>
    <dgm:cxn modelId="{92DF217F-3B47-41D0-8038-C142DB53DE92}" type="presParOf" srcId="{60076C7F-E601-4E69-9DDE-C7900A6339A0}" destId="{D1707839-3492-4231-B43C-56FE34AFE924}" srcOrd="3" destOrd="0" presId="urn:microsoft.com/office/officeart/2005/8/layout/vList2"/>
    <dgm:cxn modelId="{2808CDED-725C-4B5F-AF89-B88C6E63EDFA}" type="presParOf" srcId="{60076C7F-E601-4E69-9DDE-C7900A6339A0}" destId="{E2B32F51-B8ED-4677-8FB0-1E919B7923B0}" srcOrd="4" destOrd="0" presId="urn:microsoft.com/office/officeart/2005/8/layout/vList2"/>
    <dgm:cxn modelId="{EF6C283E-086B-497B-8135-657DD1F9F428}" type="presParOf" srcId="{60076C7F-E601-4E69-9DDE-C7900A6339A0}" destId="{51300711-2553-48EE-AA32-C6CB11905BDE}" srcOrd="5" destOrd="0" presId="urn:microsoft.com/office/officeart/2005/8/layout/vList2"/>
    <dgm:cxn modelId="{58671D1D-A7A5-45B2-A398-C393A889B9D4}" type="presParOf" srcId="{60076C7F-E601-4E69-9DDE-C7900A6339A0}" destId="{D5106DB8-B6B1-4644-B305-9633041ABA0C}" srcOrd="6" destOrd="0" presId="urn:microsoft.com/office/officeart/2005/8/layout/vList2"/>
    <dgm:cxn modelId="{E2B91A82-9A7D-4CDD-B827-08987AF9BA71}" type="presParOf" srcId="{60076C7F-E601-4E69-9DDE-C7900A6339A0}" destId="{4EBA5161-6CA0-4DAD-922D-CC742650E081}" srcOrd="7" destOrd="0" presId="urn:microsoft.com/office/officeart/2005/8/layout/vList2"/>
    <dgm:cxn modelId="{3F5A5AD5-FC50-436D-98B2-5B4C2D23885F}" type="presParOf" srcId="{60076C7F-E601-4E69-9DDE-C7900A6339A0}" destId="{21394178-F0F5-405B-8FAE-9988E1D446E9}" srcOrd="8" destOrd="0" presId="urn:microsoft.com/office/officeart/2005/8/layout/vList2"/>
    <dgm:cxn modelId="{DF1FE186-A771-49D1-954E-13A2D4696308}" type="presParOf" srcId="{60076C7F-E601-4E69-9DDE-C7900A6339A0}" destId="{22AEC145-F171-4FDC-B7AA-49A055BE19E5}" srcOrd="9" destOrd="0" presId="urn:microsoft.com/office/officeart/2005/8/layout/vList2"/>
    <dgm:cxn modelId="{27CCAC45-41FD-4EA3-9671-AE1D0B2DCBFC}" type="presParOf" srcId="{60076C7F-E601-4E69-9DDE-C7900A6339A0}" destId="{23CABB13-C8E5-434E-BB50-A4C633E591EB}" srcOrd="10" destOrd="0" presId="urn:microsoft.com/office/officeart/2005/8/layout/vList2"/>
    <dgm:cxn modelId="{DA8F1C8B-D44D-4D61-98C9-BCDC4D12E8B0}" type="presParOf" srcId="{60076C7F-E601-4E69-9DDE-C7900A6339A0}" destId="{A9AA4FCD-A252-4A33-B56C-0252F5A58C15}" srcOrd="11" destOrd="0" presId="urn:microsoft.com/office/officeart/2005/8/layout/vList2"/>
    <dgm:cxn modelId="{CFFE36CB-1726-44FE-9D0B-EC81D0C3D51A}" type="presParOf" srcId="{60076C7F-E601-4E69-9DDE-C7900A6339A0}" destId="{3AA6FF17-7C25-46AF-B098-97D4B315259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A39FF8-59D6-4BDA-9CF2-E37CB2531E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607D1A-4C19-4F1D-8333-0B233A719EA7}">
      <dgm:prSet/>
      <dgm:spPr/>
      <dgm:t>
        <a:bodyPr/>
        <a:lstStyle/>
        <a:p>
          <a:r>
            <a:rPr lang="en-US" b="0" i="0"/>
            <a:t>Dick’s House Health Services - all staff are confidential</a:t>
          </a:r>
          <a:endParaRPr lang="en-US"/>
        </a:p>
      </dgm:t>
    </dgm:pt>
    <dgm:pt modelId="{95A3C829-8FC1-40D4-AF07-E1A08418F47E}" type="parTrans" cxnId="{A51E496E-0153-4AE7-9171-43B1D65CAAAB}">
      <dgm:prSet/>
      <dgm:spPr/>
      <dgm:t>
        <a:bodyPr/>
        <a:lstStyle/>
        <a:p>
          <a:endParaRPr lang="en-US"/>
        </a:p>
      </dgm:t>
    </dgm:pt>
    <dgm:pt modelId="{45988340-1B1F-478A-8A28-1C5B0A649B7A}" type="sibTrans" cxnId="{A51E496E-0153-4AE7-9171-43B1D65CAAAB}">
      <dgm:prSet/>
      <dgm:spPr/>
      <dgm:t>
        <a:bodyPr/>
        <a:lstStyle/>
        <a:p>
          <a:endParaRPr lang="en-US"/>
        </a:p>
      </dgm:t>
    </dgm:pt>
    <dgm:pt modelId="{87D9696D-9BD5-4662-A534-B73E353952C8}">
      <dgm:prSet/>
      <dgm:spPr/>
      <dgm:t>
        <a:bodyPr/>
        <a:lstStyle/>
        <a:p>
          <a:r>
            <a:rPr lang="en-US" b="0" i="0"/>
            <a:t>Counseling</a:t>
          </a:r>
          <a:endParaRPr lang="en-US"/>
        </a:p>
      </dgm:t>
    </dgm:pt>
    <dgm:pt modelId="{A7FE1115-1565-4161-9954-E7C2C47BFC11}" type="parTrans" cxnId="{1A252DCA-BDF3-465D-A994-B22F044CE9B0}">
      <dgm:prSet/>
      <dgm:spPr/>
      <dgm:t>
        <a:bodyPr/>
        <a:lstStyle/>
        <a:p>
          <a:endParaRPr lang="en-US"/>
        </a:p>
      </dgm:t>
    </dgm:pt>
    <dgm:pt modelId="{C40F0E48-035C-4A87-8070-D1EB1E0E7FEE}" type="sibTrans" cxnId="{1A252DCA-BDF3-465D-A994-B22F044CE9B0}">
      <dgm:prSet/>
      <dgm:spPr/>
      <dgm:t>
        <a:bodyPr/>
        <a:lstStyle/>
        <a:p>
          <a:endParaRPr lang="en-US"/>
        </a:p>
      </dgm:t>
    </dgm:pt>
    <dgm:pt modelId="{DCD9B561-00B6-46E0-885E-57FDB13568AC}">
      <dgm:prSet/>
      <dgm:spPr/>
      <dgm:t>
        <a:bodyPr/>
        <a:lstStyle/>
        <a:p>
          <a:r>
            <a:rPr lang="en-US" b="0" i="0"/>
            <a:t>Inpatient Department</a:t>
          </a:r>
          <a:endParaRPr lang="en-US"/>
        </a:p>
      </dgm:t>
    </dgm:pt>
    <dgm:pt modelId="{C43AD0D9-20B2-444F-B1E8-B0400F37AA33}" type="parTrans" cxnId="{8689AC5D-F400-4A2C-924B-FB14BA0C82E6}">
      <dgm:prSet/>
      <dgm:spPr/>
      <dgm:t>
        <a:bodyPr/>
        <a:lstStyle/>
        <a:p>
          <a:endParaRPr lang="en-US"/>
        </a:p>
      </dgm:t>
    </dgm:pt>
    <dgm:pt modelId="{E0A0E082-52D7-4DF4-BFEC-E639D687A65F}" type="sibTrans" cxnId="{8689AC5D-F400-4A2C-924B-FB14BA0C82E6}">
      <dgm:prSet/>
      <dgm:spPr/>
      <dgm:t>
        <a:bodyPr/>
        <a:lstStyle/>
        <a:p>
          <a:endParaRPr lang="en-US"/>
        </a:p>
      </dgm:t>
    </dgm:pt>
    <dgm:pt modelId="{04D8A10A-53C3-4479-96F9-19FCE421F048}">
      <dgm:prSet/>
      <dgm:spPr/>
      <dgm:t>
        <a:bodyPr/>
        <a:lstStyle/>
        <a:p>
          <a:r>
            <a:rPr lang="en-US" b="0" i="0" dirty="0"/>
            <a:t>Primary Care</a:t>
          </a:r>
          <a:endParaRPr lang="en-US" dirty="0"/>
        </a:p>
      </dgm:t>
    </dgm:pt>
    <dgm:pt modelId="{6A1861CB-3DFB-40A3-B5C3-AF1DA12D4B95}" type="parTrans" cxnId="{FB0C28BA-692F-4DF1-A6FD-2FDEB1697856}">
      <dgm:prSet/>
      <dgm:spPr/>
      <dgm:t>
        <a:bodyPr/>
        <a:lstStyle/>
        <a:p>
          <a:endParaRPr lang="en-US"/>
        </a:p>
      </dgm:t>
    </dgm:pt>
    <dgm:pt modelId="{C0891DC5-F03D-4C03-8946-C83D0D98281A}" type="sibTrans" cxnId="{FB0C28BA-692F-4DF1-A6FD-2FDEB1697856}">
      <dgm:prSet/>
      <dgm:spPr/>
      <dgm:t>
        <a:bodyPr/>
        <a:lstStyle/>
        <a:p>
          <a:endParaRPr lang="en-US"/>
        </a:p>
      </dgm:t>
    </dgm:pt>
    <dgm:pt modelId="{BC7D563B-0C53-48B4-9828-A2DF567CD3A8}">
      <dgm:prSet/>
      <dgm:spPr/>
      <dgm:t>
        <a:bodyPr/>
        <a:lstStyle/>
        <a:p>
          <a:r>
            <a:rPr lang="en-US" b="0" i="0" dirty="0"/>
            <a:t>Tucker Center</a:t>
          </a:r>
          <a:endParaRPr lang="en-US" dirty="0"/>
        </a:p>
      </dgm:t>
    </dgm:pt>
    <dgm:pt modelId="{F988C5DC-81C4-4C48-96E6-951ECFCC6D35}" type="parTrans" cxnId="{E5F86225-2A29-4725-87FC-49F7CC1DF3EC}">
      <dgm:prSet/>
      <dgm:spPr/>
      <dgm:t>
        <a:bodyPr/>
        <a:lstStyle/>
        <a:p>
          <a:endParaRPr lang="en-US"/>
        </a:p>
      </dgm:t>
    </dgm:pt>
    <dgm:pt modelId="{D2910791-92CC-4E6E-81CA-1B6226D4CC67}" type="sibTrans" cxnId="{E5F86225-2A29-4725-87FC-49F7CC1DF3EC}">
      <dgm:prSet/>
      <dgm:spPr/>
      <dgm:t>
        <a:bodyPr/>
        <a:lstStyle/>
        <a:p>
          <a:endParaRPr lang="en-US"/>
        </a:p>
      </dgm:t>
    </dgm:pt>
    <dgm:pt modelId="{D65BFCF1-9CCC-436C-9C70-2314ED3B03C5}">
      <dgm:prSet/>
      <dgm:spPr/>
      <dgm:t>
        <a:bodyPr/>
        <a:lstStyle/>
        <a:p>
          <a:r>
            <a:rPr lang="en-US" b="0" i="0" dirty="0"/>
            <a:t>College Chaplain</a:t>
          </a:r>
          <a:endParaRPr lang="en-US" dirty="0"/>
        </a:p>
      </dgm:t>
    </dgm:pt>
    <dgm:pt modelId="{51A189C3-6941-4C06-B772-9A2980C24AF1}" type="parTrans" cxnId="{8703BF91-A641-467E-BD27-F3D64B870DE2}">
      <dgm:prSet/>
      <dgm:spPr/>
      <dgm:t>
        <a:bodyPr/>
        <a:lstStyle/>
        <a:p>
          <a:endParaRPr lang="en-US"/>
        </a:p>
      </dgm:t>
    </dgm:pt>
    <dgm:pt modelId="{5CE08CBF-9DC3-418E-858E-860F59059689}" type="sibTrans" cxnId="{8703BF91-A641-467E-BD27-F3D64B870DE2}">
      <dgm:prSet/>
      <dgm:spPr/>
      <dgm:t>
        <a:bodyPr/>
        <a:lstStyle/>
        <a:p>
          <a:endParaRPr lang="en-US"/>
        </a:p>
      </dgm:t>
    </dgm:pt>
    <dgm:pt modelId="{1CB26F38-1421-4D68-9AE2-69DCA9D245CF}">
      <dgm:prSet/>
      <dgm:spPr/>
      <dgm:t>
        <a:bodyPr/>
        <a:lstStyle/>
        <a:p>
          <a:r>
            <a:rPr lang="en-US" b="0" i="0" dirty="0"/>
            <a:t>Ordained Clergy who are as member of the United Campus Ministers (UCM)</a:t>
          </a:r>
          <a:endParaRPr lang="en-US" dirty="0"/>
        </a:p>
      </dgm:t>
    </dgm:pt>
    <dgm:pt modelId="{2DFBFB0E-86FC-4C2C-A966-CD37D557C358}" type="parTrans" cxnId="{3A5C73FC-52A4-46F4-876C-C4E5EF984FA4}">
      <dgm:prSet/>
      <dgm:spPr/>
      <dgm:t>
        <a:bodyPr/>
        <a:lstStyle/>
        <a:p>
          <a:endParaRPr lang="en-US"/>
        </a:p>
      </dgm:t>
    </dgm:pt>
    <dgm:pt modelId="{A94F8082-346B-4E6F-8FE8-4B2B62723061}" type="sibTrans" cxnId="{3A5C73FC-52A4-46F4-876C-C4E5EF984FA4}">
      <dgm:prSet/>
      <dgm:spPr/>
      <dgm:t>
        <a:bodyPr/>
        <a:lstStyle/>
        <a:p>
          <a:endParaRPr lang="en-US"/>
        </a:p>
      </dgm:t>
    </dgm:pt>
    <dgm:pt modelId="{5422B423-4181-45EE-9817-3623BD280CAB}">
      <dgm:prSet/>
      <dgm:spPr/>
      <dgm:t>
        <a:bodyPr/>
        <a:lstStyle/>
        <a:p>
          <a:r>
            <a:rPr lang="en-US" b="0" i="0"/>
            <a:t>WISE </a:t>
          </a:r>
          <a:endParaRPr lang="en-US"/>
        </a:p>
      </dgm:t>
    </dgm:pt>
    <dgm:pt modelId="{CCFFEF89-7B71-4D3F-8777-A08C545DFFC3}" type="parTrans" cxnId="{A3AB80D7-4596-420D-9EB3-A087C97C0B48}">
      <dgm:prSet/>
      <dgm:spPr/>
      <dgm:t>
        <a:bodyPr/>
        <a:lstStyle/>
        <a:p>
          <a:endParaRPr lang="en-US"/>
        </a:p>
      </dgm:t>
    </dgm:pt>
    <dgm:pt modelId="{45EBF207-361F-455C-A785-952DB42590DA}" type="sibTrans" cxnId="{A3AB80D7-4596-420D-9EB3-A087C97C0B48}">
      <dgm:prSet/>
      <dgm:spPr/>
      <dgm:t>
        <a:bodyPr/>
        <a:lstStyle/>
        <a:p>
          <a:endParaRPr lang="en-US"/>
        </a:p>
      </dgm:t>
    </dgm:pt>
    <dgm:pt modelId="{07E4BC3A-3412-42CC-9D20-DAA2308BC083}">
      <dgm:prSet/>
      <dgm:spPr/>
      <dgm:t>
        <a:bodyPr/>
        <a:lstStyle/>
        <a:p>
          <a:r>
            <a:rPr lang="en-US" b="0" i="0" dirty="0"/>
            <a:t>Local advocacy group with a designated Campus Advocate</a:t>
          </a:r>
          <a:endParaRPr lang="en-US" dirty="0"/>
        </a:p>
      </dgm:t>
    </dgm:pt>
    <dgm:pt modelId="{3CD69204-7918-433D-9D14-86B7F615BCCC}" type="parTrans" cxnId="{B3533616-5C15-4E80-A65C-E1457ABF8456}">
      <dgm:prSet/>
      <dgm:spPr/>
      <dgm:t>
        <a:bodyPr/>
        <a:lstStyle/>
        <a:p>
          <a:endParaRPr lang="en-US"/>
        </a:p>
      </dgm:t>
    </dgm:pt>
    <dgm:pt modelId="{2F25DEAA-3CB7-48E7-A576-C19B98543F83}" type="sibTrans" cxnId="{B3533616-5C15-4E80-A65C-E1457ABF8456}">
      <dgm:prSet/>
      <dgm:spPr/>
      <dgm:t>
        <a:bodyPr/>
        <a:lstStyle/>
        <a:p>
          <a:endParaRPr lang="en-US"/>
        </a:p>
      </dgm:t>
    </dgm:pt>
    <dgm:pt modelId="{076314FD-350A-446A-9BA4-4FECD8EDDC6E}">
      <dgm:prSet/>
      <dgm:spPr/>
      <dgm:t>
        <a:bodyPr/>
        <a:lstStyle/>
        <a:p>
          <a:pPr>
            <a:buNone/>
          </a:pPr>
          <a:r>
            <a:rPr lang="en-US" b="0" i="0" dirty="0"/>
            <a:t>		All other staff at the Tucker Center are responsible employees</a:t>
          </a:r>
          <a:endParaRPr lang="en-US" dirty="0"/>
        </a:p>
      </dgm:t>
    </dgm:pt>
    <dgm:pt modelId="{FEF2A789-1449-4B3A-BD94-3C43BB2E8941}" type="parTrans" cxnId="{260A1938-A213-4749-84E9-02567A777D6F}">
      <dgm:prSet/>
      <dgm:spPr/>
      <dgm:t>
        <a:bodyPr/>
        <a:lstStyle/>
        <a:p>
          <a:endParaRPr lang="en-US"/>
        </a:p>
      </dgm:t>
    </dgm:pt>
    <dgm:pt modelId="{03978B88-7E96-426C-8AD7-D84898D91024}" type="sibTrans" cxnId="{260A1938-A213-4749-84E9-02567A777D6F}">
      <dgm:prSet/>
      <dgm:spPr/>
      <dgm:t>
        <a:bodyPr/>
        <a:lstStyle/>
        <a:p>
          <a:endParaRPr lang="en-US"/>
        </a:p>
      </dgm:t>
    </dgm:pt>
    <dgm:pt modelId="{D077D380-5FF8-4FFB-BE18-162CACC2BE17}">
      <dgm:prSet/>
      <dgm:spPr/>
      <dgm:t>
        <a:bodyPr/>
        <a:lstStyle/>
        <a:p>
          <a:r>
            <a:rPr lang="en-US" b="0" i="0" dirty="0"/>
            <a:t>Athletic Trainers</a:t>
          </a:r>
          <a:endParaRPr lang="en-US" dirty="0"/>
        </a:p>
      </dgm:t>
    </dgm:pt>
    <dgm:pt modelId="{291E08F2-DC20-43C9-8B03-E6E433A269FA}" type="parTrans" cxnId="{06EB4522-7463-4D7A-B8E9-0968F0D0AA75}">
      <dgm:prSet/>
      <dgm:spPr/>
      <dgm:t>
        <a:bodyPr/>
        <a:lstStyle/>
        <a:p>
          <a:endParaRPr lang="en-US"/>
        </a:p>
      </dgm:t>
    </dgm:pt>
    <dgm:pt modelId="{69F22A28-C4BC-4FC8-BD36-53EFD6A0B9A4}" type="sibTrans" cxnId="{06EB4522-7463-4D7A-B8E9-0968F0D0AA75}">
      <dgm:prSet/>
      <dgm:spPr/>
      <dgm:t>
        <a:bodyPr/>
        <a:lstStyle/>
        <a:p>
          <a:endParaRPr lang="en-US"/>
        </a:p>
      </dgm:t>
    </dgm:pt>
    <dgm:pt modelId="{C7FA41A3-73D4-4042-BACD-7A194CA1024E}" type="pres">
      <dgm:prSet presAssocID="{9DA39FF8-59D6-4BDA-9CF2-E37CB2531E30}" presName="linear" presStyleCnt="0">
        <dgm:presLayoutVars>
          <dgm:animLvl val="lvl"/>
          <dgm:resizeHandles val="exact"/>
        </dgm:presLayoutVars>
      </dgm:prSet>
      <dgm:spPr/>
    </dgm:pt>
    <dgm:pt modelId="{D149271A-1C3A-421D-B889-FBD88562A7B7}" type="pres">
      <dgm:prSet presAssocID="{DB607D1A-4C19-4F1D-8333-0B233A719EA7}" presName="parentText" presStyleLbl="node1" presStyleIdx="0" presStyleCnt="3">
        <dgm:presLayoutVars>
          <dgm:chMax val="0"/>
          <dgm:bulletEnabled val="1"/>
        </dgm:presLayoutVars>
      </dgm:prSet>
      <dgm:spPr/>
    </dgm:pt>
    <dgm:pt modelId="{FD3C5B5C-7693-4E19-97E3-1CF0AFB118FD}" type="pres">
      <dgm:prSet presAssocID="{DB607D1A-4C19-4F1D-8333-0B233A719EA7}" presName="childText" presStyleLbl="revTx" presStyleIdx="0" presStyleCnt="3">
        <dgm:presLayoutVars>
          <dgm:bulletEnabled val="1"/>
        </dgm:presLayoutVars>
      </dgm:prSet>
      <dgm:spPr/>
    </dgm:pt>
    <dgm:pt modelId="{E090E14C-203B-49D0-8F17-FD1A0A3A6029}" type="pres">
      <dgm:prSet presAssocID="{BC7D563B-0C53-48B4-9828-A2DF567CD3A8}" presName="parentText" presStyleLbl="node1" presStyleIdx="1" presStyleCnt="3">
        <dgm:presLayoutVars>
          <dgm:chMax val="0"/>
          <dgm:bulletEnabled val="1"/>
        </dgm:presLayoutVars>
      </dgm:prSet>
      <dgm:spPr/>
    </dgm:pt>
    <dgm:pt modelId="{9992D593-C7C4-4005-BB0F-18E8179551BB}" type="pres">
      <dgm:prSet presAssocID="{BC7D563B-0C53-48B4-9828-A2DF567CD3A8}" presName="childText" presStyleLbl="revTx" presStyleIdx="1" presStyleCnt="3">
        <dgm:presLayoutVars>
          <dgm:bulletEnabled val="1"/>
        </dgm:presLayoutVars>
      </dgm:prSet>
      <dgm:spPr/>
    </dgm:pt>
    <dgm:pt modelId="{D5708E1D-69C8-4BBE-AA44-D65B947FE173}" type="pres">
      <dgm:prSet presAssocID="{5422B423-4181-45EE-9817-3623BD280CAB}" presName="parentText" presStyleLbl="node1" presStyleIdx="2" presStyleCnt="3">
        <dgm:presLayoutVars>
          <dgm:chMax val="0"/>
          <dgm:bulletEnabled val="1"/>
        </dgm:presLayoutVars>
      </dgm:prSet>
      <dgm:spPr/>
    </dgm:pt>
    <dgm:pt modelId="{33E9F493-4527-47A8-825B-6D21C60735E4}" type="pres">
      <dgm:prSet presAssocID="{5422B423-4181-45EE-9817-3623BD280CAB}" presName="childText" presStyleLbl="revTx" presStyleIdx="2" presStyleCnt="3">
        <dgm:presLayoutVars>
          <dgm:bulletEnabled val="1"/>
        </dgm:presLayoutVars>
      </dgm:prSet>
      <dgm:spPr/>
    </dgm:pt>
  </dgm:ptLst>
  <dgm:cxnLst>
    <dgm:cxn modelId="{83DEBF02-B844-41AE-BEB9-D6FFCFD0A1D1}" type="presOf" srcId="{076314FD-350A-446A-9BA4-4FECD8EDDC6E}" destId="{9992D593-C7C4-4005-BB0F-18E8179551BB}" srcOrd="0" destOrd="2" presId="urn:microsoft.com/office/officeart/2005/8/layout/vList2"/>
    <dgm:cxn modelId="{84336303-A7D2-49DB-BA1C-E806A14F90F1}" type="presOf" srcId="{5422B423-4181-45EE-9817-3623BD280CAB}" destId="{D5708E1D-69C8-4BBE-AA44-D65B947FE173}" srcOrd="0" destOrd="0" presId="urn:microsoft.com/office/officeart/2005/8/layout/vList2"/>
    <dgm:cxn modelId="{B3533616-5C15-4E80-A65C-E1457ABF8456}" srcId="{5422B423-4181-45EE-9817-3623BD280CAB}" destId="{07E4BC3A-3412-42CC-9D20-DAA2308BC083}" srcOrd="0" destOrd="0" parTransId="{3CD69204-7918-433D-9D14-86B7F615BCCC}" sibTransId="{2F25DEAA-3CB7-48E7-A576-C19B98543F83}"/>
    <dgm:cxn modelId="{C50D1A1A-52DD-41CF-A45E-B142F4C27301}" type="presOf" srcId="{D077D380-5FF8-4FFB-BE18-162CACC2BE17}" destId="{FD3C5B5C-7693-4E19-97E3-1CF0AFB118FD}" srcOrd="0" destOrd="3" presId="urn:microsoft.com/office/officeart/2005/8/layout/vList2"/>
    <dgm:cxn modelId="{06EB4522-7463-4D7A-B8E9-0968F0D0AA75}" srcId="{DB607D1A-4C19-4F1D-8333-0B233A719EA7}" destId="{D077D380-5FF8-4FFB-BE18-162CACC2BE17}" srcOrd="3" destOrd="0" parTransId="{291E08F2-DC20-43C9-8B03-E6E433A269FA}" sibTransId="{69F22A28-C4BC-4FC8-BD36-53EFD6A0B9A4}"/>
    <dgm:cxn modelId="{F13C9322-E78D-4A79-AE60-16E4D642B5D5}" type="presOf" srcId="{BC7D563B-0C53-48B4-9828-A2DF567CD3A8}" destId="{E090E14C-203B-49D0-8F17-FD1A0A3A6029}" srcOrd="0" destOrd="0" presId="urn:microsoft.com/office/officeart/2005/8/layout/vList2"/>
    <dgm:cxn modelId="{E5F86225-2A29-4725-87FC-49F7CC1DF3EC}" srcId="{9DA39FF8-59D6-4BDA-9CF2-E37CB2531E30}" destId="{BC7D563B-0C53-48B4-9828-A2DF567CD3A8}" srcOrd="1" destOrd="0" parTransId="{F988C5DC-81C4-4C48-96E6-951ECFCC6D35}" sibTransId="{D2910791-92CC-4E6E-81CA-1B6226D4CC67}"/>
    <dgm:cxn modelId="{260A1938-A213-4749-84E9-02567A777D6F}" srcId="{1CB26F38-1421-4D68-9AE2-69DCA9D245CF}" destId="{076314FD-350A-446A-9BA4-4FECD8EDDC6E}" srcOrd="0" destOrd="0" parTransId="{FEF2A789-1449-4B3A-BD94-3C43BB2E8941}" sibTransId="{03978B88-7E96-426C-8AD7-D84898D91024}"/>
    <dgm:cxn modelId="{8689AC5D-F400-4A2C-924B-FB14BA0C82E6}" srcId="{DB607D1A-4C19-4F1D-8333-0B233A719EA7}" destId="{DCD9B561-00B6-46E0-885E-57FDB13568AC}" srcOrd="1" destOrd="0" parTransId="{C43AD0D9-20B2-444F-B1E8-B0400F37AA33}" sibTransId="{E0A0E082-52D7-4DF4-BFEC-E639D687A65F}"/>
    <dgm:cxn modelId="{8B89CD6C-9FD0-46E0-932F-EE46AC22272D}" type="presOf" srcId="{D65BFCF1-9CCC-436C-9C70-2314ED3B03C5}" destId="{9992D593-C7C4-4005-BB0F-18E8179551BB}" srcOrd="0" destOrd="0" presId="urn:microsoft.com/office/officeart/2005/8/layout/vList2"/>
    <dgm:cxn modelId="{A51E496E-0153-4AE7-9171-43B1D65CAAAB}" srcId="{9DA39FF8-59D6-4BDA-9CF2-E37CB2531E30}" destId="{DB607D1A-4C19-4F1D-8333-0B233A719EA7}" srcOrd="0" destOrd="0" parTransId="{95A3C829-8FC1-40D4-AF07-E1A08418F47E}" sibTransId="{45988340-1B1F-478A-8A28-1C5B0A649B7A}"/>
    <dgm:cxn modelId="{6EE72C76-9BDE-431B-81B4-70A02150FBA1}" type="presOf" srcId="{1CB26F38-1421-4D68-9AE2-69DCA9D245CF}" destId="{9992D593-C7C4-4005-BB0F-18E8179551BB}" srcOrd="0" destOrd="1" presId="urn:microsoft.com/office/officeart/2005/8/layout/vList2"/>
    <dgm:cxn modelId="{809D0658-B0AC-4955-A627-F91B290CAFBD}" type="presOf" srcId="{87D9696D-9BD5-4662-A534-B73E353952C8}" destId="{FD3C5B5C-7693-4E19-97E3-1CF0AFB118FD}" srcOrd="0" destOrd="0" presId="urn:microsoft.com/office/officeart/2005/8/layout/vList2"/>
    <dgm:cxn modelId="{72A41B82-3641-47E8-995A-29CE414E014A}" type="presOf" srcId="{04D8A10A-53C3-4479-96F9-19FCE421F048}" destId="{FD3C5B5C-7693-4E19-97E3-1CF0AFB118FD}" srcOrd="0" destOrd="2" presId="urn:microsoft.com/office/officeart/2005/8/layout/vList2"/>
    <dgm:cxn modelId="{152D7B91-5478-4180-91D0-CA674F99A68A}" type="presOf" srcId="{07E4BC3A-3412-42CC-9D20-DAA2308BC083}" destId="{33E9F493-4527-47A8-825B-6D21C60735E4}" srcOrd="0" destOrd="0" presId="urn:microsoft.com/office/officeart/2005/8/layout/vList2"/>
    <dgm:cxn modelId="{8703BF91-A641-467E-BD27-F3D64B870DE2}" srcId="{BC7D563B-0C53-48B4-9828-A2DF567CD3A8}" destId="{D65BFCF1-9CCC-436C-9C70-2314ED3B03C5}" srcOrd="0" destOrd="0" parTransId="{51A189C3-6941-4C06-B772-9A2980C24AF1}" sibTransId="{5CE08CBF-9DC3-418E-858E-860F59059689}"/>
    <dgm:cxn modelId="{FB0C28BA-692F-4DF1-A6FD-2FDEB1697856}" srcId="{DB607D1A-4C19-4F1D-8333-0B233A719EA7}" destId="{04D8A10A-53C3-4479-96F9-19FCE421F048}" srcOrd="2" destOrd="0" parTransId="{6A1861CB-3DFB-40A3-B5C3-AF1DA12D4B95}" sibTransId="{C0891DC5-F03D-4C03-8946-C83D0D98281A}"/>
    <dgm:cxn modelId="{1A252DCA-BDF3-465D-A994-B22F044CE9B0}" srcId="{DB607D1A-4C19-4F1D-8333-0B233A719EA7}" destId="{87D9696D-9BD5-4662-A534-B73E353952C8}" srcOrd="0" destOrd="0" parTransId="{A7FE1115-1565-4161-9954-E7C2C47BFC11}" sibTransId="{C40F0E48-035C-4A87-8070-D1EB1E0E7FEE}"/>
    <dgm:cxn modelId="{A3AB80D7-4596-420D-9EB3-A087C97C0B48}" srcId="{9DA39FF8-59D6-4BDA-9CF2-E37CB2531E30}" destId="{5422B423-4181-45EE-9817-3623BD280CAB}" srcOrd="2" destOrd="0" parTransId="{CCFFEF89-7B71-4D3F-8777-A08C545DFFC3}" sibTransId="{45EBF207-361F-455C-A785-952DB42590DA}"/>
    <dgm:cxn modelId="{928DE3D8-925D-41E3-800B-A5AC438EC1A3}" type="presOf" srcId="{DCD9B561-00B6-46E0-885E-57FDB13568AC}" destId="{FD3C5B5C-7693-4E19-97E3-1CF0AFB118FD}" srcOrd="0" destOrd="1" presId="urn:microsoft.com/office/officeart/2005/8/layout/vList2"/>
    <dgm:cxn modelId="{594E5DF5-BAE1-4F5F-990B-8655A175E486}" type="presOf" srcId="{DB607D1A-4C19-4F1D-8333-0B233A719EA7}" destId="{D149271A-1C3A-421D-B889-FBD88562A7B7}" srcOrd="0" destOrd="0" presId="urn:microsoft.com/office/officeart/2005/8/layout/vList2"/>
    <dgm:cxn modelId="{3A5C73FC-52A4-46F4-876C-C4E5EF984FA4}" srcId="{BC7D563B-0C53-48B4-9828-A2DF567CD3A8}" destId="{1CB26F38-1421-4D68-9AE2-69DCA9D245CF}" srcOrd="1" destOrd="0" parTransId="{2DFBFB0E-86FC-4C2C-A966-CD37D557C358}" sibTransId="{A94F8082-346B-4E6F-8FE8-4B2B62723061}"/>
    <dgm:cxn modelId="{10FCA0FD-F1A0-464B-93DC-A4D39575617C}" type="presOf" srcId="{9DA39FF8-59D6-4BDA-9CF2-E37CB2531E30}" destId="{C7FA41A3-73D4-4042-BACD-7A194CA1024E}" srcOrd="0" destOrd="0" presId="urn:microsoft.com/office/officeart/2005/8/layout/vList2"/>
    <dgm:cxn modelId="{BE68D084-806C-458D-B28C-4DA332904F2F}" type="presParOf" srcId="{C7FA41A3-73D4-4042-BACD-7A194CA1024E}" destId="{D149271A-1C3A-421D-B889-FBD88562A7B7}" srcOrd="0" destOrd="0" presId="urn:microsoft.com/office/officeart/2005/8/layout/vList2"/>
    <dgm:cxn modelId="{C53D8F51-ED0B-4826-A81C-57D33C5A25BF}" type="presParOf" srcId="{C7FA41A3-73D4-4042-BACD-7A194CA1024E}" destId="{FD3C5B5C-7693-4E19-97E3-1CF0AFB118FD}" srcOrd="1" destOrd="0" presId="urn:microsoft.com/office/officeart/2005/8/layout/vList2"/>
    <dgm:cxn modelId="{68DB2278-170F-4FFE-93C7-4C9816E747FF}" type="presParOf" srcId="{C7FA41A3-73D4-4042-BACD-7A194CA1024E}" destId="{E090E14C-203B-49D0-8F17-FD1A0A3A6029}" srcOrd="2" destOrd="0" presId="urn:microsoft.com/office/officeart/2005/8/layout/vList2"/>
    <dgm:cxn modelId="{E71B8F1B-3C34-4C82-A2F2-1EFB5E7187B1}" type="presParOf" srcId="{C7FA41A3-73D4-4042-BACD-7A194CA1024E}" destId="{9992D593-C7C4-4005-BB0F-18E8179551BB}" srcOrd="3" destOrd="0" presId="urn:microsoft.com/office/officeart/2005/8/layout/vList2"/>
    <dgm:cxn modelId="{EDD16263-0BA2-42CF-B82D-684AFC319BFD}" type="presParOf" srcId="{C7FA41A3-73D4-4042-BACD-7A194CA1024E}" destId="{D5708E1D-69C8-4BBE-AA44-D65B947FE173}" srcOrd="4" destOrd="0" presId="urn:microsoft.com/office/officeart/2005/8/layout/vList2"/>
    <dgm:cxn modelId="{84BAA5E7-E65A-4589-A527-E8F6B7826B37}" type="presParOf" srcId="{C7FA41A3-73D4-4042-BACD-7A194CA1024E}" destId="{33E9F493-4527-47A8-825B-6D21C60735E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5D59D-869E-4270-B7D2-C2AD4FD1A2C2}">
      <dsp:nvSpPr>
        <dsp:cNvPr id="0" name=""/>
        <dsp:cNvSpPr/>
      </dsp:nvSpPr>
      <dsp:spPr>
        <a:xfrm>
          <a:off x="0" y="7177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dirty="0"/>
            <a:t>Let parties choose </a:t>
          </a:r>
          <a:r>
            <a:rPr lang="en-US" sz="2200" b="0" i="0" kern="1200" dirty="0"/>
            <a:t>what to talk about</a:t>
          </a:r>
          <a:endParaRPr lang="en-US" sz="2200" kern="1200" dirty="0"/>
        </a:p>
      </dsp:txBody>
      <dsp:txXfrm>
        <a:off x="25130" y="96901"/>
        <a:ext cx="11495747" cy="464540"/>
      </dsp:txXfrm>
    </dsp:sp>
    <dsp:sp modelId="{67A926D7-54EB-41C1-9B47-8D2BCC490EBB}">
      <dsp:nvSpPr>
        <dsp:cNvPr id="0" name=""/>
        <dsp:cNvSpPr/>
      </dsp:nvSpPr>
      <dsp:spPr>
        <a:xfrm>
          <a:off x="0" y="64993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dirty="0"/>
            <a:t>Actively connect all parties </a:t>
          </a:r>
          <a:r>
            <a:rPr lang="en-US" sz="2200" b="0" i="0" kern="1200" dirty="0"/>
            <a:t>with resources and support</a:t>
          </a:r>
          <a:endParaRPr lang="en-US" sz="2200" kern="1200" dirty="0"/>
        </a:p>
      </dsp:txBody>
      <dsp:txXfrm>
        <a:off x="25130" y="675061"/>
        <a:ext cx="11495747" cy="464540"/>
      </dsp:txXfrm>
    </dsp:sp>
    <dsp:sp modelId="{E2B32F51-B8ED-4677-8FB0-1E919B7923B0}">
      <dsp:nvSpPr>
        <dsp:cNvPr id="0" name=""/>
        <dsp:cNvSpPr/>
      </dsp:nvSpPr>
      <dsp:spPr>
        <a:xfrm>
          <a:off x="0" y="122809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dirty="0"/>
            <a:t>Be clear </a:t>
          </a:r>
          <a:r>
            <a:rPr lang="en-US" sz="2200" b="0" i="0" kern="1200" dirty="0"/>
            <a:t>that there are choices</a:t>
          </a:r>
          <a:endParaRPr lang="en-US" sz="2200" kern="1200" dirty="0"/>
        </a:p>
      </dsp:txBody>
      <dsp:txXfrm>
        <a:off x="25130" y="1253221"/>
        <a:ext cx="11495747" cy="464540"/>
      </dsp:txXfrm>
    </dsp:sp>
    <dsp:sp modelId="{D5106DB8-B6B1-4644-B305-9633041ABA0C}">
      <dsp:nvSpPr>
        <dsp:cNvPr id="0" name=""/>
        <dsp:cNvSpPr/>
      </dsp:nvSpPr>
      <dsp:spPr>
        <a:xfrm>
          <a:off x="0" y="180625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dirty="0"/>
            <a:t>Respect</a:t>
          </a:r>
          <a:r>
            <a:rPr lang="en-US" sz="2200" b="0" i="0" kern="1200" dirty="0"/>
            <a:t> all decisions</a:t>
          </a:r>
          <a:endParaRPr lang="en-US" sz="2200" kern="1200" dirty="0"/>
        </a:p>
      </dsp:txBody>
      <dsp:txXfrm>
        <a:off x="25130" y="1831381"/>
        <a:ext cx="11495747" cy="464540"/>
      </dsp:txXfrm>
    </dsp:sp>
    <dsp:sp modelId="{21394178-F0F5-405B-8FAE-9988E1D446E9}">
      <dsp:nvSpPr>
        <dsp:cNvPr id="0" name=""/>
        <dsp:cNvSpPr/>
      </dsp:nvSpPr>
      <dsp:spPr>
        <a:xfrm>
          <a:off x="0" y="238441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dirty="0"/>
            <a:t>Point out </a:t>
          </a:r>
          <a:r>
            <a:rPr lang="en-US" sz="2200" b="0" i="0" kern="1200" dirty="0"/>
            <a:t>strengths and capacities</a:t>
          </a:r>
          <a:endParaRPr lang="en-US" sz="2200" kern="1200" dirty="0"/>
        </a:p>
      </dsp:txBody>
      <dsp:txXfrm>
        <a:off x="25130" y="2409541"/>
        <a:ext cx="11495747" cy="464540"/>
      </dsp:txXfrm>
    </dsp:sp>
    <dsp:sp modelId="{23CABB13-C8E5-434E-BB50-A4C633E591EB}">
      <dsp:nvSpPr>
        <dsp:cNvPr id="0" name=""/>
        <dsp:cNvSpPr/>
      </dsp:nvSpPr>
      <dsp:spPr>
        <a:xfrm>
          <a:off x="0" y="296257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dirty="0"/>
            <a:t>Share </a:t>
          </a:r>
          <a:r>
            <a:rPr lang="en-US" sz="2200" b="0" i="0" kern="1200" dirty="0"/>
            <a:t>information about resources and support</a:t>
          </a:r>
          <a:endParaRPr lang="en-US" sz="2200" kern="1200" dirty="0"/>
        </a:p>
      </dsp:txBody>
      <dsp:txXfrm>
        <a:off x="25130" y="2987701"/>
        <a:ext cx="11495747" cy="464540"/>
      </dsp:txXfrm>
    </dsp:sp>
    <dsp:sp modelId="{3AA6FF17-7C25-46AF-B098-97D4B315259D}">
      <dsp:nvSpPr>
        <dsp:cNvPr id="0" name=""/>
        <dsp:cNvSpPr/>
      </dsp:nvSpPr>
      <dsp:spPr>
        <a:xfrm>
          <a:off x="0" y="354073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dirty="0"/>
            <a:t>Explain </a:t>
          </a:r>
          <a:r>
            <a:rPr lang="en-US" sz="2200" b="0" i="0" kern="1200" dirty="0"/>
            <a:t>options and relevant policies and procedures </a:t>
          </a:r>
          <a:endParaRPr lang="en-US" sz="2200" kern="1200" dirty="0"/>
        </a:p>
      </dsp:txBody>
      <dsp:txXfrm>
        <a:off x="25130" y="3565861"/>
        <a:ext cx="11495747" cy="464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9271A-1C3A-421D-B889-FBD88562A7B7}">
      <dsp:nvSpPr>
        <dsp:cNvPr id="0" name=""/>
        <dsp:cNvSpPr/>
      </dsp:nvSpPr>
      <dsp:spPr>
        <a:xfrm>
          <a:off x="0" y="42296"/>
          <a:ext cx="1154600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Dick’s House Health Services - all staff are confidential</a:t>
          </a:r>
          <a:endParaRPr lang="en-US" sz="2300" kern="1200"/>
        </a:p>
      </dsp:txBody>
      <dsp:txXfrm>
        <a:off x="26273" y="68569"/>
        <a:ext cx="11493461" cy="485654"/>
      </dsp:txXfrm>
    </dsp:sp>
    <dsp:sp modelId="{FD3C5B5C-7693-4E19-97E3-1CF0AFB118FD}">
      <dsp:nvSpPr>
        <dsp:cNvPr id="0" name=""/>
        <dsp:cNvSpPr/>
      </dsp:nvSpPr>
      <dsp:spPr>
        <a:xfrm>
          <a:off x="0" y="580496"/>
          <a:ext cx="11546007" cy="116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a:t>Counseling</a:t>
          </a:r>
          <a:endParaRPr lang="en-US" sz="1800" kern="1200"/>
        </a:p>
        <a:p>
          <a:pPr marL="171450" lvl="1" indent="-171450" algn="l" defTabSz="800100">
            <a:lnSpc>
              <a:spcPct val="90000"/>
            </a:lnSpc>
            <a:spcBef>
              <a:spcPct val="0"/>
            </a:spcBef>
            <a:spcAft>
              <a:spcPct val="20000"/>
            </a:spcAft>
            <a:buChar char="•"/>
          </a:pPr>
          <a:r>
            <a:rPr lang="en-US" sz="1800" b="0" i="0" kern="1200"/>
            <a:t>Inpatient Department</a:t>
          </a:r>
          <a:endParaRPr lang="en-US" sz="1800" kern="1200"/>
        </a:p>
        <a:p>
          <a:pPr marL="171450" lvl="1" indent="-171450" algn="l" defTabSz="800100">
            <a:lnSpc>
              <a:spcPct val="90000"/>
            </a:lnSpc>
            <a:spcBef>
              <a:spcPct val="0"/>
            </a:spcBef>
            <a:spcAft>
              <a:spcPct val="20000"/>
            </a:spcAft>
            <a:buChar char="•"/>
          </a:pPr>
          <a:r>
            <a:rPr lang="en-US" sz="1800" b="0" i="0" kern="1200" dirty="0"/>
            <a:t>Primary Care</a:t>
          </a:r>
          <a:endParaRPr lang="en-US" sz="1800" kern="1200" dirty="0"/>
        </a:p>
        <a:p>
          <a:pPr marL="171450" lvl="1" indent="-171450" algn="l" defTabSz="800100">
            <a:lnSpc>
              <a:spcPct val="90000"/>
            </a:lnSpc>
            <a:spcBef>
              <a:spcPct val="0"/>
            </a:spcBef>
            <a:spcAft>
              <a:spcPct val="20000"/>
            </a:spcAft>
            <a:buChar char="•"/>
          </a:pPr>
          <a:r>
            <a:rPr lang="en-US" sz="1800" b="0" i="0" kern="1200" dirty="0"/>
            <a:t>Athletic Trainers</a:t>
          </a:r>
          <a:endParaRPr lang="en-US" sz="1800" kern="1200" dirty="0"/>
        </a:p>
      </dsp:txBody>
      <dsp:txXfrm>
        <a:off x="0" y="580496"/>
        <a:ext cx="11546007" cy="1166445"/>
      </dsp:txXfrm>
    </dsp:sp>
    <dsp:sp modelId="{E090E14C-203B-49D0-8F17-FD1A0A3A6029}">
      <dsp:nvSpPr>
        <dsp:cNvPr id="0" name=""/>
        <dsp:cNvSpPr/>
      </dsp:nvSpPr>
      <dsp:spPr>
        <a:xfrm>
          <a:off x="0" y="1746941"/>
          <a:ext cx="1154600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Tucker Center</a:t>
          </a:r>
          <a:endParaRPr lang="en-US" sz="2300" kern="1200" dirty="0"/>
        </a:p>
      </dsp:txBody>
      <dsp:txXfrm>
        <a:off x="26273" y="1773214"/>
        <a:ext cx="11493461" cy="485654"/>
      </dsp:txXfrm>
    </dsp:sp>
    <dsp:sp modelId="{9992D593-C7C4-4005-BB0F-18E8179551BB}">
      <dsp:nvSpPr>
        <dsp:cNvPr id="0" name=""/>
        <dsp:cNvSpPr/>
      </dsp:nvSpPr>
      <dsp:spPr>
        <a:xfrm>
          <a:off x="0" y="2285141"/>
          <a:ext cx="11546007"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College Chaplain</a:t>
          </a:r>
          <a:endParaRPr lang="en-US" sz="1800" kern="1200" dirty="0"/>
        </a:p>
        <a:p>
          <a:pPr marL="171450" lvl="1" indent="-171450" algn="l" defTabSz="800100">
            <a:lnSpc>
              <a:spcPct val="90000"/>
            </a:lnSpc>
            <a:spcBef>
              <a:spcPct val="0"/>
            </a:spcBef>
            <a:spcAft>
              <a:spcPct val="20000"/>
            </a:spcAft>
            <a:buChar char="•"/>
          </a:pPr>
          <a:r>
            <a:rPr lang="en-US" sz="1800" b="0" i="0" kern="1200" dirty="0"/>
            <a:t>Ordained Clergy who are as member of the United Campus Ministers (UCM)</a:t>
          </a:r>
          <a:endParaRPr lang="en-US" sz="1800" kern="1200" dirty="0"/>
        </a:p>
        <a:p>
          <a:pPr marL="342900" lvl="2" indent="-171450" algn="l" defTabSz="800100">
            <a:lnSpc>
              <a:spcPct val="90000"/>
            </a:lnSpc>
            <a:spcBef>
              <a:spcPct val="0"/>
            </a:spcBef>
            <a:spcAft>
              <a:spcPct val="20000"/>
            </a:spcAft>
            <a:buNone/>
          </a:pPr>
          <a:r>
            <a:rPr lang="en-US" sz="1800" b="0" i="0" kern="1200" dirty="0"/>
            <a:t>		All other staff at the Tucker Center are responsible employees</a:t>
          </a:r>
          <a:endParaRPr lang="en-US" sz="1800" kern="1200" dirty="0"/>
        </a:p>
      </dsp:txBody>
      <dsp:txXfrm>
        <a:off x="0" y="2285141"/>
        <a:ext cx="11546007" cy="880785"/>
      </dsp:txXfrm>
    </dsp:sp>
    <dsp:sp modelId="{D5708E1D-69C8-4BBE-AA44-D65B947FE173}">
      <dsp:nvSpPr>
        <dsp:cNvPr id="0" name=""/>
        <dsp:cNvSpPr/>
      </dsp:nvSpPr>
      <dsp:spPr>
        <a:xfrm>
          <a:off x="0" y="3165926"/>
          <a:ext cx="1154600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WISE </a:t>
          </a:r>
          <a:endParaRPr lang="en-US" sz="2300" kern="1200"/>
        </a:p>
      </dsp:txBody>
      <dsp:txXfrm>
        <a:off x="26273" y="3192199"/>
        <a:ext cx="11493461" cy="485654"/>
      </dsp:txXfrm>
    </dsp:sp>
    <dsp:sp modelId="{33E9F493-4527-47A8-825B-6D21C60735E4}">
      <dsp:nvSpPr>
        <dsp:cNvPr id="0" name=""/>
        <dsp:cNvSpPr/>
      </dsp:nvSpPr>
      <dsp:spPr>
        <a:xfrm>
          <a:off x="0" y="3704126"/>
          <a:ext cx="1154600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Local advocacy group with a designated Campus Advocate</a:t>
          </a:r>
          <a:endParaRPr lang="en-US" sz="1800" kern="1200" dirty="0"/>
        </a:p>
      </dsp:txBody>
      <dsp:txXfrm>
        <a:off x="0" y="3704126"/>
        <a:ext cx="11546007" cy="380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1/09/2023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1/09/2023</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1088279" rtl="0" eaLnBrk="1" latinLnBrk="0" hangingPunct="1">
      <a:defRPr sz="1428" kern="1200">
        <a:solidFill>
          <a:schemeClr val="tx1"/>
        </a:solidFill>
        <a:latin typeface="+mn-lt"/>
        <a:ea typeface="+mn-ea"/>
        <a:cs typeface="+mn-cs"/>
      </a:defRPr>
    </a:lvl1pPr>
    <a:lvl2pPr marL="544139" algn="l" defTabSz="1088279" rtl="0" eaLnBrk="1" latinLnBrk="0" hangingPunct="1">
      <a:defRPr sz="1428" kern="1200">
        <a:solidFill>
          <a:schemeClr val="tx1"/>
        </a:solidFill>
        <a:latin typeface="+mn-lt"/>
        <a:ea typeface="+mn-ea"/>
        <a:cs typeface="+mn-cs"/>
      </a:defRPr>
    </a:lvl2pPr>
    <a:lvl3pPr marL="1088279" algn="l" defTabSz="1088279" rtl="0" eaLnBrk="1" latinLnBrk="0" hangingPunct="1">
      <a:defRPr sz="1428" kern="1200">
        <a:solidFill>
          <a:schemeClr val="tx1"/>
        </a:solidFill>
        <a:latin typeface="+mn-lt"/>
        <a:ea typeface="+mn-ea"/>
        <a:cs typeface="+mn-cs"/>
      </a:defRPr>
    </a:lvl3pPr>
    <a:lvl4pPr marL="1632418" algn="l" defTabSz="1088279" rtl="0" eaLnBrk="1" latinLnBrk="0" hangingPunct="1">
      <a:defRPr sz="1428" kern="1200">
        <a:solidFill>
          <a:schemeClr val="tx1"/>
        </a:solidFill>
        <a:latin typeface="+mn-lt"/>
        <a:ea typeface="+mn-ea"/>
        <a:cs typeface="+mn-cs"/>
      </a:defRPr>
    </a:lvl4pPr>
    <a:lvl5pPr marL="2176558" algn="l" defTabSz="1088279" rtl="0" eaLnBrk="1" latinLnBrk="0" hangingPunct="1">
      <a:defRPr sz="1428" kern="1200">
        <a:solidFill>
          <a:schemeClr val="tx1"/>
        </a:solidFill>
        <a:latin typeface="+mn-lt"/>
        <a:ea typeface="+mn-ea"/>
        <a:cs typeface="+mn-cs"/>
      </a:defRPr>
    </a:lvl5pPr>
    <a:lvl6pPr marL="2720696" algn="l" defTabSz="1088279" rtl="0" eaLnBrk="1" latinLnBrk="0" hangingPunct="1">
      <a:defRPr sz="1428" kern="1200">
        <a:solidFill>
          <a:schemeClr val="tx1"/>
        </a:solidFill>
        <a:latin typeface="+mn-lt"/>
        <a:ea typeface="+mn-ea"/>
        <a:cs typeface="+mn-cs"/>
      </a:defRPr>
    </a:lvl6pPr>
    <a:lvl7pPr marL="3264836" algn="l" defTabSz="1088279" rtl="0" eaLnBrk="1" latinLnBrk="0" hangingPunct="1">
      <a:defRPr sz="1428" kern="1200">
        <a:solidFill>
          <a:schemeClr val="tx1"/>
        </a:solidFill>
        <a:latin typeface="+mn-lt"/>
        <a:ea typeface="+mn-ea"/>
        <a:cs typeface="+mn-cs"/>
      </a:defRPr>
    </a:lvl7pPr>
    <a:lvl8pPr marL="3808976" algn="l" defTabSz="1088279" rtl="0" eaLnBrk="1" latinLnBrk="0" hangingPunct="1">
      <a:defRPr sz="1428" kern="1200">
        <a:solidFill>
          <a:schemeClr val="tx1"/>
        </a:solidFill>
        <a:latin typeface="+mn-lt"/>
        <a:ea typeface="+mn-ea"/>
        <a:cs typeface="+mn-cs"/>
      </a:defRPr>
    </a:lvl8pPr>
    <a:lvl9pPr marL="4353115" algn="l" defTabSz="1088279" rtl="0" eaLnBrk="1" latinLnBrk="0" hangingPunct="1">
      <a:defRPr sz="14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2AB3C50-0815-4E72-B5C0-4CC01800180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pic>
        <p:nvPicPr>
          <p:cNvPr id="12" name="Picture 11">
            <a:extLst>
              <a:ext uri="{FF2B5EF4-FFF2-40B4-BE49-F238E27FC236}">
                <a16:creationId xmlns:a16="http://schemas.microsoft.com/office/drawing/2014/main" id="{3AD6D95E-88C9-4F51-9A96-C6DC690C4E41}"/>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sp>
        <p:nvSpPr>
          <p:cNvPr id="9" name="Text Placeholder 8">
            <a:extLst>
              <a:ext uri="{FF2B5EF4-FFF2-40B4-BE49-F238E27FC236}">
                <a16:creationId xmlns:a16="http://schemas.microsoft.com/office/drawing/2014/main" id="{2670AC6F-A8DE-43B1-AB32-8BCC2ADD0A50}"/>
              </a:ext>
            </a:extLst>
          </p:cNvPr>
          <p:cNvSpPr>
            <a:spLocks noGrp="1"/>
          </p:cNvSpPr>
          <p:nvPr>
            <p:ph type="body" sz="quarter" idx="12" hasCustomPrompt="1"/>
          </p:nvPr>
        </p:nvSpPr>
        <p:spPr>
          <a:xfrm>
            <a:off x="321510" y="184205"/>
            <a:ext cx="2700330" cy="217696"/>
          </a:xfrm>
        </p:spPr>
        <p:txBody>
          <a:bodyPr anchor="ctr">
            <a:normAutofit/>
          </a:bodyPr>
          <a:lstStyle>
            <a:lvl1pPr marL="0" indent="0" algn="l">
              <a:spcBef>
                <a:spcPts val="0"/>
              </a:spcBef>
              <a:spcAft>
                <a:spcPts val="0"/>
              </a:spcAft>
              <a:buFontTx/>
              <a:buNone/>
              <a:defRPr sz="1100">
                <a:solidFill>
                  <a:schemeClr val="bg1"/>
                </a:solidFill>
              </a:defRPr>
            </a:lvl1pPr>
            <a:lvl2pPr marL="101256" indent="0" algn="l">
              <a:buFontTx/>
              <a:buNone/>
              <a:defRPr sz="984">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[Current Date]</a:t>
            </a:r>
          </a:p>
        </p:txBody>
      </p:sp>
      <p:pic>
        <p:nvPicPr>
          <p:cNvPr id="7" name="Picture 6">
            <a:extLst>
              <a:ext uri="{FF2B5EF4-FFF2-40B4-BE49-F238E27FC236}">
                <a16:creationId xmlns:a16="http://schemas.microsoft.com/office/drawing/2014/main" id="{B48D68E9-7018-4336-9CC4-C1AD98D094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9981" y="1428599"/>
            <a:ext cx="3912001" cy="4000802"/>
          </a:xfrm>
          <a:prstGeom prst="rect">
            <a:avLst/>
          </a:prstGeom>
        </p:spPr>
      </p:pic>
      <p:sp>
        <p:nvSpPr>
          <p:cNvPr id="2" name="Slide Number Placeholder 1">
            <a:extLst>
              <a:ext uri="{FF2B5EF4-FFF2-40B4-BE49-F238E27FC236}">
                <a16:creationId xmlns:a16="http://schemas.microsoft.com/office/drawing/2014/main" id="{9998FB25-7404-4D17-BC12-C5C5BD3F89CC}"/>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sp>
        <p:nvSpPr>
          <p:cNvPr id="3" name="Footer Placeholder 2">
            <a:extLst>
              <a:ext uri="{FF2B5EF4-FFF2-40B4-BE49-F238E27FC236}">
                <a16:creationId xmlns:a16="http://schemas.microsoft.com/office/drawing/2014/main" id="{C8CB9713-6169-4BCA-998A-1ECD71372D89}"/>
              </a:ext>
            </a:extLst>
          </p:cNvPr>
          <p:cNvSpPr>
            <a:spLocks noGrp="1"/>
          </p:cNvSpPr>
          <p:nvPr>
            <p:ph type="ftr" sz="quarter" idx="14"/>
          </p:nvPr>
        </p:nvSpPr>
        <p:spPr/>
        <p:txBody>
          <a:bodyPr/>
          <a:lstStyle>
            <a:lvl1pPr>
              <a:defRPr>
                <a:solidFill>
                  <a:schemeClr val="bg1"/>
                </a:solidFill>
              </a:defRPr>
            </a:lvl1pPr>
          </a:lstStyle>
          <a:p>
            <a:pPr algn="ctr"/>
            <a:r>
              <a:rPr lang="en-AU" dirty="0"/>
              <a:t>Office of Equal Opportunity, Accessibility and Title IX</a:t>
            </a:r>
          </a:p>
        </p:txBody>
      </p:sp>
    </p:spTree>
    <p:extLst>
      <p:ext uri="{BB962C8B-B14F-4D97-AF65-F5344CB8AC3E}">
        <p14:creationId xmlns:p14="http://schemas.microsoft.com/office/powerpoint/2010/main" val="34015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Picture Crop">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55C3957F-CBD5-45F4-9139-BE2AD9F3D778}"/>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1D7466EE-1402-4AD3-84F3-D1DF7AB79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4347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2 Pictur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[Footer]</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sp>
        <p:nvSpPr>
          <p:cNvPr id="12" name="Picture Placeholder 2">
            <a:extLst>
              <a:ext uri="{FF2B5EF4-FFF2-40B4-BE49-F238E27FC236}">
                <a16:creationId xmlns:a16="http://schemas.microsoft.com/office/drawing/2014/main" id="{4CC70461-48C5-43F7-8FBF-36F351503D81}"/>
              </a:ext>
            </a:extLst>
          </p:cNvPr>
          <p:cNvSpPr>
            <a:spLocks noGrp="1"/>
          </p:cNvSpPr>
          <p:nvPr>
            <p:ph type="pic" idx="13" hasCustomPrompt="1"/>
          </p:nvPr>
        </p:nvSpPr>
        <p:spPr>
          <a:xfrm>
            <a:off x="5014594" y="4925838"/>
            <a:ext cx="2939950" cy="1567102"/>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pic>
        <p:nvPicPr>
          <p:cNvPr id="11" name="Picture 10">
            <a:extLst>
              <a:ext uri="{FF2B5EF4-FFF2-40B4-BE49-F238E27FC236}">
                <a16:creationId xmlns:a16="http://schemas.microsoft.com/office/drawing/2014/main" id="{0A945B0B-FD87-427B-B1C8-DF115B45F61B}"/>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3" name="Picture 12">
            <a:extLst>
              <a:ext uri="{FF2B5EF4-FFF2-40B4-BE49-F238E27FC236}">
                <a16:creationId xmlns:a16="http://schemas.microsoft.com/office/drawing/2014/main" id="{3054FC01-F717-4A46-B98F-96CECAD73C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73941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Picture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5036129" y="257"/>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AD7A19B3-ADC4-46A3-BF00-57B86B7CF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6560" y="246362"/>
            <a:ext cx="1288500" cy="134985"/>
          </a:xfrm>
          <a:prstGeom prst="rect">
            <a:avLst/>
          </a:prstGeom>
        </p:spPr>
      </p:pic>
    </p:spTree>
    <p:extLst>
      <p:ext uri="{BB962C8B-B14F-4D97-AF65-F5344CB8AC3E}">
        <p14:creationId xmlns:p14="http://schemas.microsoft.com/office/powerpoint/2010/main" val="237717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mp; Text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0" y="2"/>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3" name="Content Placeholder 2"/>
          <p:cNvSpPr>
            <a:spLocks noGrp="1"/>
          </p:cNvSpPr>
          <p:nvPr>
            <p:ph sz="half" idx="1" hasCustomPrompt="1"/>
          </p:nvPr>
        </p:nvSpPr>
        <p:spPr>
          <a:xfrm>
            <a:off x="751383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7528747"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95B49BA5-9018-4446-A86F-4EE58D7173D4}"/>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8" name="Picture 7">
            <a:extLst>
              <a:ext uri="{FF2B5EF4-FFF2-40B4-BE49-F238E27FC236}">
                <a16:creationId xmlns:a16="http://schemas.microsoft.com/office/drawing/2014/main" id="{AD7A19B3-ADC4-46A3-BF00-57B86B7CFA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2"/>
          </a:xfrm>
          <a:prstGeom prst="rect">
            <a:avLst/>
          </a:prstGeom>
        </p:spPr>
      </p:pic>
    </p:spTree>
    <p:extLst>
      <p:ext uri="{BB962C8B-B14F-4D97-AF65-F5344CB8AC3E}">
        <p14:creationId xmlns:p14="http://schemas.microsoft.com/office/powerpoint/2010/main" val="291587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icture (Blee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AU" dirty="0"/>
              <a:t>Click icon to add picture</a:t>
            </a:r>
            <a:br>
              <a:rPr lang="en-AU" dirty="0"/>
            </a:br>
            <a:br>
              <a:rPr lang="en-AU" dirty="0"/>
            </a:br>
            <a:br>
              <a:rPr lang="en-AU" dirty="0"/>
            </a:br>
            <a:endParaRPr lang="en-AU" dirty="0"/>
          </a:p>
        </p:txBody>
      </p:sp>
      <p:sp>
        <p:nvSpPr>
          <p:cNvPr id="5" name="Slide Number Placeholder 4">
            <a:extLst>
              <a:ext uri="{FF2B5EF4-FFF2-40B4-BE49-F238E27FC236}">
                <a16:creationId xmlns:a16="http://schemas.microsoft.com/office/drawing/2014/main" id="{A3B83DCC-83B4-4DDF-A2DD-53EA890722EE}"/>
              </a:ext>
            </a:extLst>
          </p:cNvPr>
          <p:cNvSpPr>
            <a:spLocks noGrp="1"/>
          </p:cNvSpPr>
          <p:nvPr>
            <p:ph type="sldNum" sz="quarter" idx="16"/>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6560" y="246362"/>
            <a:ext cx="1288500" cy="134985"/>
          </a:xfrm>
          <a:prstGeom prst="rect">
            <a:avLst/>
          </a:prstGeom>
        </p:spPr>
      </p:pic>
      <p:pic>
        <p:nvPicPr>
          <p:cNvPr id="9" name="Picture 8">
            <a:extLst>
              <a:ext uri="{FF2B5EF4-FFF2-40B4-BE49-F238E27FC236}">
                <a16:creationId xmlns:a16="http://schemas.microsoft.com/office/drawing/2014/main" id="{AD7A19B3-ADC4-46A3-BF00-57B86B7CFA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2"/>
          </a:xfrm>
          <a:prstGeom prst="rect">
            <a:avLst/>
          </a:prstGeom>
        </p:spPr>
      </p:pic>
    </p:spTree>
    <p:extLst>
      <p:ext uri="{BB962C8B-B14F-4D97-AF65-F5344CB8AC3E}">
        <p14:creationId xmlns:p14="http://schemas.microsoft.com/office/powerpoint/2010/main" val="156876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34298" y="2367188"/>
            <a:ext cx="742590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321508" y="2365636"/>
            <a:ext cx="370858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BA15CE4-9C5B-4DD4-9334-613E584A897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A5210B5A-E47F-4858-B45E-5B1BEE8B2507}"/>
              </a:ext>
            </a:extLst>
          </p:cNvPr>
          <p:cNvSpPr>
            <a:spLocks noGrp="1"/>
          </p:cNvSpPr>
          <p:nvPr>
            <p:ph type="ftr" sz="quarter" idx="11"/>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8C22C6C2-929C-48AB-A46A-05FC0AD94C2B}"/>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B308A26F-06F2-4E9D-90D3-59B5F0517015}"/>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00F2FEF4-AC70-4D84-9B67-5A54BD0F33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57198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1508" y="2365638"/>
            <a:ext cx="7441994"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8141451" y="2365639"/>
            <a:ext cx="3712953"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94D7C67-E5F6-43C5-997F-6434DA21F484}"/>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a16="http://schemas.microsoft.com/office/drawing/2014/main" id="{1A584D73-4796-4164-B818-FA3C28E0BA7F}"/>
              </a:ext>
            </a:extLst>
          </p:cNvPr>
          <p:cNvSpPr>
            <a:spLocks noGrp="1"/>
          </p:cNvSpPr>
          <p:nvPr>
            <p:ph type="ftr" sz="quarter" idx="11"/>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B1262CB5-7592-412B-8108-8BFA3C6D8D0C}"/>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040F9683-AEE5-4C7C-8337-8F0333B05ADC}"/>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3" name="Picture 12">
            <a:extLst>
              <a:ext uri="{FF2B5EF4-FFF2-40B4-BE49-F238E27FC236}">
                <a16:creationId xmlns:a16="http://schemas.microsoft.com/office/drawing/2014/main" id="{04A82EE6-5B2A-4D35-9636-3FF0F8DEBC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19052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a:xfrm>
            <a:off x="321511" y="2365636"/>
            <a:ext cx="11543658" cy="1974696"/>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hasCustomPrompt="1"/>
          </p:nvPr>
        </p:nvSpPr>
        <p:spPr>
          <a:xfrm>
            <a:off x="338777" y="4495699"/>
            <a:ext cx="11543658" cy="1974696"/>
          </a:xfrm>
        </p:spPr>
        <p:txBody>
          <a:bodyPr/>
          <a:lstStyle>
            <a:lvl1pPr>
              <a:defRPr lang="en-US" dirty="0" smtClean="0"/>
            </a:lvl1pPr>
            <a:lvl2pPr>
              <a:defRPr lang="en-US" dirty="0" smtClean="0"/>
            </a:lvl2pPr>
            <a:lvl3pPr>
              <a:defRPr lang="en-US" dirty="0" smtClean="0"/>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166DFF93-5525-475A-BA2F-1F0C4F78D56B}"/>
              </a:ext>
            </a:extLst>
          </p:cNvPr>
          <p:cNvSpPr>
            <a:spLocks noGrp="1"/>
          </p:cNvSpPr>
          <p:nvPr>
            <p:ph type="ftr" sz="quarter" idx="14"/>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E7DE2A29-28F0-4172-8807-541DB74FB84F}"/>
              </a:ext>
            </a:extLst>
          </p:cNvPr>
          <p:cNvSpPr>
            <a:spLocks noGrp="1"/>
          </p:cNvSpPr>
          <p:nvPr>
            <p:ph type="sldNum" sz="quarter" idx="15"/>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1EE7CF56-F1E5-4795-9265-7AD96EC856CD}"/>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4389AB79-1006-4785-9565-5855A6C464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tter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E5D8E-5794-4172-9477-A462C7ED6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2B352C9B-A878-4E28-8F19-9BFE09A0DF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5CFD2763-69FC-4FBC-A018-A5B79D9BF1C2}"/>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24677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tter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88F8E-C995-44E9-88C3-777D604D7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5222DE8C-193B-40D2-86E4-37390E84CC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2" name="Picture 11">
            <a:extLst>
              <a:ext uri="{FF2B5EF4-FFF2-40B4-BE49-F238E27FC236}">
                <a16:creationId xmlns:a16="http://schemas.microsoft.com/office/drawing/2014/main" id="{982B9284-71F9-4742-8BC8-CBD640B6E8C0}"/>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62122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0" y="1413894"/>
            <a:ext cx="10896586" cy="2015106"/>
          </a:xfrm>
        </p:spPr>
        <p:txBody>
          <a:bodyPr>
            <a:noAutofit/>
          </a:bodyPr>
          <a:lstStyle>
            <a:lvl1pPr>
              <a:lnSpc>
                <a:spcPct val="80000"/>
              </a:lnSpc>
              <a:defRPr sz="8298">
                <a:solidFill>
                  <a:schemeClr val="bg1"/>
                </a:solidFill>
              </a:defRPr>
            </a:lvl1pPr>
          </a:lstStyle>
          <a:p>
            <a:r>
              <a:rPr lang="en-US" dirty="0"/>
              <a:t>[Presentation Title]</a:t>
            </a:r>
            <a:endParaRPr lang="en-AU" dirty="0"/>
          </a:p>
        </p:txBody>
      </p:sp>
      <p:sp>
        <p:nvSpPr>
          <p:cNvPr id="7" name="Text Placeholder 6"/>
          <p:cNvSpPr>
            <a:spLocks noGrp="1"/>
          </p:cNvSpPr>
          <p:nvPr>
            <p:ph type="body" sz="quarter" idx="10" hasCustomPrompt="1"/>
          </p:nvPr>
        </p:nvSpPr>
        <p:spPr>
          <a:xfrm>
            <a:off x="321508" y="3327723"/>
            <a:ext cx="10901097" cy="1819999"/>
          </a:xfrm>
        </p:spPr>
        <p:txBody>
          <a:bodyPr>
            <a:normAutofit/>
          </a:bodyPr>
          <a:lstStyle>
            <a:lvl1pPr marL="0" indent="0">
              <a:buNone/>
              <a:defRPr sz="4079">
                <a:solidFill>
                  <a:schemeClr val="bg1"/>
                </a:solidFill>
              </a:defRPr>
            </a:lvl1pPr>
          </a:lstStyle>
          <a:p>
            <a:pPr lvl="0"/>
            <a:r>
              <a:rPr lang="en-US" dirty="0"/>
              <a:t>[Presenter Name]</a:t>
            </a:r>
          </a:p>
        </p:txBody>
      </p:sp>
      <p:pic>
        <p:nvPicPr>
          <p:cNvPr id="6" name="Picture 5">
            <a:extLst>
              <a:ext uri="{FF2B5EF4-FFF2-40B4-BE49-F238E27FC236}">
                <a16:creationId xmlns:a16="http://schemas.microsoft.com/office/drawing/2014/main" id="{EC3B3AAE-1896-4A98-A246-9A4E80DA46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918A2211-08DC-44ED-BA4C-EA9B5E049F50}"/>
              </a:ext>
            </a:extLst>
          </p:cNvPr>
          <p:cNvPicPr>
            <a:picLocks noChangeAspect="1"/>
          </p:cNvPicPr>
          <p:nvPr userDrawn="1"/>
        </p:nvPicPr>
        <p:blipFill>
          <a:blip r:embed="rId3"/>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ttern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E66D3-31E0-4E7E-974A-CBAF78AFB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130"/>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6C8D64DB-0525-4239-B7EF-7462FB2A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2" name="Picture 11">
            <a:extLst>
              <a:ext uri="{FF2B5EF4-FFF2-40B4-BE49-F238E27FC236}">
                <a16:creationId xmlns:a16="http://schemas.microsoft.com/office/drawing/2014/main" id="{40135A38-8B72-4CF7-A576-8AB549768E04}"/>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70546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ttern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3" name="Picture 2">
            <a:extLst>
              <a:ext uri="{FF2B5EF4-FFF2-40B4-BE49-F238E27FC236}">
                <a16:creationId xmlns:a16="http://schemas.microsoft.com/office/drawing/2014/main" id="{7F927E38-93E1-4C04-83A5-FBD94BE75C58}"/>
              </a:ext>
            </a:extLst>
          </p:cNvPr>
          <p:cNvPicPr>
            <a:picLocks noChangeAspect="1"/>
          </p:cNvPicPr>
          <p:nvPr userDrawn="1"/>
        </p:nvPicPr>
        <p:blipFill>
          <a:blip r:embed="rId2"/>
          <a:srcRect/>
          <a:stretch/>
        </p:blipFill>
        <p:spPr>
          <a:xfrm>
            <a:off x="7751525" y="1108171"/>
            <a:ext cx="1787218" cy="4683029"/>
          </a:xfrm>
          <a:prstGeom prst="rect">
            <a:avLst/>
          </a:prstGeom>
          <a:noFill/>
          <a:ln>
            <a:noFill/>
          </a:ln>
        </p:spPr>
      </p:pic>
      <p:pic>
        <p:nvPicPr>
          <p:cNvPr id="12" name="Picture 11">
            <a:extLst>
              <a:ext uri="{FF2B5EF4-FFF2-40B4-BE49-F238E27FC236}">
                <a16:creationId xmlns:a16="http://schemas.microsoft.com/office/drawing/2014/main" id="{EF6DF0E0-E4B3-49BF-A9CB-B5C1AC69E3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E62FCC1-F0E2-4D15-B831-1642D56F9DA1}"/>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82633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ttern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4" name="Picture 13">
            <a:extLst>
              <a:ext uri="{FF2B5EF4-FFF2-40B4-BE49-F238E27FC236}">
                <a16:creationId xmlns:a16="http://schemas.microsoft.com/office/drawing/2014/main" id="{96605E55-8F6E-49C2-A14D-4F7EA9A24760}"/>
              </a:ext>
            </a:extLst>
          </p:cNvPr>
          <p:cNvPicPr>
            <a:picLocks noChangeAspect="1"/>
          </p:cNvPicPr>
          <p:nvPr userDrawn="1"/>
        </p:nvPicPr>
        <p:blipFill>
          <a:blip r:embed="rId2"/>
          <a:srcRect/>
          <a:stretch/>
        </p:blipFill>
        <p:spPr>
          <a:xfrm>
            <a:off x="6681536" y="1396696"/>
            <a:ext cx="3951494" cy="3976582"/>
          </a:xfrm>
          <a:prstGeom prst="rect">
            <a:avLst/>
          </a:prstGeom>
        </p:spPr>
      </p:pic>
      <p:pic>
        <p:nvPicPr>
          <p:cNvPr id="12" name="Picture 11">
            <a:extLst>
              <a:ext uri="{FF2B5EF4-FFF2-40B4-BE49-F238E27FC236}">
                <a16:creationId xmlns:a16="http://schemas.microsoft.com/office/drawing/2014/main" id="{7349E37B-FA5B-427F-9B9C-C22AEEF46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56D3671-8BF4-4081-90DB-6B512B6793F3}"/>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07740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ttern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4F36A6A2-B679-4575-A369-2D9B0C881111}"/>
              </a:ext>
            </a:extLst>
          </p:cNvPr>
          <p:cNvPicPr>
            <a:picLocks noChangeAspect="1"/>
          </p:cNvPicPr>
          <p:nvPr userDrawn="1"/>
        </p:nvPicPr>
        <p:blipFill>
          <a:blip r:embed="rId2"/>
          <a:srcRect/>
          <a:stretch/>
        </p:blipFill>
        <p:spPr>
          <a:xfrm>
            <a:off x="7246751" y="1126129"/>
            <a:ext cx="2724017" cy="4749341"/>
          </a:xfrm>
          <a:prstGeom prst="rect">
            <a:avLst/>
          </a:prstGeom>
        </p:spPr>
      </p:pic>
      <p:pic>
        <p:nvPicPr>
          <p:cNvPr id="13" name="Picture 12">
            <a:extLst>
              <a:ext uri="{FF2B5EF4-FFF2-40B4-BE49-F238E27FC236}">
                <a16:creationId xmlns:a16="http://schemas.microsoft.com/office/drawing/2014/main" id="{F9B8E51D-8667-4AE7-98D9-FD5D60E1E0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4" name="Picture 13">
            <a:extLst>
              <a:ext uri="{FF2B5EF4-FFF2-40B4-BE49-F238E27FC236}">
                <a16:creationId xmlns:a16="http://schemas.microsoft.com/office/drawing/2014/main" id="{00C0D460-F225-460B-BB60-8A162372132D}"/>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87082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200" b="0" i="0">
                <a:solidFill>
                  <a:schemeClr val="bg1"/>
                </a:solidFill>
                <a:latin typeface="National 2 Medium" charset="0"/>
                <a:ea typeface="National 2 Medium" charset="0"/>
                <a:cs typeface="National 2 Medium" charset="0"/>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bg1"/>
                </a:solidFill>
                <a:latin typeface="National 2 Medium" charset="0"/>
                <a:ea typeface="National 2 Medium" charset="0"/>
                <a:cs typeface="National 2 Medium" charset="0"/>
              </a:defRPr>
            </a:lvl1pPr>
          </a:lstStyle>
          <a:p>
            <a:pPr lvl="0"/>
            <a:r>
              <a:rPr lang="en-US" dirty="0"/>
              <a:t>[Full name]</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sp>
        <p:nvSpPr>
          <p:cNvPr id="12" name="Text Placeholder 6">
            <a:extLst>
              <a:ext uri="{FF2B5EF4-FFF2-40B4-BE49-F238E27FC236}">
                <a16:creationId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bg1"/>
                </a:solidFill>
              </a:defRPr>
            </a:lvl1pPr>
          </a:lstStyle>
          <a:p>
            <a:pPr lvl="0"/>
            <a:r>
              <a:rPr lang="en-US" dirty="0"/>
              <a:t>[Position]</a:t>
            </a:r>
          </a:p>
        </p:txBody>
      </p:sp>
      <p:pic>
        <p:nvPicPr>
          <p:cNvPr id="16" name="Picture 15">
            <a:extLst>
              <a:ext uri="{FF2B5EF4-FFF2-40B4-BE49-F238E27FC236}">
                <a16:creationId xmlns:a16="http://schemas.microsoft.com/office/drawing/2014/main" id="{B03E30FE-911C-4ADA-B031-2626594EC7A5}"/>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pic>
        <p:nvPicPr>
          <p:cNvPr id="17" name="Picture 16">
            <a:extLst>
              <a:ext uri="{FF2B5EF4-FFF2-40B4-BE49-F238E27FC236}">
                <a16:creationId xmlns:a16="http://schemas.microsoft.com/office/drawing/2014/main" id="{AA3744D0-0577-40DE-9622-1088015D05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
        <p:nvSpPr>
          <p:cNvPr id="3" name="Footer Placeholder 2">
            <a:extLst>
              <a:ext uri="{FF2B5EF4-FFF2-40B4-BE49-F238E27FC236}">
                <a16:creationId xmlns:a16="http://schemas.microsoft.com/office/drawing/2014/main" id="{E82BB920-9A5A-4DA9-9ECA-1DF946B9A68D}"/>
              </a:ext>
            </a:extLst>
          </p:cNvPr>
          <p:cNvSpPr>
            <a:spLocks noGrp="1"/>
          </p:cNvSpPr>
          <p:nvPr>
            <p:ph type="ftr" sz="quarter" idx="14"/>
          </p:nvPr>
        </p:nvSpPr>
        <p:spPr/>
        <p:txBody>
          <a:bodyPr/>
          <a:lstStyle>
            <a:lvl1pPr>
              <a:defRPr>
                <a:solidFill>
                  <a:schemeClr val="bg1"/>
                </a:solidFill>
              </a:defRPr>
            </a:lvl1pPr>
          </a:lstStyle>
          <a:p>
            <a:pPr algn="ctr"/>
            <a:r>
              <a:rPr lang="en-AU"/>
              <a:t>[Footer]</a:t>
            </a:r>
            <a:endParaRPr lang="en-AU" dirty="0"/>
          </a:p>
        </p:txBody>
      </p:sp>
    </p:spTree>
    <p:extLst>
      <p:ext uri="{BB962C8B-B14F-4D97-AF65-F5344CB8AC3E}">
        <p14:creationId xmlns:p14="http://schemas.microsoft.com/office/powerpoint/2010/main" val="51358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C4D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164" b="0">
                <a:solidFill>
                  <a:schemeClr val="accent1"/>
                </a:solidFill>
                <a:latin typeface="+mn-lt"/>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accent1"/>
                </a:solidFill>
                <a:latin typeface="National 2 Medium" charset="0"/>
                <a:ea typeface="National 2 Medium" charset="0"/>
                <a:cs typeface="National 2 Medium" charset="0"/>
              </a:defRPr>
            </a:lvl1pPr>
          </a:lstStyle>
          <a:p>
            <a:pPr lvl="0"/>
            <a:r>
              <a:rPr lang="en-US" dirty="0"/>
              <a:t>[Full name]</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accent1"/>
                </a:solidFill>
              </a:defRPr>
            </a:lvl1pPr>
          </a:lstStyle>
          <a:p>
            <a:pPr algn="ctr"/>
            <a:r>
              <a:rPr lang="en-AU" dirty="0"/>
              <a:t>[Footer]</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pPr/>
              <a:t>‹#›</a:t>
            </a:fld>
            <a:endParaRPr lang="en-AU" dirty="0"/>
          </a:p>
        </p:txBody>
      </p:sp>
      <p:sp>
        <p:nvSpPr>
          <p:cNvPr id="12" name="Text Placeholder 6">
            <a:extLst>
              <a:ext uri="{FF2B5EF4-FFF2-40B4-BE49-F238E27FC236}">
                <a16:creationId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accent1"/>
                </a:solidFill>
              </a:defRPr>
            </a:lvl1pPr>
          </a:lstStyle>
          <a:p>
            <a:pPr lvl="0"/>
            <a:r>
              <a:rPr lang="en-US" dirty="0"/>
              <a:t>[Position]</a:t>
            </a:r>
          </a:p>
        </p:txBody>
      </p:sp>
      <p:pic>
        <p:nvPicPr>
          <p:cNvPr id="16" name="Picture 15">
            <a:extLst>
              <a:ext uri="{FF2B5EF4-FFF2-40B4-BE49-F238E27FC236}">
                <a16:creationId xmlns:a16="http://schemas.microsoft.com/office/drawing/2014/main" id="{35B8BFB0-2A25-45AC-80CE-669E6F62BC54}"/>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7" name="Picture 16">
            <a:extLst>
              <a:ext uri="{FF2B5EF4-FFF2-40B4-BE49-F238E27FC236}">
                <a16:creationId xmlns:a16="http://schemas.microsoft.com/office/drawing/2014/main" id="{3BF33D4B-5C12-45EC-88B7-C00C2123C8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28232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2171191" y="2246444"/>
            <a:ext cx="7849618" cy="2531891"/>
          </a:xfrm>
        </p:spPr>
        <p:txBody>
          <a:bodyPr anchor="ctr">
            <a:noAutofit/>
          </a:bodyPr>
          <a:lstStyle>
            <a:lvl1pPr algn="ctr">
              <a:lnSpc>
                <a:spcPct val="80000"/>
              </a:lnSpc>
              <a:defRPr sz="6118" b="0">
                <a:solidFill>
                  <a:schemeClr val="bg1"/>
                </a:solidFill>
              </a:defRPr>
            </a:lvl1pPr>
          </a:lstStyle>
          <a:p>
            <a:r>
              <a:rPr lang="en-US" dirty="0"/>
              <a:t>[Thank you or sign off]</a:t>
            </a:r>
            <a:endParaRPr lang="en-AU" dirty="0"/>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[Footer]</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B1D5A8B4-6E78-422A-AF69-97326A6A7C3B}"/>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pic>
        <p:nvPicPr>
          <p:cNvPr id="13" name="Picture 12">
            <a:extLst>
              <a:ext uri="{FF2B5EF4-FFF2-40B4-BE49-F238E27FC236}">
                <a16:creationId xmlns:a16="http://schemas.microsoft.com/office/drawing/2014/main" id="{26D54034-1F98-4E5C-A6EA-29A8353505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79579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673CE-2DC8-4BC7-8474-7FD9AEAE7788}"/>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a16="http://schemas.microsoft.com/office/drawing/2014/main" id="{2E8B1A7F-3E6C-4BDA-A873-12B2FD961FC8}"/>
              </a:ext>
            </a:extLst>
          </p:cNvPr>
          <p:cNvSpPr>
            <a:spLocks noGrp="1"/>
          </p:cNvSpPr>
          <p:nvPr>
            <p:ph type="ftr" sz="quarter" idx="10"/>
          </p:nvPr>
        </p:nvSpPr>
        <p:spPr/>
        <p:txBody>
          <a:bodyPr/>
          <a:lstStyle/>
          <a:p>
            <a:pPr algn="ctr"/>
            <a:r>
              <a:rPr lang="en-AU" dirty="0"/>
              <a:t>[Footer]</a:t>
            </a:r>
          </a:p>
        </p:txBody>
      </p:sp>
      <p:sp>
        <p:nvSpPr>
          <p:cNvPr id="5" name="Slide Number Placeholder 4">
            <a:extLst>
              <a:ext uri="{FF2B5EF4-FFF2-40B4-BE49-F238E27FC236}">
                <a16:creationId xmlns:a16="http://schemas.microsoft.com/office/drawing/2014/main" id="{54C0EA49-7B36-455E-A863-61CF191F594C}"/>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9" name="Picture 8">
            <a:extLst>
              <a:ext uri="{FF2B5EF4-FFF2-40B4-BE49-F238E27FC236}">
                <a16:creationId xmlns:a16="http://schemas.microsoft.com/office/drawing/2014/main" id="{DEF0F960-7B3B-462A-AC2C-5591D208268E}"/>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0" name="Picture 9">
            <a:extLst>
              <a:ext uri="{FF2B5EF4-FFF2-40B4-BE49-F238E27FC236}">
                <a16:creationId xmlns:a16="http://schemas.microsoft.com/office/drawing/2014/main" id="{36EE6E5A-4BD9-4D77-8176-009D70AE8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413894"/>
            <a:ext cx="7849618"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8528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7AF41DB6-5AEA-408D-A5BF-F2AA2A9AA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E400AA1C-D441-4635-902A-1D054715368D}"/>
              </a:ext>
            </a:extLst>
          </p:cNvPr>
          <p:cNvPicPr>
            <a:picLocks noChangeAspect="1"/>
          </p:cNvPicPr>
          <p:nvPr userDrawn="1"/>
        </p:nvPicPr>
        <p:blipFill>
          <a:blip r:embed="rId3"/>
          <a:stretch>
            <a:fillRect/>
          </a:stretch>
        </p:blipFill>
        <p:spPr>
          <a:xfrm>
            <a:off x="10590996" y="244059"/>
            <a:ext cx="1274064" cy="138684"/>
          </a:xfrm>
          <a:prstGeom prst="rect">
            <a:avLst/>
          </a:prstGeom>
          <a:noFill/>
          <a:ln>
            <a:noFill/>
          </a:ln>
        </p:spPr>
      </p:pic>
      <p:pic>
        <p:nvPicPr>
          <p:cNvPr id="10" name="Picture 9">
            <a:extLst>
              <a:ext uri="{FF2B5EF4-FFF2-40B4-BE49-F238E27FC236}">
                <a16:creationId xmlns:a16="http://schemas.microsoft.com/office/drawing/2014/main" id="{0E47D3B9-F438-E24F-9DFF-6C0E3C11CA76}"/>
              </a:ext>
            </a:extLst>
          </p:cNvPr>
          <p:cNvPicPr>
            <a:picLocks noChangeAspect="1"/>
          </p:cNvPicPr>
          <p:nvPr userDrawn="1"/>
        </p:nvPicPr>
        <p:blipFill>
          <a:blip r:embed="rId4"/>
          <a:srcRect/>
          <a:stretch/>
        </p:blipFill>
        <p:spPr>
          <a:xfrm>
            <a:off x="8915400" y="819552"/>
            <a:ext cx="2108111" cy="5523861"/>
          </a:xfrm>
          <a:prstGeom prst="rect">
            <a:avLst/>
          </a:prstGeom>
        </p:spPr>
      </p:pic>
    </p:spTree>
    <p:extLst>
      <p:ext uri="{BB962C8B-B14F-4D97-AF65-F5344CB8AC3E}">
        <p14:creationId xmlns:p14="http://schemas.microsoft.com/office/powerpoint/2010/main" val="143980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4" name="Picture 3">
            <a:extLst>
              <a:ext uri="{FF2B5EF4-FFF2-40B4-BE49-F238E27FC236}">
                <a16:creationId xmlns:a16="http://schemas.microsoft.com/office/drawing/2014/main" id="{7E700A36-47BB-4418-B306-3E7E3AC141EB}"/>
              </a:ext>
            </a:extLst>
          </p:cNvPr>
          <p:cNvPicPr>
            <a:picLocks noChangeAspect="1"/>
          </p:cNvPicPr>
          <p:nvPr userDrawn="1"/>
        </p:nvPicPr>
        <p:blipFill>
          <a:blip r:embed="rId2"/>
          <a:srcRect/>
          <a:stretch/>
        </p:blipFill>
        <p:spPr>
          <a:xfrm>
            <a:off x="8186510" y="1426524"/>
            <a:ext cx="2724017" cy="4749341"/>
          </a:xfrm>
          <a:prstGeom prst="rect">
            <a:avLst/>
          </a:prstGeom>
        </p:spPr>
      </p:pic>
      <p:pic>
        <p:nvPicPr>
          <p:cNvPr id="12" name="Picture 11">
            <a:extLst>
              <a:ext uri="{FF2B5EF4-FFF2-40B4-BE49-F238E27FC236}">
                <a16:creationId xmlns:a16="http://schemas.microsoft.com/office/drawing/2014/main" id="{0E12473B-6F9B-4A83-8856-23C5641F05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F56D179-7759-497B-8880-790CAAFA9560}"/>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80103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3" name="Picture 12">
            <a:extLst>
              <a:ext uri="{FF2B5EF4-FFF2-40B4-BE49-F238E27FC236}">
                <a16:creationId xmlns:a16="http://schemas.microsoft.com/office/drawing/2014/main" id="{1C725145-F8C2-435E-83DA-3C6BFFE3B3CB}"/>
              </a:ext>
            </a:extLst>
          </p:cNvPr>
          <p:cNvPicPr>
            <a:picLocks noChangeAspect="1"/>
          </p:cNvPicPr>
          <p:nvPr userDrawn="1"/>
        </p:nvPicPr>
        <p:blipFill>
          <a:blip r:embed="rId2"/>
          <a:srcRect/>
          <a:stretch/>
        </p:blipFill>
        <p:spPr>
          <a:xfrm>
            <a:off x="8191889" y="2389194"/>
            <a:ext cx="2774745" cy="2792362"/>
          </a:xfrm>
          <a:prstGeom prst="rect">
            <a:avLst/>
          </a:prstGeom>
        </p:spPr>
      </p:pic>
      <p:pic>
        <p:nvPicPr>
          <p:cNvPr id="12" name="Picture 11">
            <a:extLst>
              <a:ext uri="{FF2B5EF4-FFF2-40B4-BE49-F238E27FC236}">
                <a16:creationId xmlns:a16="http://schemas.microsoft.com/office/drawing/2014/main" id="{0DA09E0F-9A3D-42E9-BF40-D380876817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4" name="Picture 13">
            <a:extLst>
              <a:ext uri="{FF2B5EF4-FFF2-40B4-BE49-F238E27FC236}">
                <a16:creationId xmlns:a16="http://schemas.microsoft.com/office/drawing/2014/main" id="{99F43727-5D9C-4050-8B4D-49535AB73D83}"/>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74394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EFBB34-E7A6-446F-8461-EDE7FE5D0D75}"/>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sp>
        <p:nvSpPr>
          <p:cNvPr id="4" name="Content Placeholder 3"/>
          <p:cNvSpPr>
            <a:spLocks noGrp="1"/>
          </p:cNvSpPr>
          <p:nvPr>
            <p:ph sz="quarter" idx="11"/>
          </p:nvPr>
        </p:nvSpPr>
        <p:spPr>
          <a:xfrm>
            <a:off x="321508" y="2365638"/>
            <a:ext cx="11546007" cy="4127303"/>
          </a:xfrm>
        </p:spPr>
        <p:txBody>
          <a:bodyPr>
            <a:normAutofit/>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p:txBody>
          <a:bodyPr>
            <a:normAutofit/>
          </a:bodyPr>
          <a:lstStyle>
            <a:lvl1pPr>
              <a:defRPr sz="4000"/>
            </a:lvl1pPr>
          </a:lstStyle>
          <a:p>
            <a:r>
              <a:rPr lang="en-US"/>
              <a:t>Click to edit Master title style</a:t>
            </a:r>
            <a:endParaRPr lang="en-AU" dirty="0"/>
          </a:p>
        </p:txBody>
      </p:sp>
      <p:sp>
        <p:nvSpPr>
          <p:cNvPr id="6" name="Footer Placeholder 5">
            <a:extLst>
              <a:ext uri="{FF2B5EF4-FFF2-40B4-BE49-F238E27FC236}">
                <a16:creationId xmlns:a16="http://schemas.microsoft.com/office/drawing/2014/main" id="{3688288C-36FD-45F0-A3A9-71488442593B}"/>
              </a:ext>
            </a:extLst>
          </p:cNvPr>
          <p:cNvSpPr>
            <a:spLocks noGrp="1"/>
          </p:cNvSpPr>
          <p:nvPr>
            <p:ph type="ftr" sz="quarter" idx="12"/>
          </p:nvPr>
        </p:nvSpPr>
        <p:spPr>
          <a:xfrm>
            <a:off x="2383047" y="184261"/>
            <a:ext cx="7425906" cy="217125"/>
          </a:xfrm>
        </p:spPr>
        <p:txBody>
          <a:bodyPr/>
          <a:lstStyle>
            <a:lvl1pPr algn="ctr">
              <a:defRPr/>
            </a:lvl1pPr>
          </a:lstStyle>
          <a:p>
            <a:pPr algn="ctr"/>
            <a:r>
              <a:rPr lang="en-AU" dirty="0"/>
              <a:t>Office of Equal Opportunity, Accessibility and Title IX</a:t>
            </a:r>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p>
            <a:fld id="{E917DE0E-AFB1-41FD-BC35-27DB61CA125F}" type="slidenum">
              <a:rPr lang="en-AU" smtClean="0"/>
              <a:pPr/>
              <a:t>‹#›</a:t>
            </a:fld>
            <a:endParaRPr lang="en-AU" dirty="0"/>
          </a:p>
        </p:txBody>
      </p:sp>
      <p:pic>
        <p:nvPicPr>
          <p:cNvPr id="9" name="Picture 8">
            <a:extLst>
              <a:ext uri="{FF2B5EF4-FFF2-40B4-BE49-F238E27FC236}">
                <a16:creationId xmlns:a16="http://schemas.microsoft.com/office/drawing/2014/main" id="{3157881E-E143-4217-816A-8C4E380EDD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8337B9FB-8EDC-4415-A524-2F201C5737B9}"/>
              </a:ext>
            </a:extLst>
          </p:cNvPr>
          <p:cNvSpPr>
            <a:spLocks noGrp="1"/>
          </p:cNvSpPr>
          <p:nvPr>
            <p:ph type="ftr" sz="quarter" idx="10"/>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EEB0B422-09F3-401B-BCC9-0BD19CBF8F13}"/>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1" name="Picture 10">
            <a:extLst>
              <a:ext uri="{FF2B5EF4-FFF2-40B4-BE49-F238E27FC236}">
                <a16:creationId xmlns:a16="http://schemas.microsoft.com/office/drawing/2014/main" id="{DB79A268-DC64-46CE-B24E-6EA4998B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Number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marL="202512" indent="-202512">
              <a:buFont typeface="+mj-lt"/>
              <a:buAutoNum type="arabicPeriod"/>
              <a:defRPr lang="en-US" sz="1600" b="0" i="0" dirty="0" smtClean="0">
                <a:latin typeface="National 2" charset="0"/>
                <a:ea typeface="National 2" charset="0"/>
                <a:cs typeface="National 2" charset="0"/>
              </a:defRPr>
            </a:lvl1pPr>
            <a:lvl2pPr marL="405023" indent="-202512">
              <a:buFont typeface="+mj-lt"/>
              <a:buAutoNum type="alphaLcPeriod"/>
              <a:defRPr lang="en-US" sz="1600" b="0" i="0" dirty="0" smtClean="0">
                <a:latin typeface="National 2" charset="0"/>
                <a:ea typeface="National 2" charset="0"/>
                <a:cs typeface="National 2" charset="0"/>
              </a:defRPr>
            </a:lvl2pPr>
            <a:lvl3pPr marL="607535" indent="-202046">
              <a:buFont typeface="+mj-lt"/>
              <a:buAutoNum type="romanLcPeriod"/>
              <a:defRPr lang="en-US" sz="1600" b="0" i="0" dirty="0" smtClean="0">
                <a:latin typeface="National 2" charset="0"/>
                <a:ea typeface="National 2" charset="0"/>
                <a:cs typeface="National 2" charset="0"/>
              </a:defRPr>
            </a:lvl3pPr>
            <a:lvl4pPr marL="810046" indent="-202512">
              <a:buFont typeface="+mj-lt"/>
              <a:buAutoNum type="arabicPeriod"/>
              <a:defRPr lang="en-US" sz="1600" b="0" i="0" dirty="0" smtClean="0">
                <a:latin typeface="National 2" charset="0"/>
                <a:ea typeface="National 2" charset="0"/>
                <a:cs typeface="National 2" charset="0"/>
              </a:defRPr>
            </a:lvl4pPr>
            <a:lvl5pPr marL="1012558" indent="-202512">
              <a:buFont typeface="+mj-lt"/>
              <a:buAutoNum type="alphaLcPeriod"/>
              <a:defRPr lang="en-US" sz="1600" b="0" i="0" dirty="0">
                <a:latin typeface="National 2" charset="0"/>
                <a:ea typeface="National 2" charset="0"/>
                <a:cs typeface="National 2" charset="0"/>
              </a:defRPr>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8337B9FB-8EDC-4415-A524-2F201C5737B9}"/>
              </a:ext>
            </a:extLst>
          </p:cNvPr>
          <p:cNvSpPr>
            <a:spLocks noGrp="1"/>
          </p:cNvSpPr>
          <p:nvPr>
            <p:ph type="ftr" sz="quarter" idx="10"/>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EE222980-9FEA-47AB-8160-1C2959753276}"/>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1" name="Picture 10">
            <a:extLst>
              <a:ext uri="{FF2B5EF4-FFF2-40B4-BE49-F238E27FC236}">
                <a16:creationId xmlns:a16="http://schemas.microsoft.com/office/drawing/2014/main" id="{C759DED6-E107-4AF2-B3B8-51B167296C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5794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3"/>
            <a:ext cx="6853375" cy="5101499"/>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[Footer]</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F177E974-6222-4E14-8F53-1A35F8F2DE91}"/>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20A0BD44-827B-47CD-8BFA-2A4BD387B4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425" y="1391440"/>
            <a:ext cx="11546007" cy="923505"/>
          </a:xfrm>
          <a:prstGeom prst="rect">
            <a:avLst/>
          </a:prstGeom>
        </p:spPr>
        <p:txBody>
          <a:bodyPr vert="horz" lIns="0" tIns="0" rIns="0" bIns="0" rtlCol="0" anchor="t">
            <a:normAutofit/>
          </a:bodyPr>
          <a:lstStyle/>
          <a:p>
            <a:r>
              <a:rPr lang="en-US"/>
              <a:t>Click to edit Master title style</a:t>
            </a:r>
            <a:endParaRPr lang="en-AU" dirty="0"/>
          </a:p>
        </p:txBody>
      </p:sp>
      <p:sp>
        <p:nvSpPr>
          <p:cNvPr id="3" name="Text Placeholder 2"/>
          <p:cNvSpPr>
            <a:spLocks noGrp="1"/>
          </p:cNvSpPr>
          <p:nvPr>
            <p:ph type="body" idx="1"/>
          </p:nvPr>
        </p:nvSpPr>
        <p:spPr>
          <a:xfrm>
            <a:off x="321508" y="2365585"/>
            <a:ext cx="11546007" cy="413525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2383047" y="184261"/>
            <a:ext cx="7425906" cy="217125"/>
          </a:xfrm>
          <a:prstGeom prst="rect">
            <a:avLst/>
          </a:prstGeom>
        </p:spPr>
        <p:txBody>
          <a:bodyPr vert="horz" lIns="0" tIns="0" rIns="0" bIns="0" rtlCol="0" anchor="ctr"/>
          <a:lstStyle>
            <a:lvl1pPr algn="l">
              <a:defRPr sz="1100" b="0" i="0">
                <a:solidFill>
                  <a:schemeClr val="accent1"/>
                </a:solidFill>
                <a:latin typeface="National 2" charset="0"/>
                <a:ea typeface="National 2" charset="0"/>
                <a:cs typeface="National 2" charset="0"/>
              </a:defRPr>
            </a:lvl1pPr>
          </a:lstStyle>
          <a:p>
            <a:pPr algn="ctr"/>
            <a:r>
              <a:rPr lang="en-AU" dirty="0"/>
              <a:t>Office of Equal Opportunity, Accessibility and Title IX</a:t>
            </a:r>
          </a:p>
        </p:txBody>
      </p:sp>
      <p:sp>
        <p:nvSpPr>
          <p:cNvPr id="7" name="Slide Number Placeholder 5"/>
          <p:cNvSpPr>
            <a:spLocks noGrp="1"/>
          </p:cNvSpPr>
          <p:nvPr>
            <p:ph type="sldNum" sz="quarter" idx="4"/>
          </p:nvPr>
        </p:nvSpPr>
        <p:spPr>
          <a:xfrm>
            <a:off x="11341686" y="6551473"/>
            <a:ext cx="523374" cy="217125"/>
          </a:xfrm>
          <a:prstGeom prst="rect">
            <a:avLst/>
          </a:prstGeom>
        </p:spPr>
        <p:txBody>
          <a:bodyPr vert="horz" lIns="0" tIns="0" rIns="0" bIns="0" rtlCol="0" anchor="ctr"/>
          <a:lstStyle>
            <a:lvl1pPr algn="r">
              <a:defRPr sz="984">
                <a:solidFill>
                  <a:schemeClr val="accent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3" r:id="rId1"/>
    <p:sldLayoutId id="2147483762" r:id="rId2"/>
    <p:sldLayoutId id="2147483764" r:id="rId3"/>
    <p:sldLayoutId id="2147483765" r:id="rId4"/>
    <p:sldLayoutId id="2147483766" r:id="rId5"/>
    <p:sldLayoutId id="2147483650" r:id="rId6"/>
    <p:sldLayoutId id="2147483652" r:id="rId7"/>
    <p:sldLayoutId id="2147483779" r:id="rId8"/>
    <p:sldLayoutId id="2147483761" r:id="rId9"/>
    <p:sldLayoutId id="2147483767" r:id="rId10"/>
    <p:sldLayoutId id="2147483768" r:id="rId11"/>
    <p:sldLayoutId id="2147483769" r:id="rId12"/>
    <p:sldLayoutId id="2147483770" r:id="rId13"/>
    <p:sldLayoutId id="2147483782" r:id="rId14"/>
    <p:sldLayoutId id="2147483777" r:id="rId15"/>
    <p:sldLayoutId id="2147483778" r:id="rId16"/>
    <p:sldLayoutId id="2147483728" r:id="rId17"/>
    <p:sldLayoutId id="2147483773" r:id="rId18"/>
    <p:sldLayoutId id="2147483771" r:id="rId19"/>
    <p:sldLayoutId id="2147483772" r:id="rId20"/>
    <p:sldLayoutId id="2147483774" r:id="rId21"/>
    <p:sldLayoutId id="2147483776" r:id="rId22"/>
    <p:sldLayoutId id="2147483775" r:id="rId23"/>
    <p:sldLayoutId id="2147483780" r:id="rId24"/>
    <p:sldLayoutId id="2147483781" r:id="rId25"/>
    <p:sldLayoutId id="2147483783" r:id="rId26"/>
    <p:sldLayoutId id="2147483654" r:id="rId27"/>
    <p:sldLayoutId id="2147483655"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42974" rtl="0" eaLnBrk="1" latinLnBrk="0" hangingPunct="1">
        <a:lnSpc>
          <a:spcPct val="85000"/>
        </a:lnSpc>
        <a:spcBef>
          <a:spcPct val="0"/>
        </a:spcBef>
        <a:buNone/>
        <a:defRPr sz="3200" b="0" i="0" kern="1200">
          <a:solidFill>
            <a:schemeClr val="accent1"/>
          </a:solidFill>
          <a:latin typeface="National 2 Medium" charset="0"/>
          <a:ea typeface="National 2 Medium" charset="0"/>
          <a:cs typeface="National 2 Medium" charset="0"/>
        </a:defRPr>
      </a:lvl1pPr>
    </p:titleStyle>
    <p:bodyStyle>
      <a:lvl1pPr marL="1828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1pPr>
      <a:lvl2pPr marL="6400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2pPr>
      <a:lvl3pPr marL="10972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3pPr>
      <a:lvl4pPr marL="15544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baseline="0">
          <a:solidFill>
            <a:schemeClr val="accent1"/>
          </a:solidFill>
          <a:latin typeface="National 2" charset="0"/>
          <a:ea typeface="National 2" charset="0"/>
          <a:cs typeface="National 2" charset="0"/>
        </a:defRPr>
      </a:lvl4pPr>
      <a:lvl5pPr marL="2011680" indent="-285750" algn="l" defTabSz="642974" rtl="0" eaLnBrk="1" latinLnBrk="0" hangingPunct="1">
        <a:spcBef>
          <a:spcPts val="422"/>
        </a:spcBef>
        <a:spcAft>
          <a:spcPts val="211"/>
        </a:spcAft>
        <a:buClr>
          <a:schemeClr val="accent1"/>
        </a:buClr>
        <a:buFont typeface="Arial" charset="0"/>
        <a:buChar char="•"/>
        <a:defRPr sz="1406" b="0" i="0" kern="1200" baseline="0">
          <a:solidFill>
            <a:schemeClr val="accent1"/>
          </a:solidFill>
          <a:latin typeface="National 2" charset="0"/>
          <a:ea typeface="National 2" charset="0"/>
          <a:cs typeface="National 2" charset="0"/>
        </a:defRPr>
      </a:lvl5pPr>
      <a:lvl6pPr marL="2468880" indent="-228600" algn="l" defTabSz="642974" rtl="0" eaLnBrk="1" latinLnBrk="0" hangingPunct="1">
        <a:lnSpc>
          <a:spcPct val="120000"/>
        </a:lnSpc>
        <a:spcBef>
          <a:spcPts val="600"/>
        </a:spcBef>
        <a:spcAft>
          <a:spcPts val="600"/>
        </a:spcAft>
        <a:buFont typeface="Arial" pitchFamily="34" charset="0"/>
        <a:buChar char="•"/>
        <a:defRPr sz="1406" kern="1200" baseline="0">
          <a:solidFill>
            <a:schemeClr val="accent1"/>
          </a:solidFill>
          <a:latin typeface="+mn-lt"/>
          <a:ea typeface="+mn-ea"/>
          <a:cs typeface="+mn-cs"/>
        </a:defRPr>
      </a:lvl6pPr>
      <a:lvl7pPr marL="2089666"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1153"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640"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74" rtl="0" eaLnBrk="1" latinLnBrk="0" hangingPunct="1">
        <a:defRPr sz="1266" kern="1200">
          <a:solidFill>
            <a:schemeClr val="tx1"/>
          </a:solidFill>
          <a:latin typeface="+mn-lt"/>
          <a:ea typeface="+mn-ea"/>
          <a:cs typeface="+mn-cs"/>
        </a:defRPr>
      </a:lvl1pPr>
      <a:lvl2pPr marL="321487" algn="l" defTabSz="642974" rtl="0" eaLnBrk="1" latinLnBrk="0" hangingPunct="1">
        <a:defRPr sz="1266" kern="1200">
          <a:solidFill>
            <a:schemeClr val="tx1"/>
          </a:solidFill>
          <a:latin typeface="+mn-lt"/>
          <a:ea typeface="+mn-ea"/>
          <a:cs typeface="+mn-cs"/>
        </a:defRPr>
      </a:lvl2pPr>
      <a:lvl3pPr marL="642974" algn="l" defTabSz="642974" rtl="0" eaLnBrk="1" latinLnBrk="0" hangingPunct="1">
        <a:defRPr sz="1266" kern="1200">
          <a:solidFill>
            <a:schemeClr val="tx1"/>
          </a:solidFill>
          <a:latin typeface="+mn-lt"/>
          <a:ea typeface="+mn-ea"/>
          <a:cs typeface="+mn-cs"/>
        </a:defRPr>
      </a:lvl3pPr>
      <a:lvl4pPr marL="964461" algn="l" defTabSz="642974" rtl="0" eaLnBrk="1" latinLnBrk="0" hangingPunct="1">
        <a:defRPr sz="1266" kern="1200">
          <a:solidFill>
            <a:schemeClr val="tx1"/>
          </a:solidFill>
          <a:latin typeface="+mn-lt"/>
          <a:ea typeface="+mn-ea"/>
          <a:cs typeface="+mn-cs"/>
        </a:defRPr>
      </a:lvl4pPr>
      <a:lvl5pPr marL="1285948" algn="l" defTabSz="642974" rtl="0" eaLnBrk="1" latinLnBrk="0" hangingPunct="1">
        <a:defRPr sz="1266" kern="1200">
          <a:solidFill>
            <a:schemeClr val="tx1"/>
          </a:solidFill>
          <a:latin typeface="+mn-lt"/>
          <a:ea typeface="+mn-ea"/>
          <a:cs typeface="+mn-cs"/>
        </a:defRPr>
      </a:lvl5pPr>
      <a:lvl6pPr marL="1607435" algn="l" defTabSz="642974" rtl="0" eaLnBrk="1" latinLnBrk="0" hangingPunct="1">
        <a:defRPr sz="1266" kern="1200">
          <a:solidFill>
            <a:schemeClr val="tx1"/>
          </a:solidFill>
          <a:latin typeface="+mn-lt"/>
          <a:ea typeface="+mn-ea"/>
          <a:cs typeface="+mn-cs"/>
        </a:defRPr>
      </a:lvl6pPr>
      <a:lvl7pPr marL="1928923" algn="l" defTabSz="642974" rtl="0" eaLnBrk="1" latinLnBrk="0" hangingPunct="1">
        <a:defRPr sz="1266" kern="1200">
          <a:solidFill>
            <a:schemeClr val="tx1"/>
          </a:solidFill>
          <a:latin typeface="+mn-lt"/>
          <a:ea typeface="+mn-ea"/>
          <a:cs typeface="+mn-cs"/>
        </a:defRPr>
      </a:lvl7pPr>
      <a:lvl8pPr marL="2250409" algn="l" defTabSz="642974" rtl="0" eaLnBrk="1" latinLnBrk="0" hangingPunct="1">
        <a:defRPr sz="1266" kern="1200">
          <a:solidFill>
            <a:schemeClr val="tx1"/>
          </a:solidFill>
          <a:latin typeface="+mn-lt"/>
          <a:ea typeface="+mn-ea"/>
          <a:cs typeface="+mn-cs"/>
        </a:defRPr>
      </a:lvl8pPr>
      <a:lvl9pPr marL="2571896" algn="l" defTabSz="642974" rtl="0" eaLnBrk="1" latinLnBrk="0" hangingPunct="1">
        <a:defRPr sz="126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90" userDrawn="1">
          <p15:clr>
            <a:srgbClr val="F26B43"/>
          </p15:clr>
        </p15:guide>
        <p15:guide id="2" pos="7476" userDrawn="1">
          <p15:clr>
            <a:srgbClr val="F26B43"/>
          </p15:clr>
        </p15:guide>
        <p15:guide id="3" pos="203" userDrawn="1">
          <p15:clr>
            <a:srgbClr val="F26B43"/>
          </p15:clr>
        </p15:guide>
        <p15:guide id="4" orient="horz" pos="149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mailto:TitleIX@dartmouth.edu"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campus@wiseuv.org"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hyperlink" Target="http://www.sexual-respect.dartmouth.edu/"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35C01E-D909-40CC-85FF-D38BFFAA44EB}"/>
              </a:ext>
            </a:extLst>
          </p:cNvPr>
          <p:cNvSpPr>
            <a:spLocks noGrp="1"/>
          </p:cNvSpPr>
          <p:nvPr>
            <p:ph type="body" sz="quarter" idx="12"/>
          </p:nvPr>
        </p:nvSpPr>
        <p:spPr/>
        <p:txBody>
          <a:bodyPr/>
          <a:lstStyle/>
          <a:p>
            <a:endParaRPr lang="en-AU" dirty="0"/>
          </a:p>
        </p:txBody>
      </p:sp>
      <p:sp>
        <p:nvSpPr>
          <p:cNvPr id="10" name="Slide Number Placeholder 9">
            <a:extLst>
              <a:ext uri="{FF2B5EF4-FFF2-40B4-BE49-F238E27FC236}">
                <a16:creationId xmlns:a16="http://schemas.microsoft.com/office/drawing/2014/main" id="{74FB0B02-7277-430E-84EF-813911035E51}"/>
              </a:ext>
            </a:extLst>
          </p:cNvPr>
          <p:cNvSpPr>
            <a:spLocks noGrp="1"/>
          </p:cNvSpPr>
          <p:nvPr>
            <p:ph type="sldNum" sz="quarter" idx="13"/>
          </p:nvPr>
        </p:nvSpPr>
        <p:spPr/>
        <p:txBody>
          <a:bodyPr/>
          <a:lstStyle/>
          <a:p>
            <a:fld id="{E917DE0E-AFB1-41FD-BC35-27DB61CA125F}" type="slidenum">
              <a:rPr lang="en-AU" smtClean="0"/>
              <a:pPr/>
              <a:t>1</a:t>
            </a:fld>
            <a:endParaRPr lang="en-AU" dirty="0"/>
          </a:p>
        </p:txBody>
      </p:sp>
      <p:sp>
        <p:nvSpPr>
          <p:cNvPr id="9" name="Footer Placeholder 8">
            <a:extLst>
              <a:ext uri="{FF2B5EF4-FFF2-40B4-BE49-F238E27FC236}">
                <a16:creationId xmlns:a16="http://schemas.microsoft.com/office/drawing/2014/main" id="{63F5BEDD-BBEA-445F-915D-71CD10377502}"/>
              </a:ext>
            </a:extLst>
          </p:cNvPr>
          <p:cNvSpPr>
            <a:spLocks noGrp="1"/>
          </p:cNvSpPr>
          <p:nvPr>
            <p:ph type="ftr" sz="quarter" idx="14"/>
          </p:nvPr>
        </p:nvSpPr>
        <p:spPr/>
        <p:txBody>
          <a:bodyPr/>
          <a:lstStyle/>
          <a:p>
            <a:pPr algn="ctr"/>
            <a:r>
              <a:rPr lang="en-AU" dirty="0"/>
              <a:t>Office of Equal Opportunity, Accessibility and Title IX</a:t>
            </a:r>
          </a:p>
        </p:txBody>
      </p:sp>
    </p:spTree>
    <p:extLst>
      <p:ext uri="{BB962C8B-B14F-4D97-AF65-F5344CB8AC3E}">
        <p14:creationId xmlns:p14="http://schemas.microsoft.com/office/powerpoint/2010/main" val="20933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122EB6-6FED-3182-8D9F-60823FEB97C0}"/>
              </a:ext>
            </a:extLst>
          </p:cNvPr>
          <p:cNvSpPr>
            <a:spLocks noGrp="1"/>
          </p:cNvSpPr>
          <p:nvPr>
            <p:ph sz="quarter" idx="11"/>
          </p:nvPr>
        </p:nvSpPr>
        <p:spPr/>
        <p:txBody>
          <a:bodyPr>
            <a:normAutofit fontScale="55000" lnSpcReduction="20000"/>
          </a:bodyPr>
          <a:lstStyle/>
          <a:p>
            <a:pPr>
              <a:spcBef>
                <a:spcPts val="0"/>
              </a:spcBef>
              <a:spcAft>
                <a:spcPts val="0"/>
              </a:spcAft>
            </a:pPr>
            <a:r>
              <a:rPr lang="en-US" dirty="0"/>
              <a:t>Facilitating access to counseling and medical services;</a:t>
            </a:r>
          </a:p>
          <a:p>
            <a:pPr>
              <a:spcBef>
                <a:spcPts val="0"/>
              </a:spcBef>
              <a:spcAft>
                <a:spcPts val="0"/>
              </a:spcAft>
            </a:pPr>
            <a:r>
              <a:rPr lang="en-US" dirty="0"/>
              <a:t>Guidance in obtaining a sexual assault forensic examination;</a:t>
            </a:r>
          </a:p>
          <a:p>
            <a:pPr>
              <a:spcBef>
                <a:spcPts val="0"/>
              </a:spcBef>
              <a:spcAft>
                <a:spcPts val="0"/>
              </a:spcAft>
            </a:pPr>
            <a:r>
              <a:rPr lang="en-US" dirty="0"/>
              <a:t>Assistance in arranging rescheduling of exams and assignments and extensions of deadlines;</a:t>
            </a:r>
          </a:p>
          <a:p>
            <a:pPr>
              <a:spcBef>
                <a:spcPts val="0"/>
              </a:spcBef>
              <a:spcAft>
                <a:spcPts val="0"/>
              </a:spcAft>
            </a:pPr>
            <a:r>
              <a:rPr lang="en-US" dirty="0"/>
              <a:t>Academic supports;</a:t>
            </a:r>
          </a:p>
          <a:p>
            <a:pPr>
              <a:spcBef>
                <a:spcPts val="0"/>
              </a:spcBef>
              <a:spcAft>
                <a:spcPts val="0"/>
              </a:spcAft>
            </a:pPr>
            <a:r>
              <a:rPr lang="en-US" dirty="0"/>
              <a:t>Assistance in requesting accommodations through the appropriate office, if the Complainant or Respondent qualifies as an individual with a disability;</a:t>
            </a:r>
          </a:p>
          <a:p>
            <a:pPr>
              <a:spcBef>
                <a:spcPts val="0"/>
              </a:spcBef>
              <a:spcAft>
                <a:spcPts val="0"/>
              </a:spcAft>
            </a:pPr>
            <a:r>
              <a:rPr lang="en-US" dirty="0"/>
              <a:t>Changes in the Complainant’s or Respondent’s class schedule (including the ability to transfer course sections or withdraw from a course), work schedule, or job assignment, including teaching, research, and service responsibilities;</a:t>
            </a:r>
          </a:p>
          <a:p>
            <a:pPr>
              <a:spcBef>
                <a:spcPts val="0"/>
              </a:spcBef>
              <a:spcAft>
                <a:spcPts val="0"/>
              </a:spcAft>
            </a:pPr>
            <a:r>
              <a:rPr lang="en-US" dirty="0"/>
              <a:t>Change in the Complainant’s or Respondent’s campus housing;</a:t>
            </a:r>
          </a:p>
          <a:p>
            <a:pPr>
              <a:spcBef>
                <a:spcPts val="0"/>
              </a:spcBef>
              <a:spcAft>
                <a:spcPts val="0"/>
              </a:spcAft>
            </a:pPr>
            <a:r>
              <a:rPr lang="en-US" dirty="0"/>
              <a:t>Escort and other safety planning steps;</a:t>
            </a:r>
          </a:p>
          <a:p>
            <a:pPr>
              <a:spcBef>
                <a:spcPts val="0"/>
              </a:spcBef>
              <a:spcAft>
                <a:spcPts val="0"/>
              </a:spcAft>
            </a:pPr>
            <a:r>
              <a:rPr lang="en-US" dirty="0"/>
              <a:t>Imposition of a "no contact order," an administrative remedy designed to curtail contact and communications between two or more individuals;</a:t>
            </a:r>
          </a:p>
          <a:p>
            <a:pPr>
              <a:spcBef>
                <a:spcPts val="0"/>
              </a:spcBef>
              <a:spcAft>
                <a:spcPts val="0"/>
              </a:spcAft>
            </a:pPr>
            <a:r>
              <a:rPr lang="en-US" dirty="0"/>
              <a:t>Voluntary leave of absence;</a:t>
            </a:r>
          </a:p>
          <a:p>
            <a:pPr>
              <a:spcBef>
                <a:spcPts val="0"/>
              </a:spcBef>
              <a:spcAft>
                <a:spcPts val="0"/>
              </a:spcAft>
            </a:pPr>
            <a:r>
              <a:rPr lang="en-US" dirty="0"/>
              <a:t>Referral to resources to assist in obtaining a protective order; </a:t>
            </a:r>
          </a:p>
          <a:p>
            <a:pPr>
              <a:spcBef>
                <a:spcPts val="0"/>
              </a:spcBef>
              <a:spcAft>
                <a:spcPts val="0"/>
              </a:spcAft>
            </a:pPr>
            <a:r>
              <a:rPr lang="en-US" dirty="0"/>
              <a:t>Referral to resources to assist with any financial aid, visa, or immigration concerns; or</a:t>
            </a:r>
          </a:p>
          <a:p>
            <a:pPr>
              <a:spcBef>
                <a:spcPts val="0"/>
              </a:spcBef>
              <a:spcAft>
                <a:spcPts val="0"/>
              </a:spcAft>
            </a:pPr>
            <a:r>
              <a:rPr lang="en-US" dirty="0"/>
              <a:t>Any other Supportive Measure that does not unreasonably interfere with either party’s access to education or employment opportunities can be used to achieve the goals of this policy.</a:t>
            </a:r>
          </a:p>
        </p:txBody>
      </p:sp>
      <p:sp>
        <p:nvSpPr>
          <p:cNvPr id="3" name="Title 2">
            <a:extLst>
              <a:ext uri="{FF2B5EF4-FFF2-40B4-BE49-F238E27FC236}">
                <a16:creationId xmlns:a16="http://schemas.microsoft.com/office/drawing/2014/main" id="{6704C025-14F3-E5AF-BA0F-290B5B830B0E}"/>
              </a:ext>
            </a:extLst>
          </p:cNvPr>
          <p:cNvSpPr>
            <a:spLocks noGrp="1"/>
          </p:cNvSpPr>
          <p:nvPr>
            <p:ph type="title"/>
          </p:nvPr>
        </p:nvSpPr>
        <p:spPr/>
        <p:txBody>
          <a:bodyPr/>
          <a:lstStyle/>
          <a:p>
            <a:r>
              <a:rPr lang="en-US" dirty="0"/>
              <a:t>Supportive Measures Available</a:t>
            </a:r>
          </a:p>
        </p:txBody>
      </p:sp>
      <p:sp>
        <p:nvSpPr>
          <p:cNvPr id="4" name="Footer Placeholder 3">
            <a:extLst>
              <a:ext uri="{FF2B5EF4-FFF2-40B4-BE49-F238E27FC236}">
                <a16:creationId xmlns:a16="http://schemas.microsoft.com/office/drawing/2014/main" id="{7A812165-09D2-C288-AAC0-066DF005CD66}"/>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A93AC817-AD7B-AB84-A542-1A12F2C8C6E2}"/>
              </a:ext>
            </a:extLst>
          </p:cNvPr>
          <p:cNvSpPr>
            <a:spLocks noGrp="1"/>
          </p:cNvSpPr>
          <p:nvPr>
            <p:ph type="sldNum" sz="quarter" idx="13"/>
          </p:nvPr>
        </p:nvSpPr>
        <p:spPr/>
        <p:txBody>
          <a:bodyPr/>
          <a:lstStyle/>
          <a:p>
            <a:fld id="{E917DE0E-AFB1-41FD-BC35-27DB61CA125F}" type="slidenum">
              <a:rPr lang="en-AU" smtClean="0"/>
              <a:pPr/>
              <a:t>10</a:t>
            </a:fld>
            <a:endParaRPr lang="en-AU" dirty="0"/>
          </a:p>
        </p:txBody>
      </p:sp>
    </p:spTree>
    <p:extLst>
      <p:ext uri="{BB962C8B-B14F-4D97-AF65-F5344CB8AC3E}">
        <p14:creationId xmlns:p14="http://schemas.microsoft.com/office/powerpoint/2010/main" val="414754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1000"/>
                                        <p:tgtEl>
                                          <p:spTgt spid="2">
                                            <p:txEl>
                                              <p:pRg st="12" end="12"/>
                                            </p:txEl>
                                          </p:spTgt>
                                        </p:tgtEl>
                                      </p:cBhvr>
                                    </p:animEffect>
                                    <p:anim calcmode="lin" valueType="num">
                                      <p:cBhvr>
                                        <p:cTn id="6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A5C428-DE99-F4BB-847B-C8307D5663BF}"/>
              </a:ext>
            </a:extLst>
          </p:cNvPr>
          <p:cNvSpPr>
            <a:spLocks noGrp="1"/>
          </p:cNvSpPr>
          <p:nvPr>
            <p:ph sz="quarter" idx="11"/>
          </p:nvPr>
        </p:nvSpPr>
        <p:spPr/>
        <p:txBody>
          <a:bodyPr>
            <a:normAutofit fontScale="85000" lnSpcReduction="20000"/>
          </a:bodyPr>
          <a:lstStyle/>
          <a:p>
            <a:r>
              <a:rPr lang="en-US" dirty="0"/>
              <a:t>Reporting Person determines whether to report to law enforcement</a:t>
            </a:r>
          </a:p>
          <a:p>
            <a:r>
              <a:rPr lang="en-US" dirty="0"/>
              <a:t>Hanover Police participates in the “You Have Options” program, which allows a reporting party to talk with law enforcement at length before deciding next steps</a:t>
            </a:r>
          </a:p>
          <a:p>
            <a:r>
              <a:rPr lang="en-US" dirty="0"/>
              <a:t>Involvement from law enforcement </a:t>
            </a:r>
            <a:r>
              <a:rPr lang="en-US" b="1" dirty="0"/>
              <a:t>does not </a:t>
            </a:r>
            <a:r>
              <a:rPr lang="en-US" dirty="0"/>
              <a:t>relieve the institution from investigating under Title IX</a:t>
            </a:r>
          </a:p>
          <a:p>
            <a:r>
              <a:rPr lang="en-US" dirty="0"/>
              <a:t>The College may find a policy violation under Title IX without a criminal sentence (evidentiary bar is different)</a:t>
            </a:r>
          </a:p>
          <a:p>
            <a:pPr lvl="1"/>
            <a:r>
              <a:rPr lang="en-US" dirty="0"/>
              <a:t>Preponderance of the evidence (College) </a:t>
            </a:r>
          </a:p>
          <a:p>
            <a:pPr lvl="1"/>
            <a:r>
              <a:rPr lang="en-US" dirty="0"/>
              <a:t>Beyond a reasonable doubt (Criminal)</a:t>
            </a:r>
          </a:p>
          <a:p>
            <a:endParaRPr lang="en-US" dirty="0"/>
          </a:p>
        </p:txBody>
      </p:sp>
      <p:sp>
        <p:nvSpPr>
          <p:cNvPr id="3" name="Title 2">
            <a:extLst>
              <a:ext uri="{FF2B5EF4-FFF2-40B4-BE49-F238E27FC236}">
                <a16:creationId xmlns:a16="http://schemas.microsoft.com/office/drawing/2014/main" id="{D36B5737-3CEF-E056-1912-6FA6F1F4E2D5}"/>
              </a:ext>
            </a:extLst>
          </p:cNvPr>
          <p:cNvSpPr>
            <a:spLocks noGrp="1"/>
          </p:cNvSpPr>
          <p:nvPr>
            <p:ph type="title"/>
          </p:nvPr>
        </p:nvSpPr>
        <p:spPr/>
        <p:txBody>
          <a:bodyPr>
            <a:normAutofit/>
          </a:bodyPr>
          <a:lstStyle/>
          <a:p>
            <a:pPr algn="ctr"/>
            <a:r>
              <a:rPr lang="en-US" sz="4800" dirty="0"/>
              <a:t>Report to Law Enforcement</a:t>
            </a:r>
          </a:p>
        </p:txBody>
      </p:sp>
      <p:sp>
        <p:nvSpPr>
          <p:cNvPr id="4" name="Footer Placeholder 3">
            <a:extLst>
              <a:ext uri="{FF2B5EF4-FFF2-40B4-BE49-F238E27FC236}">
                <a16:creationId xmlns:a16="http://schemas.microsoft.com/office/drawing/2014/main" id="{F56F3688-754E-FC99-94EA-0E8713CE7376}"/>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0E4F78FC-5E6D-5DC8-6E3E-CE4054FFAA83}"/>
              </a:ext>
            </a:extLst>
          </p:cNvPr>
          <p:cNvSpPr>
            <a:spLocks noGrp="1"/>
          </p:cNvSpPr>
          <p:nvPr>
            <p:ph type="sldNum" sz="quarter" idx="13"/>
          </p:nvPr>
        </p:nvSpPr>
        <p:spPr/>
        <p:txBody>
          <a:bodyPr/>
          <a:lstStyle/>
          <a:p>
            <a:fld id="{E917DE0E-AFB1-41FD-BC35-27DB61CA125F}" type="slidenum">
              <a:rPr lang="en-AU" smtClean="0"/>
              <a:pPr/>
              <a:t>11</a:t>
            </a:fld>
            <a:endParaRPr lang="en-AU" dirty="0"/>
          </a:p>
        </p:txBody>
      </p:sp>
    </p:spTree>
    <p:extLst>
      <p:ext uri="{BB962C8B-B14F-4D97-AF65-F5344CB8AC3E}">
        <p14:creationId xmlns:p14="http://schemas.microsoft.com/office/powerpoint/2010/main" val="179347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046D163-F934-A22D-7BA9-ED5B6217CDA9}"/>
              </a:ext>
            </a:extLst>
          </p:cNvPr>
          <p:cNvGraphicFramePr>
            <a:graphicFrameLocks noGrp="1"/>
          </p:cNvGraphicFramePr>
          <p:nvPr>
            <p:ph sz="quarter" idx="11"/>
            <p:extLst>
              <p:ext uri="{D42A27DB-BD31-4B8C-83A1-F6EECF244321}">
                <p14:modId xmlns:p14="http://schemas.microsoft.com/office/powerpoint/2010/main" val="1437236249"/>
              </p:ext>
            </p:extLst>
          </p:nvPr>
        </p:nvGraphicFramePr>
        <p:xfrm>
          <a:off x="321508" y="2365638"/>
          <a:ext cx="11546007" cy="412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3CE88F42-A6B0-4B5B-86DC-19439DF1112A}"/>
              </a:ext>
            </a:extLst>
          </p:cNvPr>
          <p:cNvSpPr>
            <a:spLocks noGrp="1"/>
          </p:cNvSpPr>
          <p:nvPr>
            <p:ph type="title"/>
          </p:nvPr>
        </p:nvSpPr>
        <p:spPr/>
        <p:txBody>
          <a:bodyPr>
            <a:normAutofit fontScale="90000"/>
          </a:bodyPr>
          <a:lstStyle/>
          <a:p>
            <a:pPr algn="ctr"/>
            <a:r>
              <a:rPr lang="en-US" dirty="0"/>
              <a:t>What can you expect from the Title IX Coordinators?</a:t>
            </a:r>
          </a:p>
        </p:txBody>
      </p:sp>
      <p:sp>
        <p:nvSpPr>
          <p:cNvPr id="5" name="Footer Placeholder 4">
            <a:extLst>
              <a:ext uri="{FF2B5EF4-FFF2-40B4-BE49-F238E27FC236}">
                <a16:creationId xmlns:a16="http://schemas.microsoft.com/office/drawing/2014/main" id="{14BA4D06-F913-1BA0-F9E9-00809C8AA74D}"/>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CD57E8CC-B285-F2CE-28E2-78754D536701}"/>
              </a:ext>
            </a:extLst>
          </p:cNvPr>
          <p:cNvSpPr>
            <a:spLocks noGrp="1"/>
          </p:cNvSpPr>
          <p:nvPr>
            <p:ph type="sldNum" sz="quarter" idx="13"/>
          </p:nvPr>
        </p:nvSpPr>
        <p:spPr/>
        <p:txBody>
          <a:bodyPr/>
          <a:lstStyle/>
          <a:p>
            <a:fld id="{E917DE0E-AFB1-41FD-BC35-27DB61CA125F}" type="slidenum">
              <a:rPr lang="en-AU" smtClean="0"/>
              <a:pPr/>
              <a:t>12</a:t>
            </a:fld>
            <a:endParaRPr lang="en-AU" dirty="0"/>
          </a:p>
        </p:txBody>
      </p:sp>
    </p:spTree>
    <p:extLst>
      <p:ext uri="{BB962C8B-B14F-4D97-AF65-F5344CB8AC3E}">
        <p14:creationId xmlns:p14="http://schemas.microsoft.com/office/powerpoint/2010/main" val="306539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2391C5-3BE5-564E-9CB7-F8E4E29DCD7E}"/>
              </a:ext>
            </a:extLst>
          </p:cNvPr>
          <p:cNvSpPr>
            <a:spLocks noGrp="1"/>
          </p:cNvSpPr>
          <p:nvPr>
            <p:ph sz="quarter" idx="11"/>
          </p:nvPr>
        </p:nvSpPr>
        <p:spPr/>
        <p:txBody>
          <a:bodyPr>
            <a:normAutofit fontScale="92500" lnSpcReduction="10000"/>
          </a:bodyPr>
          <a:lstStyle/>
          <a:p>
            <a:pPr marL="0" indent="0" algn="ctr">
              <a:buNone/>
            </a:pPr>
            <a:r>
              <a:rPr lang="en-US" dirty="0"/>
              <a:t>The most common reason for not reporting incidents of sexual assault and sexual misconduct was that it was </a:t>
            </a:r>
            <a:r>
              <a:rPr lang="en-US" b="1" dirty="0"/>
              <a:t>not considered serious enough. </a:t>
            </a:r>
          </a:p>
          <a:p>
            <a:pPr marL="0" indent="0">
              <a:buNone/>
            </a:pPr>
            <a:endParaRPr lang="en-US" dirty="0"/>
          </a:p>
          <a:p>
            <a:pPr marL="0" indent="0">
              <a:buNone/>
            </a:pPr>
            <a:r>
              <a:rPr lang="en-US" dirty="0"/>
              <a:t>Other reasons included because they were: </a:t>
            </a:r>
          </a:p>
          <a:p>
            <a:pPr marL="0" indent="0" algn="ctr">
              <a:buNone/>
            </a:pPr>
            <a:r>
              <a:rPr lang="en-US" dirty="0"/>
              <a:t>“</a:t>
            </a:r>
            <a:r>
              <a:rPr lang="en-US" b="1" dirty="0"/>
              <a:t>embarrassed, ashamed or that it would be too emotionally difficult</a:t>
            </a:r>
            <a:r>
              <a:rPr lang="en-US" dirty="0"/>
              <a:t>” </a:t>
            </a:r>
          </a:p>
          <a:p>
            <a:pPr marL="0" indent="0" algn="ctr">
              <a:buNone/>
            </a:pPr>
            <a:r>
              <a:rPr lang="en-US" dirty="0"/>
              <a:t>and because they “</a:t>
            </a:r>
            <a:r>
              <a:rPr lang="en-US" b="1" dirty="0"/>
              <a:t>did not think anything would be done about it</a:t>
            </a:r>
            <a:r>
              <a:rPr lang="en-US" dirty="0"/>
              <a:t>”</a:t>
            </a:r>
          </a:p>
          <a:p>
            <a:pPr marL="0" indent="0" algn="ctr">
              <a:buNone/>
            </a:pPr>
            <a:r>
              <a:rPr lang="en-US" dirty="0"/>
              <a:t>(AAU Campus Climate Survey on Sexual Misconduct, 2015)</a:t>
            </a:r>
          </a:p>
          <a:p>
            <a:pPr marL="0" indent="0">
              <a:buNone/>
            </a:pPr>
            <a:endParaRPr lang="en-US" dirty="0"/>
          </a:p>
        </p:txBody>
      </p:sp>
      <p:sp>
        <p:nvSpPr>
          <p:cNvPr id="5" name="Title 4">
            <a:extLst>
              <a:ext uri="{FF2B5EF4-FFF2-40B4-BE49-F238E27FC236}">
                <a16:creationId xmlns:a16="http://schemas.microsoft.com/office/drawing/2014/main" id="{591F2986-8282-0B70-EB2D-F8B2F8C098C1}"/>
              </a:ext>
            </a:extLst>
          </p:cNvPr>
          <p:cNvSpPr>
            <a:spLocks noGrp="1"/>
          </p:cNvSpPr>
          <p:nvPr>
            <p:ph type="title"/>
          </p:nvPr>
        </p:nvSpPr>
        <p:spPr/>
        <p:txBody>
          <a:bodyPr>
            <a:normAutofit/>
          </a:bodyPr>
          <a:lstStyle/>
          <a:p>
            <a:pPr algn="ctr"/>
            <a:r>
              <a:rPr lang="en-US" sz="4400" dirty="0"/>
              <a:t>Why do people hesitate to report?</a:t>
            </a:r>
          </a:p>
        </p:txBody>
      </p:sp>
      <p:sp>
        <p:nvSpPr>
          <p:cNvPr id="4" name="Slide Number Placeholder 3">
            <a:extLst>
              <a:ext uri="{FF2B5EF4-FFF2-40B4-BE49-F238E27FC236}">
                <a16:creationId xmlns:a16="http://schemas.microsoft.com/office/drawing/2014/main" id="{72D3F4F7-5732-501A-1EF1-FBD7F4FD28B6}"/>
              </a:ext>
            </a:extLst>
          </p:cNvPr>
          <p:cNvSpPr>
            <a:spLocks noGrp="1"/>
          </p:cNvSpPr>
          <p:nvPr>
            <p:ph type="sldNum" sz="quarter" idx="13"/>
          </p:nvPr>
        </p:nvSpPr>
        <p:spPr/>
        <p:txBody>
          <a:bodyPr/>
          <a:lstStyle/>
          <a:p>
            <a:fld id="{E917DE0E-AFB1-41FD-BC35-27DB61CA125F}" type="slidenum">
              <a:rPr lang="en-AU" smtClean="0"/>
              <a:pPr/>
              <a:t>13</a:t>
            </a:fld>
            <a:endParaRPr lang="en-AU" dirty="0"/>
          </a:p>
        </p:txBody>
      </p:sp>
    </p:spTree>
    <p:extLst>
      <p:ext uri="{BB962C8B-B14F-4D97-AF65-F5344CB8AC3E}">
        <p14:creationId xmlns:p14="http://schemas.microsoft.com/office/powerpoint/2010/main" val="100221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a:xfrm>
            <a:off x="381000" y="2667000"/>
            <a:ext cx="7389409" cy="2015106"/>
          </a:xfrm>
        </p:spPr>
        <p:txBody>
          <a:bodyPr>
            <a:normAutofit fontScale="90000"/>
          </a:bodyPr>
          <a:lstStyle/>
          <a:p>
            <a:pPr algn="ctr"/>
            <a:r>
              <a:rPr lang="en-US" sz="6600" dirty="0"/>
              <a:t>Your Role as a Responsible Employee</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1"/>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2"/>
          </p:nvPr>
        </p:nvSpPr>
        <p:spPr/>
        <p:txBody>
          <a:bodyPr/>
          <a:lstStyle/>
          <a:p>
            <a:fld id="{E917DE0E-AFB1-41FD-BC35-27DB61CA125F}" type="slidenum">
              <a:rPr lang="en-AU" smtClean="0"/>
              <a:pPr/>
              <a:t>14</a:t>
            </a:fld>
            <a:endParaRPr lang="en-AU" dirty="0"/>
          </a:p>
        </p:txBody>
      </p:sp>
    </p:spTree>
    <p:extLst>
      <p:ext uri="{BB962C8B-B14F-4D97-AF65-F5344CB8AC3E}">
        <p14:creationId xmlns:p14="http://schemas.microsoft.com/office/powerpoint/2010/main" val="151898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3793B-A3C7-592F-3012-355AEA6DC06C}"/>
              </a:ext>
            </a:extLst>
          </p:cNvPr>
          <p:cNvSpPr>
            <a:spLocks noGrp="1"/>
          </p:cNvSpPr>
          <p:nvPr>
            <p:ph sz="quarter" idx="11"/>
          </p:nvPr>
        </p:nvSpPr>
        <p:spPr/>
        <p:txBody>
          <a:bodyPr>
            <a:normAutofit fontScale="92500"/>
          </a:bodyPr>
          <a:lstStyle/>
          <a:p>
            <a:r>
              <a:rPr lang="en-US" dirty="0"/>
              <a:t>Responsible employees are required to promptly share any disclosure of any policy violation including all the details known, with a Title IX Coordinator. </a:t>
            </a:r>
          </a:p>
          <a:p>
            <a:r>
              <a:rPr lang="en-US" dirty="0"/>
              <a:t>This information will only be communicated with other individuals on a need-to-know basis or as required by law. </a:t>
            </a:r>
          </a:p>
          <a:p>
            <a:r>
              <a:rPr lang="en-US" dirty="0"/>
              <a:t>Responsible Employees include Title IX Coordinators, faculty, coaches, deans, residential life staff, and all other individuals not designated as confidential.</a:t>
            </a:r>
          </a:p>
          <a:p>
            <a:endParaRPr lang="en-US" dirty="0"/>
          </a:p>
        </p:txBody>
      </p:sp>
      <p:sp>
        <p:nvSpPr>
          <p:cNvPr id="3" name="Title 2">
            <a:extLst>
              <a:ext uri="{FF2B5EF4-FFF2-40B4-BE49-F238E27FC236}">
                <a16:creationId xmlns:a16="http://schemas.microsoft.com/office/drawing/2014/main" id="{8BAFD0C8-2A31-7FBB-D0FC-769369DB5023}"/>
              </a:ext>
            </a:extLst>
          </p:cNvPr>
          <p:cNvSpPr>
            <a:spLocks noGrp="1"/>
          </p:cNvSpPr>
          <p:nvPr>
            <p:ph type="title"/>
          </p:nvPr>
        </p:nvSpPr>
        <p:spPr/>
        <p:txBody>
          <a:bodyPr/>
          <a:lstStyle/>
          <a:p>
            <a:pPr algn="ctr"/>
            <a:r>
              <a:rPr lang="en-US" dirty="0"/>
              <a:t>Responsible Employees</a:t>
            </a:r>
          </a:p>
        </p:txBody>
      </p:sp>
      <p:sp>
        <p:nvSpPr>
          <p:cNvPr id="4" name="Footer Placeholder 3">
            <a:extLst>
              <a:ext uri="{FF2B5EF4-FFF2-40B4-BE49-F238E27FC236}">
                <a16:creationId xmlns:a16="http://schemas.microsoft.com/office/drawing/2014/main" id="{B7330A32-4557-40A6-0225-2D2EEB7C9F37}"/>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2A94CAC8-F7D1-F6D3-8ECC-4FEB543C6FF9}"/>
              </a:ext>
            </a:extLst>
          </p:cNvPr>
          <p:cNvSpPr>
            <a:spLocks noGrp="1"/>
          </p:cNvSpPr>
          <p:nvPr>
            <p:ph type="sldNum" sz="quarter" idx="13"/>
          </p:nvPr>
        </p:nvSpPr>
        <p:spPr/>
        <p:txBody>
          <a:bodyPr/>
          <a:lstStyle/>
          <a:p>
            <a:fld id="{E917DE0E-AFB1-41FD-BC35-27DB61CA125F}" type="slidenum">
              <a:rPr lang="en-AU" smtClean="0"/>
              <a:pPr/>
              <a:t>15</a:t>
            </a:fld>
            <a:endParaRPr lang="en-AU" dirty="0"/>
          </a:p>
        </p:txBody>
      </p:sp>
    </p:spTree>
    <p:extLst>
      <p:ext uri="{BB962C8B-B14F-4D97-AF65-F5344CB8AC3E}">
        <p14:creationId xmlns:p14="http://schemas.microsoft.com/office/powerpoint/2010/main" val="310029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3793B-A3C7-592F-3012-355AEA6DC06C}"/>
              </a:ext>
            </a:extLst>
          </p:cNvPr>
          <p:cNvSpPr>
            <a:spLocks noGrp="1"/>
          </p:cNvSpPr>
          <p:nvPr>
            <p:ph sz="quarter" idx="11"/>
          </p:nvPr>
        </p:nvSpPr>
        <p:spPr/>
        <p:txBody>
          <a:bodyPr>
            <a:normAutofit fontScale="70000" lnSpcReduction="20000"/>
          </a:bodyPr>
          <a:lstStyle/>
          <a:p>
            <a:r>
              <a:rPr lang="en-US" dirty="0"/>
              <a:t>All faculty, staff and coaches</a:t>
            </a:r>
          </a:p>
          <a:p>
            <a:r>
              <a:rPr lang="en-US" dirty="0"/>
              <a:t>Department of Safety and Security</a:t>
            </a:r>
          </a:p>
          <a:p>
            <a:r>
              <a:rPr lang="en-US" dirty="0"/>
              <a:t>Title IX Coordinator and Deputy Title IX Coordinators</a:t>
            </a:r>
          </a:p>
          <a:p>
            <a:r>
              <a:rPr lang="en-US" dirty="0"/>
              <a:t>Undergraduate Deans</a:t>
            </a:r>
          </a:p>
          <a:p>
            <a:r>
              <a:rPr lang="en-US" dirty="0"/>
              <a:t>Assistant Directors of Residential Education &amp; </a:t>
            </a:r>
            <a:r>
              <a:rPr lang="en-US" b="1" dirty="0"/>
              <a:t>Undergraduate Advisors</a:t>
            </a:r>
          </a:p>
          <a:p>
            <a:r>
              <a:rPr lang="en-US" dirty="0"/>
              <a:t>Student Wellness Center</a:t>
            </a:r>
          </a:p>
          <a:p>
            <a:r>
              <a:rPr lang="en-US" dirty="0"/>
              <a:t>Office of Pluralism and Leadership (OPAL)</a:t>
            </a:r>
          </a:p>
          <a:p>
            <a:r>
              <a:rPr lang="en-US" dirty="0"/>
              <a:t>Native American Program</a:t>
            </a:r>
          </a:p>
          <a:p>
            <a:r>
              <a:rPr lang="en-US" dirty="0"/>
              <a:t>Community Standards and Accountability</a:t>
            </a:r>
          </a:p>
          <a:p>
            <a:endParaRPr lang="en-US" dirty="0"/>
          </a:p>
        </p:txBody>
      </p:sp>
      <p:sp>
        <p:nvSpPr>
          <p:cNvPr id="3" name="Title 2">
            <a:extLst>
              <a:ext uri="{FF2B5EF4-FFF2-40B4-BE49-F238E27FC236}">
                <a16:creationId xmlns:a16="http://schemas.microsoft.com/office/drawing/2014/main" id="{8BAFD0C8-2A31-7FBB-D0FC-769369DB5023}"/>
              </a:ext>
            </a:extLst>
          </p:cNvPr>
          <p:cNvSpPr>
            <a:spLocks noGrp="1"/>
          </p:cNvSpPr>
          <p:nvPr>
            <p:ph type="title"/>
          </p:nvPr>
        </p:nvSpPr>
        <p:spPr/>
        <p:txBody>
          <a:bodyPr/>
          <a:lstStyle/>
          <a:p>
            <a:pPr algn="ctr"/>
            <a:r>
              <a:rPr lang="en-US" dirty="0"/>
              <a:t>Dartmouth Responsible Employees</a:t>
            </a:r>
          </a:p>
        </p:txBody>
      </p:sp>
      <p:sp>
        <p:nvSpPr>
          <p:cNvPr id="4" name="Footer Placeholder 3">
            <a:extLst>
              <a:ext uri="{FF2B5EF4-FFF2-40B4-BE49-F238E27FC236}">
                <a16:creationId xmlns:a16="http://schemas.microsoft.com/office/drawing/2014/main" id="{B7330A32-4557-40A6-0225-2D2EEB7C9F37}"/>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2A94CAC8-F7D1-F6D3-8ECC-4FEB543C6FF9}"/>
              </a:ext>
            </a:extLst>
          </p:cNvPr>
          <p:cNvSpPr>
            <a:spLocks noGrp="1"/>
          </p:cNvSpPr>
          <p:nvPr>
            <p:ph type="sldNum" sz="quarter" idx="13"/>
          </p:nvPr>
        </p:nvSpPr>
        <p:spPr/>
        <p:txBody>
          <a:bodyPr/>
          <a:lstStyle/>
          <a:p>
            <a:fld id="{E917DE0E-AFB1-41FD-BC35-27DB61CA125F}" type="slidenum">
              <a:rPr lang="en-AU" smtClean="0"/>
              <a:pPr/>
              <a:t>16</a:t>
            </a:fld>
            <a:endParaRPr lang="en-AU" dirty="0"/>
          </a:p>
        </p:txBody>
      </p:sp>
    </p:spTree>
    <p:extLst>
      <p:ext uri="{BB962C8B-B14F-4D97-AF65-F5344CB8AC3E}">
        <p14:creationId xmlns:p14="http://schemas.microsoft.com/office/powerpoint/2010/main" val="365123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F06D4-95CA-6F15-F762-62D556980789}"/>
              </a:ext>
            </a:extLst>
          </p:cNvPr>
          <p:cNvSpPr>
            <a:spLocks noGrp="1"/>
          </p:cNvSpPr>
          <p:nvPr>
            <p:ph sz="quarter" idx="11"/>
          </p:nvPr>
        </p:nvSpPr>
        <p:spPr/>
        <p:txBody>
          <a:bodyPr>
            <a:normAutofit/>
          </a:bodyPr>
          <a:lstStyle/>
          <a:p>
            <a:pPr marL="0" indent="0" algn="ctr">
              <a:buNone/>
            </a:pPr>
            <a:r>
              <a:rPr lang="en-US" sz="4800" b="1" dirty="0"/>
              <a:t>Required to promptly share </a:t>
            </a:r>
          </a:p>
          <a:p>
            <a:pPr marL="0" indent="0" algn="ctr">
              <a:buNone/>
            </a:pPr>
            <a:r>
              <a:rPr lang="en-US" sz="4800" dirty="0"/>
              <a:t>a disclosure, including </a:t>
            </a:r>
          </a:p>
          <a:p>
            <a:pPr marL="0" indent="0" algn="ctr">
              <a:buNone/>
            </a:pPr>
            <a:r>
              <a:rPr lang="en-US" sz="4800" b="1" dirty="0"/>
              <a:t>all known details</a:t>
            </a:r>
            <a:r>
              <a:rPr lang="en-US" sz="4800" dirty="0"/>
              <a:t> and identifying information, with the Title IX Coordinator</a:t>
            </a:r>
          </a:p>
          <a:p>
            <a:pPr marL="0" indent="0">
              <a:buNone/>
            </a:pPr>
            <a:endParaRPr lang="en-US" dirty="0"/>
          </a:p>
        </p:txBody>
      </p:sp>
      <p:sp>
        <p:nvSpPr>
          <p:cNvPr id="3" name="Title 2">
            <a:extLst>
              <a:ext uri="{FF2B5EF4-FFF2-40B4-BE49-F238E27FC236}">
                <a16:creationId xmlns:a16="http://schemas.microsoft.com/office/drawing/2014/main" id="{0F9B98AA-6633-1611-A139-3F3699C4BB1A}"/>
              </a:ext>
            </a:extLst>
          </p:cNvPr>
          <p:cNvSpPr>
            <a:spLocks noGrp="1"/>
          </p:cNvSpPr>
          <p:nvPr>
            <p:ph type="title"/>
          </p:nvPr>
        </p:nvSpPr>
        <p:spPr/>
        <p:txBody>
          <a:bodyPr>
            <a:normAutofit fontScale="90000"/>
          </a:bodyPr>
          <a:lstStyle/>
          <a:p>
            <a:pPr algn="ctr"/>
            <a:r>
              <a:rPr lang="en-US" dirty="0"/>
              <a:t>Responsible Employee: What to Do</a:t>
            </a:r>
            <a:br>
              <a:rPr lang="en-US" dirty="0"/>
            </a:br>
            <a:endParaRPr lang="en-US" dirty="0"/>
          </a:p>
        </p:txBody>
      </p:sp>
      <p:sp>
        <p:nvSpPr>
          <p:cNvPr id="4" name="Footer Placeholder 3">
            <a:extLst>
              <a:ext uri="{FF2B5EF4-FFF2-40B4-BE49-F238E27FC236}">
                <a16:creationId xmlns:a16="http://schemas.microsoft.com/office/drawing/2014/main" id="{067C266A-BCC8-D25B-ADAC-FA998A704CE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46D6C8BA-DCA6-6D99-8125-E2607A9C11AB}"/>
              </a:ext>
            </a:extLst>
          </p:cNvPr>
          <p:cNvSpPr>
            <a:spLocks noGrp="1"/>
          </p:cNvSpPr>
          <p:nvPr>
            <p:ph type="sldNum" sz="quarter" idx="13"/>
          </p:nvPr>
        </p:nvSpPr>
        <p:spPr/>
        <p:txBody>
          <a:bodyPr/>
          <a:lstStyle/>
          <a:p>
            <a:fld id="{E917DE0E-AFB1-41FD-BC35-27DB61CA125F}" type="slidenum">
              <a:rPr lang="en-AU" smtClean="0"/>
              <a:pPr/>
              <a:t>17</a:t>
            </a:fld>
            <a:endParaRPr lang="en-AU" dirty="0"/>
          </a:p>
        </p:txBody>
      </p:sp>
    </p:spTree>
    <p:extLst>
      <p:ext uri="{BB962C8B-B14F-4D97-AF65-F5344CB8AC3E}">
        <p14:creationId xmlns:p14="http://schemas.microsoft.com/office/powerpoint/2010/main" val="284752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F06D4-95CA-6F15-F762-62D556980789}"/>
              </a:ext>
            </a:extLst>
          </p:cNvPr>
          <p:cNvSpPr>
            <a:spLocks noGrp="1"/>
          </p:cNvSpPr>
          <p:nvPr>
            <p:ph sz="quarter" idx="11"/>
          </p:nvPr>
        </p:nvSpPr>
        <p:spPr/>
        <p:txBody>
          <a:bodyPr>
            <a:normAutofit fontScale="92500" lnSpcReduction="10000"/>
          </a:bodyPr>
          <a:lstStyle/>
          <a:p>
            <a:pPr marL="0" indent="0" algn="ctr">
              <a:buNone/>
            </a:pPr>
            <a:r>
              <a:rPr lang="en-US" sz="4800" dirty="0"/>
              <a:t>Call or Email</a:t>
            </a:r>
            <a:endParaRPr lang="en-US" dirty="0"/>
          </a:p>
          <a:p>
            <a:pPr marL="0" indent="0" algn="ctr">
              <a:buNone/>
            </a:pPr>
            <a:r>
              <a:rPr lang="en-US" sz="4800" b="1" dirty="0"/>
              <a:t>603-646-0922</a:t>
            </a:r>
          </a:p>
          <a:p>
            <a:pPr marL="0" indent="0" algn="ctr">
              <a:buNone/>
            </a:pPr>
            <a:r>
              <a:rPr lang="en-US" sz="4800" b="1" dirty="0">
                <a:hlinkClick r:id="rId2"/>
              </a:rPr>
              <a:t>TitleIX@dartmouth.edu</a:t>
            </a:r>
            <a:endParaRPr lang="en-US" sz="4800" b="1" dirty="0"/>
          </a:p>
          <a:p>
            <a:pPr marL="0" indent="0" algn="ctr">
              <a:buNone/>
            </a:pPr>
            <a:r>
              <a:rPr lang="en-US" sz="4800" dirty="0"/>
              <a:t>Parkhurst Suite 005 (lower level)</a:t>
            </a:r>
          </a:p>
          <a:p>
            <a:pPr marL="0" indent="0" algn="ctr">
              <a:buNone/>
            </a:pPr>
            <a:r>
              <a:rPr lang="en-US" dirty="0"/>
              <a:t>Connect with your AD if you want assistance in sharing the information</a:t>
            </a:r>
          </a:p>
        </p:txBody>
      </p:sp>
      <p:sp>
        <p:nvSpPr>
          <p:cNvPr id="3" name="Title 2">
            <a:extLst>
              <a:ext uri="{FF2B5EF4-FFF2-40B4-BE49-F238E27FC236}">
                <a16:creationId xmlns:a16="http://schemas.microsoft.com/office/drawing/2014/main" id="{0F9B98AA-6633-1611-A139-3F3699C4BB1A}"/>
              </a:ext>
            </a:extLst>
          </p:cNvPr>
          <p:cNvSpPr>
            <a:spLocks noGrp="1"/>
          </p:cNvSpPr>
          <p:nvPr>
            <p:ph type="title"/>
          </p:nvPr>
        </p:nvSpPr>
        <p:spPr/>
        <p:txBody>
          <a:bodyPr>
            <a:normAutofit fontScale="90000"/>
          </a:bodyPr>
          <a:lstStyle/>
          <a:p>
            <a:pPr algn="ctr"/>
            <a:r>
              <a:rPr lang="en-US" dirty="0"/>
              <a:t>How to Share with the Title IX Office</a:t>
            </a:r>
            <a:br>
              <a:rPr lang="en-US" dirty="0"/>
            </a:br>
            <a:endParaRPr lang="en-US" dirty="0"/>
          </a:p>
        </p:txBody>
      </p:sp>
      <p:sp>
        <p:nvSpPr>
          <p:cNvPr id="4" name="Footer Placeholder 3">
            <a:extLst>
              <a:ext uri="{FF2B5EF4-FFF2-40B4-BE49-F238E27FC236}">
                <a16:creationId xmlns:a16="http://schemas.microsoft.com/office/drawing/2014/main" id="{067C266A-BCC8-D25B-ADAC-FA998A704CE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46D6C8BA-DCA6-6D99-8125-E2607A9C11AB}"/>
              </a:ext>
            </a:extLst>
          </p:cNvPr>
          <p:cNvSpPr>
            <a:spLocks noGrp="1"/>
          </p:cNvSpPr>
          <p:nvPr>
            <p:ph type="sldNum" sz="quarter" idx="13"/>
          </p:nvPr>
        </p:nvSpPr>
        <p:spPr/>
        <p:txBody>
          <a:bodyPr/>
          <a:lstStyle/>
          <a:p>
            <a:fld id="{E917DE0E-AFB1-41FD-BC35-27DB61CA125F}" type="slidenum">
              <a:rPr lang="en-AU" smtClean="0"/>
              <a:pPr/>
              <a:t>18</a:t>
            </a:fld>
            <a:endParaRPr lang="en-AU" dirty="0"/>
          </a:p>
        </p:txBody>
      </p:sp>
    </p:spTree>
    <p:extLst>
      <p:ext uri="{BB962C8B-B14F-4D97-AF65-F5344CB8AC3E}">
        <p14:creationId xmlns:p14="http://schemas.microsoft.com/office/powerpoint/2010/main" val="135820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1E88-92B0-F804-1BB3-4BD704AD6426}"/>
              </a:ext>
            </a:extLst>
          </p:cNvPr>
          <p:cNvSpPr>
            <a:spLocks noGrp="1"/>
          </p:cNvSpPr>
          <p:nvPr>
            <p:ph type="title"/>
          </p:nvPr>
        </p:nvSpPr>
        <p:spPr/>
        <p:txBody>
          <a:bodyPr>
            <a:normAutofit/>
          </a:bodyPr>
          <a:lstStyle/>
          <a:p>
            <a:pPr algn="ctr"/>
            <a:r>
              <a:rPr lang="en-US" sz="4400" dirty="0"/>
              <a:t>Title IX Coordinator Outreach</a:t>
            </a:r>
          </a:p>
        </p:txBody>
      </p:sp>
      <p:sp>
        <p:nvSpPr>
          <p:cNvPr id="3" name="Content Placeholder 2">
            <a:extLst>
              <a:ext uri="{FF2B5EF4-FFF2-40B4-BE49-F238E27FC236}">
                <a16:creationId xmlns:a16="http://schemas.microsoft.com/office/drawing/2014/main" id="{D7A8065E-98FB-8CC3-1C47-8E236B8962B4}"/>
              </a:ext>
            </a:extLst>
          </p:cNvPr>
          <p:cNvSpPr>
            <a:spLocks noGrp="1"/>
          </p:cNvSpPr>
          <p:nvPr>
            <p:ph idx="1"/>
          </p:nvPr>
        </p:nvSpPr>
        <p:spPr>
          <a:xfrm>
            <a:off x="321511" y="2365636"/>
            <a:ext cx="11543658" cy="3100174"/>
          </a:xfrm>
        </p:spPr>
        <p:txBody>
          <a:bodyPr>
            <a:normAutofit fontScale="92500" lnSpcReduction="10000"/>
          </a:bodyPr>
          <a:lstStyle/>
          <a:p>
            <a:pPr marL="0" indent="0">
              <a:buNone/>
            </a:pPr>
            <a:r>
              <a:rPr lang="en-US" sz="1800" dirty="0"/>
              <a:t>Email contact with person who shared the information:</a:t>
            </a:r>
          </a:p>
          <a:p>
            <a:pPr marL="742950" lvl="1" indent="-285750"/>
            <a:r>
              <a:rPr lang="en-US" sz="1800" dirty="0"/>
              <a:t>email sent within 24 hours of notice to Title IX Coordinator</a:t>
            </a:r>
          </a:p>
          <a:p>
            <a:pPr marL="742950" lvl="1" indent="-285750"/>
            <a:r>
              <a:rPr lang="en-US" sz="1800" dirty="0"/>
              <a:t>ongoing outreach by Title IX Coordinator</a:t>
            </a:r>
          </a:p>
          <a:p>
            <a:pPr marL="0" indent="0">
              <a:buNone/>
            </a:pPr>
            <a:r>
              <a:rPr lang="en-US" sz="1800" dirty="0"/>
              <a:t>Notify of: </a:t>
            </a:r>
          </a:p>
          <a:p>
            <a:pPr marL="742950" lvl="1" indent="-285750"/>
            <a:r>
              <a:rPr lang="en-US" sz="1800" dirty="0"/>
              <a:t>right to contact law enforcement and seek medical treatment</a:t>
            </a:r>
          </a:p>
          <a:p>
            <a:pPr marL="742950" lvl="1" indent="-285750"/>
            <a:r>
              <a:rPr lang="en-US" sz="1800" dirty="0"/>
              <a:t>importance of preservation of evidence</a:t>
            </a:r>
          </a:p>
          <a:p>
            <a:pPr marL="742950" lvl="1" indent="-285750"/>
            <a:r>
              <a:rPr lang="en-US" sz="1800" dirty="0"/>
              <a:t>resources, on and off campus</a:t>
            </a:r>
          </a:p>
          <a:p>
            <a:pPr marL="0" indent="0">
              <a:buNone/>
            </a:pPr>
            <a:endParaRPr lang="en-US" dirty="0"/>
          </a:p>
        </p:txBody>
      </p:sp>
      <p:sp>
        <p:nvSpPr>
          <p:cNvPr id="4" name="Content Placeholder 3">
            <a:extLst>
              <a:ext uri="{FF2B5EF4-FFF2-40B4-BE49-F238E27FC236}">
                <a16:creationId xmlns:a16="http://schemas.microsoft.com/office/drawing/2014/main" id="{0270E43B-290B-555E-1875-F4A0EDD16C6A}"/>
              </a:ext>
            </a:extLst>
          </p:cNvPr>
          <p:cNvSpPr>
            <a:spLocks noGrp="1"/>
          </p:cNvSpPr>
          <p:nvPr>
            <p:ph sz="quarter" idx="13"/>
          </p:nvPr>
        </p:nvSpPr>
        <p:spPr>
          <a:xfrm>
            <a:off x="338777" y="5546889"/>
            <a:ext cx="11543658" cy="923505"/>
          </a:xfrm>
        </p:spPr>
        <p:txBody>
          <a:bodyPr/>
          <a:lstStyle/>
          <a:p>
            <a:pPr marL="0" indent="0">
              <a:buNone/>
            </a:pPr>
            <a:r>
              <a:rPr lang="en-US" dirty="0"/>
              <a:t>Inform that it is voluntary and not obligatory to respond to or meet with the Title IX Coordinator</a:t>
            </a:r>
          </a:p>
          <a:p>
            <a:pPr marL="0" indent="0">
              <a:buNone/>
            </a:pPr>
            <a:r>
              <a:rPr lang="en-US" dirty="0"/>
              <a:t>Invite person to meet with Title IX Coordinator at a time that works for them</a:t>
            </a:r>
          </a:p>
          <a:p>
            <a:pPr marL="0" indent="0">
              <a:buNone/>
            </a:pPr>
            <a:endParaRPr lang="en-US" dirty="0"/>
          </a:p>
        </p:txBody>
      </p:sp>
      <p:sp>
        <p:nvSpPr>
          <p:cNvPr id="5" name="Footer Placeholder 4">
            <a:extLst>
              <a:ext uri="{FF2B5EF4-FFF2-40B4-BE49-F238E27FC236}">
                <a16:creationId xmlns:a16="http://schemas.microsoft.com/office/drawing/2014/main" id="{ED61D269-3B72-DF48-0D54-C695D94EED4D}"/>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1105AFB1-65D3-98C9-FE0C-133E4F1B30A1}"/>
              </a:ext>
            </a:extLst>
          </p:cNvPr>
          <p:cNvSpPr>
            <a:spLocks noGrp="1"/>
          </p:cNvSpPr>
          <p:nvPr>
            <p:ph type="sldNum" sz="quarter" idx="15"/>
          </p:nvPr>
        </p:nvSpPr>
        <p:spPr/>
        <p:txBody>
          <a:bodyPr/>
          <a:lstStyle/>
          <a:p>
            <a:fld id="{E917DE0E-AFB1-41FD-BC35-27DB61CA125F}" type="slidenum">
              <a:rPr lang="en-AU" smtClean="0"/>
              <a:pPr/>
              <a:t>19</a:t>
            </a:fld>
            <a:endParaRPr lang="en-AU" dirty="0"/>
          </a:p>
        </p:txBody>
      </p:sp>
    </p:spTree>
    <p:extLst>
      <p:ext uri="{BB962C8B-B14F-4D97-AF65-F5344CB8AC3E}">
        <p14:creationId xmlns:p14="http://schemas.microsoft.com/office/powerpoint/2010/main" val="47310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D94C-9FAB-7824-6901-6C360A8D715E}"/>
              </a:ext>
            </a:extLst>
          </p:cNvPr>
          <p:cNvSpPr>
            <a:spLocks noGrp="1"/>
          </p:cNvSpPr>
          <p:nvPr>
            <p:ph type="title"/>
          </p:nvPr>
        </p:nvSpPr>
        <p:spPr/>
        <p:txBody>
          <a:bodyPr/>
          <a:lstStyle/>
          <a:p>
            <a:pPr algn="ctr">
              <a:lnSpc>
                <a:spcPts val="11519"/>
              </a:lnSpc>
            </a:pPr>
            <a:r>
              <a:rPr lang="en-US" sz="8800" spc="-382" dirty="0">
                <a:solidFill>
                  <a:srgbClr val="FFFFFF"/>
                </a:solidFill>
                <a:latin typeface="National 2 Medium" panose="020B0604030502020203" pitchFamily="34" charset="0"/>
              </a:rPr>
              <a:t>Title IX</a:t>
            </a:r>
            <a:br>
              <a:rPr lang="en-US" sz="8800" spc="-382" dirty="0">
                <a:solidFill>
                  <a:srgbClr val="FFFFFF"/>
                </a:solidFill>
                <a:latin typeface="National 2 Medium" panose="020B0604030502020203" pitchFamily="34" charset="0"/>
              </a:rPr>
            </a:br>
            <a:r>
              <a:rPr lang="en-US" sz="8800" spc="-382" dirty="0">
                <a:solidFill>
                  <a:srgbClr val="FFFFFF"/>
                </a:solidFill>
                <a:latin typeface="National 2 Medium" panose="020B0604030502020203" pitchFamily="34" charset="0"/>
              </a:rPr>
              <a:t>&amp; Sexual Respect </a:t>
            </a:r>
            <a:br>
              <a:rPr lang="en-US" sz="8800" spc="-382" dirty="0">
                <a:solidFill>
                  <a:srgbClr val="FFFFFF"/>
                </a:solidFill>
                <a:latin typeface="National 2 Medium" panose="020B0604030502020203" pitchFamily="34" charset="0"/>
              </a:rPr>
            </a:br>
            <a:r>
              <a:rPr lang="en-US" sz="8800" spc="-382" dirty="0">
                <a:solidFill>
                  <a:srgbClr val="FFFFFF"/>
                </a:solidFill>
                <a:latin typeface="National 2 Medium" panose="020B0604030502020203" pitchFamily="34" charset="0"/>
              </a:rPr>
              <a:t>at Dartmouth</a:t>
            </a:r>
            <a:br>
              <a:rPr lang="en-US" sz="8800" spc="-382" dirty="0">
                <a:solidFill>
                  <a:srgbClr val="FFFFFF"/>
                </a:solidFill>
                <a:latin typeface="National 2 Medium" panose="020B0604030502020203" pitchFamily="34" charset="0"/>
              </a:rPr>
            </a:br>
            <a:endParaRPr lang="en-US" dirty="0"/>
          </a:p>
        </p:txBody>
      </p:sp>
      <p:sp>
        <p:nvSpPr>
          <p:cNvPr id="4" name="Footer Placeholder 3">
            <a:extLst>
              <a:ext uri="{FF2B5EF4-FFF2-40B4-BE49-F238E27FC236}">
                <a16:creationId xmlns:a16="http://schemas.microsoft.com/office/drawing/2014/main" id="{9DCCF729-1454-8C97-FBA3-6348918050E4}"/>
              </a:ext>
            </a:extLst>
          </p:cNvPr>
          <p:cNvSpPr>
            <a:spLocks noGrp="1"/>
          </p:cNvSpPr>
          <p:nvPr>
            <p:ph type="ftr" sz="quarter" idx="11"/>
          </p:nvPr>
        </p:nvSpPr>
        <p:spPr/>
        <p:txBody>
          <a:bodyPr/>
          <a:lstStyle/>
          <a:p>
            <a:pPr algn="ctr"/>
            <a:r>
              <a:rPr lang="en-AU" dirty="0"/>
              <a:t>Office of Equal Opportunity, Accessibility and Title </a:t>
            </a:r>
            <a:r>
              <a:rPr lang="en-AU" dirty="0" err="1"/>
              <a:t>iX</a:t>
            </a:r>
            <a:endParaRPr lang="en-AU" dirty="0"/>
          </a:p>
        </p:txBody>
      </p:sp>
      <p:sp>
        <p:nvSpPr>
          <p:cNvPr id="5" name="Slide Number Placeholder 4">
            <a:extLst>
              <a:ext uri="{FF2B5EF4-FFF2-40B4-BE49-F238E27FC236}">
                <a16:creationId xmlns:a16="http://schemas.microsoft.com/office/drawing/2014/main" id="{4737BFAC-6F71-6F24-D94F-1ACB49205CA6}"/>
              </a:ext>
            </a:extLst>
          </p:cNvPr>
          <p:cNvSpPr>
            <a:spLocks noGrp="1"/>
          </p:cNvSpPr>
          <p:nvPr>
            <p:ph type="sldNum" sz="quarter" idx="12"/>
          </p:nvPr>
        </p:nvSpPr>
        <p:spPr/>
        <p:txBody>
          <a:bodyPr/>
          <a:lstStyle/>
          <a:p>
            <a:fld id="{E917DE0E-AFB1-41FD-BC35-27DB61CA125F}" type="slidenum">
              <a:rPr lang="en-AU" smtClean="0"/>
              <a:pPr/>
              <a:t>2</a:t>
            </a:fld>
            <a:endParaRPr lang="en-AU" dirty="0"/>
          </a:p>
        </p:txBody>
      </p:sp>
    </p:spTree>
    <p:extLst>
      <p:ext uri="{BB962C8B-B14F-4D97-AF65-F5344CB8AC3E}">
        <p14:creationId xmlns:p14="http://schemas.microsoft.com/office/powerpoint/2010/main" val="244154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a:xfrm>
            <a:off x="381000" y="2667000"/>
            <a:ext cx="7849618" cy="2015106"/>
          </a:xfrm>
        </p:spPr>
        <p:txBody>
          <a:bodyPr>
            <a:normAutofit fontScale="90000"/>
          </a:bodyPr>
          <a:lstStyle/>
          <a:p>
            <a:pPr algn="ctr"/>
            <a:r>
              <a:rPr lang="en-US" sz="6600" dirty="0"/>
              <a:t>Your Role as a Campus Security Authority</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1"/>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2"/>
          </p:nvPr>
        </p:nvSpPr>
        <p:spPr/>
        <p:txBody>
          <a:bodyPr/>
          <a:lstStyle/>
          <a:p>
            <a:fld id="{E917DE0E-AFB1-41FD-BC35-27DB61CA125F}" type="slidenum">
              <a:rPr lang="en-AU" smtClean="0"/>
              <a:pPr/>
              <a:t>20</a:t>
            </a:fld>
            <a:endParaRPr lang="en-AU" dirty="0"/>
          </a:p>
        </p:txBody>
      </p:sp>
    </p:spTree>
    <p:extLst>
      <p:ext uri="{BB962C8B-B14F-4D97-AF65-F5344CB8AC3E}">
        <p14:creationId xmlns:p14="http://schemas.microsoft.com/office/powerpoint/2010/main" val="396554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E486FA-A13D-8F78-F945-2375727E4345}"/>
              </a:ext>
            </a:extLst>
          </p:cNvPr>
          <p:cNvSpPr>
            <a:spLocks noGrp="1"/>
          </p:cNvSpPr>
          <p:nvPr>
            <p:ph sz="quarter" idx="11"/>
          </p:nvPr>
        </p:nvSpPr>
        <p:spPr>
          <a:xfrm>
            <a:off x="336425" y="2314945"/>
            <a:ext cx="11546007" cy="4127303"/>
          </a:xfrm>
        </p:spPr>
        <p:txBody>
          <a:bodyPr>
            <a:normAutofit/>
          </a:bodyPr>
          <a:lstStyle/>
          <a:p>
            <a:pPr marL="457200" indent="-457200"/>
            <a:r>
              <a:rPr lang="en-US" dirty="0"/>
              <a:t>An institutional responsibility</a:t>
            </a:r>
          </a:p>
          <a:p>
            <a:pPr marL="457200" indent="-457200"/>
            <a:r>
              <a:rPr lang="en-US" dirty="0"/>
              <a:t>Full compliance is a </a:t>
            </a:r>
            <a:r>
              <a:rPr lang="en-US" b="1" dirty="0"/>
              <a:t>campus-wide effort</a:t>
            </a:r>
            <a:r>
              <a:rPr lang="en-US" dirty="0"/>
              <a:t> and concerns </a:t>
            </a:r>
            <a:r>
              <a:rPr lang="en-US" b="1" dirty="0"/>
              <a:t>all members</a:t>
            </a:r>
            <a:r>
              <a:rPr lang="en-US" dirty="0"/>
              <a:t> of the campus community</a:t>
            </a:r>
          </a:p>
          <a:p>
            <a:pPr marL="0" indent="0" algn="ctr">
              <a:buNone/>
            </a:pPr>
            <a:r>
              <a:rPr lang="en-US" b="1" dirty="0"/>
              <a:t>Why does the </a:t>
            </a:r>
            <a:r>
              <a:rPr lang="en-US" b="1" dirty="0" err="1"/>
              <a:t>Clery</a:t>
            </a:r>
            <a:r>
              <a:rPr lang="en-US" b="1" dirty="0"/>
              <a:t> Act Apply to me?</a:t>
            </a:r>
          </a:p>
        </p:txBody>
      </p:sp>
      <p:sp>
        <p:nvSpPr>
          <p:cNvPr id="3" name="Title 2">
            <a:extLst>
              <a:ext uri="{FF2B5EF4-FFF2-40B4-BE49-F238E27FC236}">
                <a16:creationId xmlns:a16="http://schemas.microsoft.com/office/drawing/2014/main" id="{02511159-F855-5831-12B4-F213E1EC13ED}"/>
              </a:ext>
            </a:extLst>
          </p:cNvPr>
          <p:cNvSpPr>
            <a:spLocks noGrp="1"/>
          </p:cNvSpPr>
          <p:nvPr>
            <p:ph type="title"/>
          </p:nvPr>
        </p:nvSpPr>
        <p:spPr/>
        <p:txBody>
          <a:bodyPr>
            <a:normAutofit/>
          </a:bodyPr>
          <a:lstStyle/>
          <a:p>
            <a:pPr algn="ctr"/>
            <a:r>
              <a:rPr lang="en-US" sz="4400" dirty="0"/>
              <a:t>The </a:t>
            </a:r>
            <a:r>
              <a:rPr lang="en-US" sz="4400" dirty="0" err="1"/>
              <a:t>Clery</a:t>
            </a:r>
            <a:r>
              <a:rPr lang="en-US" sz="4400" dirty="0"/>
              <a:t> Act</a:t>
            </a:r>
          </a:p>
        </p:txBody>
      </p:sp>
      <p:sp>
        <p:nvSpPr>
          <p:cNvPr id="4" name="Footer Placeholder 3">
            <a:extLst>
              <a:ext uri="{FF2B5EF4-FFF2-40B4-BE49-F238E27FC236}">
                <a16:creationId xmlns:a16="http://schemas.microsoft.com/office/drawing/2014/main" id="{9AF65396-B02A-0BB5-E9CA-6C146AF1303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DABBCA1-6E79-486C-0529-91E2CB0CE317}"/>
              </a:ext>
            </a:extLst>
          </p:cNvPr>
          <p:cNvSpPr>
            <a:spLocks noGrp="1"/>
          </p:cNvSpPr>
          <p:nvPr>
            <p:ph type="sldNum" sz="quarter" idx="13"/>
          </p:nvPr>
        </p:nvSpPr>
        <p:spPr/>
        <p:txBody>
          <a:bodyPr/>
          <a:lstStyle/>
          <a:p>
            <a:fld id="{E917DE0E-AFB1-41FD-BC35-27DB61CA125F}" type="slidenum">
              <a:rPr lang="en-AU" smtClean="0"/>
              <a:pPr/>
              <a:t>21</a:t>
            </a:fld>
            <a:endParaRPr lang="en-AU" dirty="0"/>
          </a:p>
        </p:txBody>
      </p:sp>
    </p:spTree>
    <p:extLst>
      <p:ext uri="{BB962C8B-B14F-4D97-AF65-F5344CB8AC3E}">
        <p14:creationId xmlns:p14="http://schemas.microsoft.com/office/powerpoint/2010/main" val="36337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E486FA-A13D-8F78-F945-2375727E4345}"/>
              </a:ext>
            </a:extLst>
          </p:cNvPr>
          <p:cNvSpPr>
            <a:spLocks noGrp="1"/>
          </p:cNvSpPr>
          <p:nvPr>
            <p:ph sz="quarter" idx="11"/>
          </p:nvPr>
        </p:nvSpPr>
        <p:spPr>
          <a:xfrm>
            <a:off x="336425" y="2314945"/>
            <a:ext cx="11546007" cy="4127303"/>
          </a:xfrm>
        </p:spPr>
        <p:txBody>
          <a:bodyPr>
            <a:normAutofit/>
          </a:bodyPr>
          <a:lstStyle/>
          <a:p>
            <a:pPr marL="0" indent="0" algn="ctr">
              <a:buNone/>
            </a:pPr>
            <a:r>
              <a:rPr lang="en-US" sz="3200" dirty="0"/>
              <a:t>Designated as someone with </a:t>
            </a:r>
            <a:r>
              <a:rPr lang="en-US" sz="3200" b="1" dirty="0"/>
              <a:t>significant responsibility for student and campus activities</a:t>
            </a:r>
            <a:endParaRPr lang="en-US" sz="3200" dirty="0"/>
          </a:p>
          <a:p>
            <a:pPr marL="342900" indent="-342900"/>
            <a:r>
              <a:rPr lang="en-US" sz="2000" dirty="0"/>
              <a:t>Faculty advisors to Student Organizations</a:t>
            </a:r>
          </a:p>
          <a:p>
            <a:pPr marL="342900" indent="-342900"/>
            <a:r>
              <a:rPr lang="en-US" sz="2000" dirty="0"/>
              <a:t>Designated FSP/LSP Directors or other faculty leading programs off-campus</a:t>
            </a:r>
          </a:p>
          <a:p>
            <a:pPr marL="342900" indent="-342900"/>
            <a:r>
              <a:rPr lang="en-US" sz="2000" b="1" dirty="0"/>
              <a:t>Residential Undergraduate Advisors (UGAs)</a:t>
            </a:r>
          </a:p>
          <a:p>
            <a:pPr marL="342900" indent="-342900"/>
            <a:r>
              <a:rPr lang="en-US" sz="2000" dirty="0"/>
              <a:t>Dean of College/Undergraduate Deans</a:t>
            </a:r>
          </a:p>
        </p:txBody>
      </p:sp>
      <p:sp>
        <p:nvSpPr>
          <p:cNvPr id="3" name="Title 2">
            <a:extLst>
              <a:ext uri="{FF2B5EF4-FFF2-40B4-BE49-F238E27FC236}">
                <a16:creationId xmlns:a16="http://schemas.microsoft.com/office/drawing/2014/main" id="{02511159-F855-5831-12B4-F213E1EC13ED}"/>
              </a:ext>
            </a:extLst>
          </p:cNvPr>
          <p:cNvSpPr>
            <a:spLocks noGrp="1"/>
          </p:cNvSpPr>
          <p:nvPr>
            <p:ph type="title"/>
          </p:nvPr>
        </p:nvSpPr>
        <p:spPr/>
        <p:txBody>
          <a:bodyPr>
            <a:normAutofit fontScale="90000"/>
          </a:bodyPr>
          <a:lstStyle/>
          <a:p>
            <a:pPr algn="ctr"/>
            <a:r>
              <a:rPr lang="en-US" sz="4400" dirty="0"/>
              <a:t>What makes you a Campus Security Authority?</a:t>
            </a:r>
          </a:p>
        </p:txBody>
      </p:sp>
      <p:sp>
        <p:nvSpPr>
          <p:cNvPr id="4" name="Footer Placeholder 3">
            <a:extLst>
              <a:ext uri="{FF2B5EF4-FFF2-40B4-BE49-F238E27FC236}">
                <a16:creationId xmlns:a16="http://schemas.microsoft.com/office/drawing/2014/main" id="{9AF65396-B02A-0BB5-E9CA-6C146AF1303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DABBCA1-6E79-486C-0529-91E2CB0CE317}"/>
              </a:ext>
            </a:extLst>
          </p:cNvPr>
          <p:cNvSpPr>
            <a:spLocks noGrp="1"/>
          </p:cNvSpPr>
          <p:nvPr>
            <p:ph type="sldNum" sz="quarter" idx="13"/>
          </p:nvPr>
        </p:nvSpPr>
        <p:spPr/>
        <p:txBody>
          <a:bodyPr/>
          <a:lstStyle/>
          <a:p>
            <a:fld id="{E917DE0E-AFB1-41FD-BC35-27DB61CA125F}" type="slidenum">
              <a:rPr lang="en-AU" smtClean="0"/>
              <a:pPr/>
              <a:t>22</a:t>
            </a:fld>
            <a:endParaRPr lang="en-AU" dirty="0"/>
          </a:p>
        </p:txBody>
      </p:sp>
    </p:spTree>
    <p:extLst>
      <p:ext uri="{BB962C8B-B14F-4D97-AF65-F5344CB8AC3E}">
        <p14:creationId xmlns:p14="http://schemas.microsoft.com/office/powerpoint/2010/main" val="27444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E486FA-A13D-8F78-F945-2375727E4345}"/>
              </a:ext>
            </a:extLst>
          </p:cNvPr>
          <p:cNvSpPr>
            <a:spLocks noGrp="1"/>
          </p:cNvSpPr>
          <p:nvPr>
            <p:ph sz="quarter" idx="11"/>
          </p:nvPr>
        </p:nvSpPr>
        <p:spPr>
          <a:xfrm>
            <a:off x="336425" y="2314945"/>
            <a:ext cx="11546007" cy="4127303"/>
          </a:xfrm>
        </p:spPr>
        <p:txBody>
          <a:bodyPr>
            <a:normAutofit lnSpcReduction="10000"/>
          </a:bodyPr>
          <a:lstStyle/>
          <a:p>
            <a:pPr marL="0" indent="0">
              <a:buNone/>
            </a:pPr>
            <a:r>
              <a:rPr lang="en-US" sz="2000" dirty="0"/>
              <a:t>If someone tells you about a crime or an incident that may be a crime:</a:t>
            </a:r>
          </a:p>
          <a:p>
            <a:pPr marL="0" indent="0">
              <a:buNone/>
            </a:pPr>
            <a:r>
              <a:rPr lang="en-US" sz="2000" b="1" dirty="0"/>
              <a:t>Write an incident report in Maxient</a:t>
            </a:r>
          </a:p>
          <a:p>
            <a:pPr marL="0" indent="0">
              <a:buNone/>
            </a:pPr>
            <a:r>
              <a:rPr lang="en-US" sz="2000" b="1" dirty="0"/>
              <a:t>If it is an emergency or additional action needs to be taken immediately, call S&amp;S and/or the AD on Call</a:t>
            </a:r>
          </a:p>
          <a:p>
            <a:pPr marL="0" indent="0">
              <a:buNone/>
            </a:pPr>
            <a:r>
              <a:rPr lang="en-US" sz="2000" dirty="0"/>
              <a:t>What to Include:</a:t>
            </a:r>
          </a:p>
          <a:p>
            <a:pPr marL="0" indent="0">
              <a:buNone/>
            </a:pPr>
            <a:r>
              <a:rPr lang="en-US" sz="2000" dirty="0"/>
              <a:t>	</a:t>
            </a:r>
            <a:r>
              <a:rPr lang="en-US" sz="2000" b="1" dirty="0"/>
              <a:t>Who-</a:t>
            </a:r>
            <a:r>
              <a:rPr lang="en-US" sz="2000" dirty="0"/>
              <a:t> Who reported it to you and who is involved</a:t>
            </a:r>
          </a:p>
          <a:p>
            <a:pPr marL="0" indent="0">
              <a:buNone/>
            </a:pPr>
            <a:r>
              <a:rPr lang="en-US" sz="2000" dirty="0"/>
              <a:t>	</a:t>
            </a:r>
            <a:r>
              <a:rPr lang="en-US" sz="2000" b="1" dirty="0"/>
              <a:t>When – </a:t>
            </a:r>
            <a:r>
              <a:rPr lang="en-US" sz="2000" dirty="0"/>
              <a:t>Date Incident Occurred and Date Incident reported to you</a:t>
            </a:r>
          </a:p>
          <a:p>
            <a:pPr marL="0" indent="0">
              <a:buNone/>
            </a:pPr>
            <a:r>
              <a:rPr lang="en-US" sz="2000" dirty="0"/>
              <a:t>	</a:t>
            </a:r>
            <a:r>
              <a:rPr lang="en-US" sz="2000" b="1" dirty="0"/>
              <a:t>What –</a:t>
            </a:r>
            <a:r>
              <a:rPr lang="en-US" sz="2000" dirty="0"/>
              <a:t> Description of Incident/Crime</a:t>
            </a:r>
          </a:p>
          <a:p>
            <a:pPr marL="0" indent="0">
              <a:buNone/>
            </a:pPr>
            <a:r>
              <a:rPr lang="en-US" sz="2000" dirty="0"/>
              <a:t>	</a:t>
            </a:r>
            <a:r>
              <a:rPr lang="en-US" sz="2000" b="1" dirty="0"/>
              <a:t>Where – </a:t>
            </a:r>
            <a:r>
              <a:rPr lang="en-US" sz="2000" dirty="0"/>
              <a:t>Location of the Incident – be as precise as possible</a:t>
            </a:r>
          </a:p>
        </p:txBody>
      </p:sp>
      <p:sp>
        <p:nvSpPr>
          <p:cNvPr id="3" name="Title 2">
            <a:extLst>
              <a:ext uri="{FF2B5EF4-FFF2-40B4-BE49-F238E27FC236}">
                <a16:creationId xmlns:a16="http://schemas.microsoft.com/office/drawing/2014/main" id="{02511159-F855-5831-12B4-F213E1EC13ED}"/>
              </a:ext>
            </a:extLst>
          </p:cNvPr>
          <p:cNvSpPr>
            <a:spLocks noGrp="1"/>
          </p:cNvSpPr>
          <p:nvPr>
            <p:ph type="title"/>
          </p:nvPr>
        </p:nvSpPr>
        <p:spPr/>
        <p:txBody>
          <a:bodyPr>
            <a:normAutofit/>
          </a:bodyPr>
          <a:lstStyle/>
          <a:p>
            <a:pPr algn="ctr"/>
            <a:r>
              <a:rPr lang="en-US" sz="4400" dirty="0"/>
              <a:t>What to Do and Include</a:t>
            </a:r>
          </a:p>
        </p:txBody>
      </p:sp>
      <p:sp>
        <p:nvSpPr>
          <p:cNvPr id="4" name="Footer Placeholder 3">
            <a:extLst>
              <a:ext uri="{FF2B5EF4-FFF2-40B4-BE49-F238E27FC236}">
                <a16:creationId xmlns:a16="http://schemas.microsoft.com/office/drawing/2014/main" id="{9AF65396-B02A-0BB5-E9CA-6C146AF1303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DABBCA1-6E79-486C-0529-91E2CB0CE317}"/>
              </a:ext>
            </a:extLst>
          </p:cNvPr>
          <p:cNvSpPr>
            <a:spLocks noGrp="1"/>
          </p:cNvSpPr>
          <p:nvPr>
            <p:ph type="sldNum" sz="quarter" idx="13"/>
          </p:nvPr>
        </p:nvSpPr>
        <p:spPr/>
        <p:txBody>
          <a:bodyPr/>
          <a:lstStyle/>
          <a:p>
            <a:fld id="{E917DE0E-AFB1-41FD-BC35-27DB61CA125F}" type="slidenum">
              <a:rPr lang="en-AU" smtClean="0"/>
              <a:pPr/>
              <a:t>23</a:t>
            </a:fld>
            <a:endParaRPr lang="en-AU" dirty="0"/>
          </a:p>
        </p:txBody>
      </p:sp>
    </p:spTree>
    <p:extLst>
      <p:ext uri="{BB962C8B-B14F-4D97-AF65-F5344CB8AC3E}">
        <p14:creationId xmlns:p14="http://schemas.microsoft.com/office/powerpoint/2010/main" val="317948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25D840-8536-1968-EDD1-E3D3326D00E9}"/>
              </a:ext>
            </a:extLst>
          </p:cNvPr>
          <p:cNvSpPr>
            <a:spLocks noGrp="1"/>
          </p:cNvSpPr>
          <p:nvPr>
            <p:ph sz="quarter" idx="11"/>
          </p:nvPr>
        </p:nvSpPr>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Campus Security Authority (CSA)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Promoting a safe and secure campus environment is a campus-wide effort and concerns all members of the Dartmouth community. The overall intent of the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Clery</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Act is to encourage the reporting and collection of accurate campus crime data and to promote crime awareness and enhance campus safety.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Department of Safety and Security relies on offices and individuals across the College to report crimes. Campus Security Authorities (CSAs) play an integral role in the College's efforts to maintain campus safety.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all" spc="0" normalizeH="0" baseline="0" noProof="0" dirty="0">
                <a:ln>
                  <a:noFill/>
                </a:ln>
                <a:solidFill>
                  <a:prstClr val="black"/>
                </a:solidFill>
                <a:effectLst/>
                <a:uLnTx/>
                <a:uFillTx/>
                <a:latin typeface="Calibri" panose="020F0502020204030204"/>
                <a:ea typeface="+mn-ea"/>
                <a:cs typeface="+mn-cs"/>
              </a:rPr>
              <a:t>WHO IS A CSA?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 "Campus Security Authority" or CSA, is a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Clery</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-specific term that encompasses four groups of individuals and organizations associated with an institution. A Campus Security Authority can also be defined as anyone who has significant responsibility for students and campus activities. The law defines four categories of CSAs: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 member of a campus police department or a campus security department of an institution.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Any individual or individuals who have responsibility for campus security but who do not constitute a campus police department or a campus security department (e.g., an individual who is responsible for providing access control and/or security at campus facilities, athletic events or other special events).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Any individual or organization specified in an institution's statement of campus security policy as an individual or organization to which students and employees should report criminal offenses (e.g., The Department of Safety and Security, Title IX Coordinator |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Clery</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Act Compliance Officer).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 official of an institution with significant responsibility for student and campus activities, including, but not limited to, student affairs, residential life and student housing, and judicial affairs. An official is defined as any person who has the authority and the duty to take action or respond to particular issues on behalf of the institution.</a:t>
            </a:r>
          </a:p>
          <a:p>
            <a:pPr marL="0" indent="0">
              <a:buNone/>
            </a:pPr>
            <a:endParaRPr lang="en-US" dirty="0"/>
          </a:p>
        </p:txBody>
      </p:sp>
      <p:sp>
        <p:nvSpPr>
          <p:cNvPr id="3" name="Title 2">
            <a:extLst>
              <a:ext uri="{FF2B5EF4-FFF2-40B4-BE49-F238E27FC236}">
                <a16:creationId xmlns:a16="http://schemas.microsoft.com/office/drawing/2014/main" id="{4A4B932B-B95D-039D-824D-05FE4B3D49D7}"/>
              </a:ext>
            </a:extLst>
          </p:cNvPr>
          <p:cNvSpPr>
            <a:spLocks noGrp="1"/>
          </p:cNvSpPr>
          <p:nvPr>
            <p:ph type="title"/>
          </p:nvPr>
        </p:nvSpPr>
        <p:spPr/>
        <p:txBody>
          <a:bodyPr/>
          <a:lstStyle/>
          <a:p>
            <a:pPr algn="ctr"/>
            <a:r>
              <a:rPr lang="en-US" dirty="0"/>
              <a:t>Information on CSA Requirements</a:t>
            </a:r>
          </a:p>
        </p:txBody>
      </p:sp>
      <p:sp>
        <p:nvSpPr>
          <p:cNvPr id="4" name="Footer Placeholder 3">
            <a:extLst>
              <a:ext uri="{FF2B5EF4-FFF2-40B4-BE49-F238E27FC236}">
                <a16:creationId xmlns:a16="http://schemas.microsoft.com/office/drawing/2014/main" id="{6AD01D7D-FC28-2FCA-C7D2-99C11DFB9088}"/>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9525F9F9-EF87-66B8-24C2-56A8FCB02995}"/>
              </a:ext>
            </a:extLst>
          </p:cNvPr>
          <p:cNvSpPr>
            <a:spLocks noGrp="1"/>
          </p:cNvSpPr>
          <p:nvPr>
            <p:ph type="sldNum" sz="quarter" idx="13"/>
          </p:nvPr>
        </p:nvSpPr>
        <p:spPr/>
        <p:txBody>
          <a:bodyPr/>
          <a:lstStyle/>
          <a:p>
            <a:fld id="{E917DE0E-AFB1-41FD-BC35-27DB61CA125F}" type="slidenum">
              <a:rPr lang="en-AU" smtClean="0"/>
              <a:pPr/>
              <a:t>24</a:t>
            </a:fld>
            <a:endParaRPr lang="en-AU" dirty="0"/>
          </a:p>
        </p:txBody>
      </p:sp>
    </p:spTree>
    <p:extLst>
      <p:ext uri="{BB962C8B-B14F-4D97-AF65-F5344CB8AC3E}">
        <p14:creationId xmlns:p14="http://schemas.microsoft.com/office/powerpoint/2010/main" val="42530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E486FA-A13D-8F78-F945-2375727E4345}"/>
              </a:ext>
            </a:extLst>
          </p:cNvPr>
          <p:cNvSpPr>
            <a:spLocks noGrp="1"/>
          </p:cNvSpPr>
          <p:nvPr>
            <p:ph sz="quarter" idx="11"/>
          </p:nvPr>
        </p:nvSpPr>
        <p:spPr/>
        <p:txBody>
          <a:bodyPr>
            <a:normAutofit fontScale="92500"/>
          </a:bodyPr>
          <a:lstStyle/>
          <a:p>
            <a:pPr marL="0" indent="0">
              <a:buNone/>
            </a:pPr>
            <a:r>
              <a:rPr lang="en-US" dirty="0"/>
              <a:t>People who may not share your information without your expressed consent unless there is an imminent danger to self or others, or as otherwise required by law (such as mandated reporting laws about sexual abuse of a minor)</a:t>
            </a:r>
          </a:p>
          <a:p>
            <a:pPr marL="0" indent="0">
              <a:buNone/>
            </a:pPr>
            <a:endParaRPr lang="en-US" dirty="0"/>
          </a:p>
          <a:p>
            <a:pPr marL="0" indent="0">
              <a:buNone/>
            </a:pPr>
            <a:r>
              <a:rPr lang="en-US" dirty="0"/>
              <a:t>Confidential resources include licensed medical or counseling professionals (e.g., a licensed psychologist), staff members of organizations recognized as rape crisis centers under state law (such as WISE), and ordained clergy</a:t>
            </a:r>
          </a:p>
          <a:p>
            <a:pPr marL="0" indent="0">
              <a:buNone/>
            </a:pPr>
            <a:endParaRPr lang="en-US" dirty="0"/>
          </a:p>
        </p:txBody>
      </p:sp>
      <p:sp>
        <p:nvSpPr>
          <p:cNvPr id="3" name="Title 2">
            <a:extLst>
              <a:ext uri="{FF2B5EF4-FFF2-40B4-BE49-F238E27FC236}">
                <a16:creationId xmlns:a16="http://schemas.microsoft.com/office/drawing/2014/main" id="{02511159-F855-5831-12B4-F213E1EC13ED}"/>
              </a:ext>
            </a:extLst>
          </p:cNvPr>
          <p:cNvSpPr>
            <a:spLocks noGrp="1"/>
          </p:cNvSpPr>
          <p:nvPr>
            <p:ph type="title"/>
          </p:nvPr>
        </p:nvSpPr>
        <p:spPr/>
        <p:txBody>
          <a:bodyPr>
            <a:normAutofit/>
          </a:bodyPr>
          <a:lstStyle/>
          <a:p>
            <a:pPr algn="ctr"/>
            <a:r>
              <a:rPr lang="en-US" sz="4400" dirty="0"/>
              <a:t>Confidential Resources</a:t>
            </a:r>
          </a:p>
        </p:txBody>
      </p:sp>
      <p:sp>
        <p:nvSpPr>
          <p:cNvPr id="4" name="Footer Placeholder 3">
            <a:extLst>
              <a:ext uri="{FF2B5EF4-FFF2-40B4-BE49-F238E27FC236}">
                <a16:creationId xmlns:a16="http://schemas.microsoft.com/office/drawing/2014/main" id="{9AF65396-B02A-0BB5-E9CA-6C146AF1303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DABBCA1-6E79-486C-0529-91E2CB0CE317}"/>
              </a:ext>
            </a:extLst>
          </p:cNvPr>
          <p:cNvSpPr>
            <a:spLocks noGrp="1"/>
          </p:cNvSpPr>
          <p:nvPr>
            <p:ph type="sldNum" sz="quarter" idx="13"/>
          </p:nvPr>
        </p:nvSpPr>
        <p:spPr/>
        <p:txBody>
          <a:bodyPr/>
          <a:lstStyle/>
          <a:p>
            <a:fld id="{E917DE0E-AFB1-41FD-BC35-27DB61CA125F}" type="slidenum">
              <a:rPr lang="en-AU" smtClean="0"/>
              <a:pPr/>
              <a:t>25</a:t>
            </a:fld>
            <a:endParaRPr lang="en-AU" dirty="0"/>
          </a:p>
        </p:txBody>
      </p:sp>
    </p:spTree>
    <p:extLst>
      <p:ext uri="{BB962C8B-B14F-4D97-AF65-F5344CB8AC3E}">
        <p14:creationId xmlns:p14="http://schemas.microsoft.com/office/powerpoint/2010/main" val="233519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0452B26-50BE-9527-AA36-ADF272DBC0BA}"/>
              </a:ext>
            </a:extLst>
          </p:cNvPr>
          <p:cNvGraphicFramePr>
            <a:graphicFrameLocks noGrp="1"/>
          </p:cNvGraphicFramePr>
          <p:nvPr>
            <p:ph sz="quarter" idx="11"/>
            <p:extLst>
              <p:ext uri="{D42A27DB-BD31-4B8C-83A1-F6EECF244321}">
                <p14:modId xmlns:p14="http://schemas.microsoft.com/office/powerpoint/2010/main" val="2183682630"/>
              </p:ext>
            </p:extLst>
          </p:nvPr>
        </p:nvGraphicFramePr>
        <p:xfrm>
          <a:off x="336425" y="2057400"/>
          <a:ext cx="11546007" cy="412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26B40E0-AD1A-9333-A87A-9BFA8D764A23}"/>
              </a:ext>
            </a:extLst>
          </p:cNvPr>
          <p:cNvSpPr>
            <a:spLocks noGrp="1"/>
          </p:cNvSpPr>
          <p:nvPr>
            <p:ph type="title"/>
          </p:nvPr>
        </p:nvSpPr>
        <p:spPr/>
        <p:txBody>
          <a:bodyPr>
            <a:normAutofit/>
          </a:bodyPr>
          <a:lstStyle/>
          <a:p>
            <a:r>
              <a:rPr lang="en-US" sz="4800" dirty="0"/>
              <a:t>Confidential Resources at Dartmouth</a:t>
            </a:r>
          </a:p>
        </p:txBody>
      </p:sp>
      <p:sp>
        <p:nvSpPr>
          <p:cNvPr id="4" name="Footer Placeholder 3">
            <a:extLst>
              <a:ext uri="{FF2B5EF4-FFF2-40B4-BE49-F238E27FC236}">
                <a16:creationId xmlns:a16="http://schemas.microsoft.com/office/drawing/2014/main" id="{870CC47E-828A-4C7B-2889-DC870EF722A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E26A638C-06F1-188C-4936-4F13AB65B6B3}"/>
              </a:ext>
            </a:extLst>
          </p:cNvPr>
          <p:cNvSpPr>
            <a:spLocks noGrp="1"/>
          </p:cNvSpPr>
          <p:nvPr>
            <p:ph type="sldNum" sz="quarter" idx="13"/>
          </p:nvPr>
        </p:nvSpPr>
        <p:spPr/>
        <p:txBody>
          <a:bodyPr/>
          <a:lstStyle/>
          <a:p>
            <a:fld id="{E917DE0E-AFB1-41FD-BC35-27DB61CA125F}" type="slidenum">
              <a:rPr lang="en-AU" smtClean="0"/>
              <a:pPr/>
              <a:t>26</a:t>
            </a:fld>
            <a:endParaRPr lang="en-AU" dirty="0"/>
          </a:p>
        </p:txBody>
      </p:sp>
    </p:spTree>
    <p:extLst>
      <p:ext uri="{BB962C8B-B14F-4D97-AF65-F5344CB8AC3E}">
        <p14:creationId xmlns:p14="http://schemas.microsoft.com/office/powerpoint/2010/main" val="406255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5D659D-430F-1E76-D21D-9EB2397B3BC1}"/>
              </a:ext>
            </a:extLst>
          </p:cNvPr>
          <p:cNvSpPr>
            <a:spLocks noGrp="1"/>
          </p:cNvSpPr>
          <p:nvPr>
            <p:ph sz="quarter" idx="11"/>
          </p:nvPr>
        </p:nvSpPr>
        <p:spPr/>
        <p:txBody>
          <a:bodyPr>
            <a:normAutofit fontScale="70000" lnSpcReduction="20000"/>
          </a:bodyPr>
          <a:lstStyle/>
          <a:p>
            <a:r>
              <a:rPr lang="en-US" dirty="0"/>
              <a:t>Counseling Center is dedicated to student mental health and well-being. Same day appointments are available for crisis and emergency situations. A counselor is on call 24 hours a day. Students who have experienced gender-based violence are prioritized through the triage process. All counselors are trained to provide comprehensive, culturally competent trauma—informed care.</a:t>
            </a:r>
          </a:p>
          <a:p>
            <a:r>
              <a:rPr lang="en-US" dirty="0"/>
              <a:t>Primary Care and Women’s Health Includes general physical examinations with screening procedures as recommended by national guidelines, including screening and treatment for sexually transmitted infections, pregnancy testing and counseling and a full range of contraception counseling and treatments. </a:t>
            </a:r>
          </a:p>
          <a:p>
            <a:r>
              <a:rPr lang="en-US" dirty="0"/>
              <a:t>Inpatient Department is a 10-bed infirmary/hospital equipped to support both medical and mental health care needs of students. They offer confidential overnight, care and support. They are available after hours when undergraduates are in session- Fall, Winter, and Spring terms only.</a:t>
            </a:r>
          </a:p>
        </p:txBody>
      </p:sp>
      <p:sp>
        <p:nvSpPr>
          <p:cNvPr id="3" name="Title 2">
            <a:extLst>
              <a:ext uri="{FF2B5EF4-FFF2-40B4-BE49-F238E27FC236}">
                <a16:creationId xmlns:a16="http://schemas.microsoft.com/office/drawing/2014/main" id="{474919DA-7DA1-0728-0FA7-C01DF2636C19}"/>
              </a:ext>
            </a:extLst>
          </p:cNvPr>
          <p:cNvSpPr>
            <a:spLocks noGrp="1"/>
          </p:cNvSpPr>
          <p:nvPr>
            <p:ph type="title"/>
          </p:nvPr>
        </p:nvSpPr>
        <p:spPr/>
        <p:txBody>
          <a:bodyPr>
            <a:normAutofit fontScale="90000"/>
          </a:bodyPr>
          <a:lstStyle/>
          <a:p>
            <a:pPr algn="ctr"/>
            <a:r>
              <a:rPr lang="en-US" dirty="0"/>
              <a:t>Dartmouth Counseling and Health Services </a:t>
            </a:r>
            <a:br>
              <a:rPr lang="en-US" dirty="0"/>
            </a:br>
            <a:r>
              <a:rPr lang="en-US" dirty="0"/>
              <a:t>(Dick’s House)</a:t>
            </a:r>
            <a:br>
              <a:rPr lang="en-US" dirty="0"/>
            </a:br>
            <a:endParaRPr lang="en-US" dirty="0"/>
          </a:p>
        </p:txBody>
      </p:sp>
      <p:sp>
        <p:nvSpPr>
          <p:cNvPr id="4" name="Footer Placeholder 3">
            <a:extLst>
              <a:ext uri="{FF2B5EF4-FFF2-40B4-BE49-F238E27FC236}">
                <a16:creationId xmlns:a16="http://schemas.microsoft.com/office/drawing/2014/main" id="{E94BCC53-51A3-7710-5449-ACB9FCB2945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23F7DC2-309D-8A48-92C0-35A0415DE4F0}"/>
              </a:ext>
            </a:extLst>
          </p:cNvPr>
          <p:cNvSpPr>
            <a:spLocks noGrp="1"/>
          </p:cNvSpPr>
          <p:nvPr>
            <p:ph type="sldNum" sz="quarter" idx="13"/>
          </p:nvPr>
        </p:nvSpPr>
        <p:spPr/>
        <p:txBody>
          <a:bodyPr/>
          <a:lstStyle/>
          <a:p>
            <a:fld id="{E917DE0E-AFB1-41FD-BC35-27DB61CA125F}" type="slidenum">
              <a:rPr lang="en-AU" smtClean="0"/>
              <a:pPr/>
              <a:t>27</a:t>
            </a:fld>
            <a:endParaRPr lang="en-AU" dirty="0"/>
          </a:p>
        </p:txBody>
      </p:sp>
    </p:spTree>
    <p:extLst>
      <p:ext uri="{BB962C8B-B14F-4D97-AF65-F5344CB8AC3E}">
        <p14:creationId xmlns:p14="http://schemas.microsoft.com/office/powerpoint/2010/main" val="169486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D082563-18FC-9B89-9683-8004323A59B7}"/>
              </a:ext>
            </a:extLst>
          </p:cNvPr>
          <p:cNvSpPr>
            <a:spLocks noGrp="1"/>
          </p:cNvSpPr>
          <p:nvPr>
            <p:ph type="title"/>
          </p:nvPr>
        </p:nvSpPr>
        <p:spPr>
          <a:xfrm>
            <a:off x="336425" y="1066800"/>
            <a:ext cx="11546007" cy="762001"/>
          </a:xfrm>
        </p:spPr>
        <p:txBody>
          <a:bodyPr>
            <a:noAutofit/>
          </a:bodyPr>
          <a:lstStyle/>
          <a:p>
            <a:pPr algn="ctr"/>
            <a:r>
              <a:rPr lang="en-US" sz="4800" dirty="0"/>
              <a:t>College Chaplain</a:t>
            </a:r>
          </a:p>
        </p:txBody>
      </p:sp>
      <p:sp>
        <p:nvSpPr>
          <p:cNvPr id="11" name="Content Placeholder 10">
            <a:extLst>
              <a:ext uri="{FF2B5EF4-FFF2-40B4-BE49-F238E27FC236}">
                <a16:creationId xmlns:a16="http://schemas.microsoft.com/office/drawing/2014/main" id="{687DC59E-72D8-85AF-E047-E171C4DC3D5B}"/>
              </a:ext>
            </a:extLst>
          </p:cNvPr>
          <p:cNvSpPr>
            <a:spLocks noGrp="1"/>
          </p:cNvSpPr>
          <p:nvPr>
            <p:ph sz="quarter" idx="13"/>
          </p:nvPr>
        </p:nvSpPr>
        <p:spPr>
          <a:xfrm>
            <a:off x="338777" y="3787066"/>
            <a:ext cx="11543658" cy="2683329"/>
          </a:xfrm>
        </p:spPr>
        <p:txBody>
          <a:bodyPr>
            <a:normAutofit fontScale="92500" lnSpcReduction="20000"/>
          </a:bodyPr>
          <a:lstStyle/>
          <a:p>
            <a:r>
              <a:rPr lang="en-US" dirty="0"/>
              <a:t>Confidential pastoral counseling (inclusive, non-judgmental and open to all)</a:t>
            </a:r>
          </a:p>
          <a:p>
            <a:r>
              <a:rPr lang="en-US" dirty="0"/>
              <a:t>Trained in Sexual and Gender Based violence response</a:t>
            </a:r>
          </a:p>
          <a:p>
            <a:r>
              <a:rPr lang="en-US" dirty="0"/>
              <a:t>Helps with processing experiences </a:t>
            </a:r>
          </a:p>
          <a:p>
            <a:r>
              <a:rPr lang="en-US" dirty="0"/>
              <a:t>Provides religious or spiritual support and guidance, if requested</a:t>
            </a:r>
          </a:p>
          <a:p>
            <a:r>
              <a:rPr lang="en-US" dirty="0"/>
              <a:t>Aids in the healing process</a:t>
            </a:r>
          </a:p>
          <a:p>
            <a:r>
              <a:rPr lang="en-US" dirty="0"/>
              <a:t>Can connect with additional resources including Title IX Office and additional ordained UCM clergy members</a:t>
            </a:r>
          </a:p>
          <a:p>
            <a:pPr marL="0" indent="0" algn="ctr">
              <a:buNone/>
            </a:pPr>
            <a:r>
              <a:rPr lang="en-US" dirty="0"/>
              <a:t>College.Chaplain@Dartmouth.edu</a:t>
            </a:r>
          </a:p>
          <a:p>
            <a:pPr marL="0" indent="0">
              <a:buNone/>
            </a:pPr>
            <a:endParaRPr lang="en-US" dirty="0"/>
          </a:p>
        </p:txBody>
      </p:sp>
      <p:sp>
        <p:nvSpPr>
          <p:cNvPr id="4" name="Footer Placeholder 3">
            <a:extLst>
              <a:ext uri="{FF2B5EF4-FFF2-40B4-BE49-F238E27FC236}">
                <a16:creationId xmlns:a16="http://schemas.microsoft.com/office/drawing/2014/main" id="{B84879CB-3488-0445-5E27-6C9E7BE801D1}"/>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9A742812-A2AF-BE05-E48F-31F36C63D986}"/>
              </a:ext>
            </a:extLst>
          </p:cNvPr>
          <p:cNvSpPr>
            <a:spLocks noGrp="1"/>
          </p:cNvSpPr>
          <p:nvPr>
            <p:ph type="sldNum" sz="quarter" idx="15"/>
          </p:nvPr>
        </p:nvSpPr>
        <p:spPr/>
        <p:txBody>
          <a:bodyPr/>
          <a:lstStyle/>
          <a:p>
            <a:fld id="{E917DE0E-AFB1-41FD-BC35-27DB61CA125F}" type="slidenum">
              <a:rPr lang="en-AU" smtClean="0"/>
              <a:pPr/>
              <a:t>28</a:t>
            </a:fld>
            <a:endParaRPr lang="en-AU" dirty="0"/>
          </a:p>
        </p:txBody>
      </p:sp>
      <p:pic>
        <p:nvPicPr>
          <p:cNvPr id="7" name="Content Placeholder 6" descr="A close up of a logo&#10;&#10;Description automatically generated">
            <a:extLst>
              <a:ext uri="{FF2B5EF4-FFF2-40B4-BE49-F238E27FC236}">
                <a16:creationId xmlns:a16="http://schemas.microsoft.com/office/drawing/2014/main" id="{390363F4-A429-F259-DC21-08C3A1099DCE}"/>
              </a:ext>
            </a:extLst>
          </p:cNvPr>
          <p:cNvPicPr>
            <a:picLocks noGrp="1" noChangeAspect="1"/>
          </p:cNvPicPr>
          <p:nvPr>
            <p:ph idx="1"/>
          </p:nvPr>
        </p:nvPicPr>
        <p:blipFill>
          <a:blip r:embed="rId2"/>
          <a:stretch>
            <a:fillRect/>
          </a:stretch>
        </p:blipFill>
        <p:spPr>
          <a:xfrm>
            <a:off x="311862" y="1842783"/>
            <a:ext cx="11542712" cy="1499861"/>
          </a:xfrm>
        </p:spPr>
      </p:pic>
    </p:spTree>
    <p:extLst>
      <p:ext uri="{BB962C8B-B14F-4D97-AF65-F5344CB8AC3E}">
        <p14:creationId xmlns:p14="http://schemas.microsoft.com/office/powerpoint/2010/main" val="331255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F7961-59C7-96CE-081D-44033880CB7E}"/>
              </a:ext>
            </a:extLst>
          </p:cNvPr>
          <p:cNvSpPr>
            <a:spLocks noGrp="1"/>
          </p:cNvSpPr>
          <p:nvPr>
            <p:ph idx="1"/>
          </p:nvPr>
        </p:nvSpPr>
        <p:spPr/>
        <p:txBody>
          <a:bodyPr/>
          <a:lstStyle/>
          <a:p>
            <a:r>
              <a:rPr lang="en-US" sz="1800" dirty="0"/>
              <a:t>WISE is the organization leading the Upper Valley to end gender-based violence</a:t>
            </a:r>
          </a:p>
          <a:p>
            <a:r>
              <a:rPr lang="en-US" sz="1800" dirty="0"/>
              <a:t>Advocates are independent confidential resources, and are not employees of the college</a:t>
            </a:r>
          </a:p>
          <a:p>
            <a:r>
              <a:rPr lang="en-US" sz="1800" dirty="0"/>
              <a:t>WISE can support survivors in navigating the aftermath of violence in all parts of the person’s life</a:t>
            </a:r>
          </a:p>
          <a:p>
            <a:r>
              <a:rPr lang="en-US" sz="1800" dirty="0"/>
              <a:t>Campus Advocate, on campus Mondays</a:t>
            </a:r>
          </a:p>
          <a:p>
            <a:pPr marL="0" indent="0" algn="ctr">
              <a:buNone/>
            </a:pPr>
            <a:r>
              <a:rPr lang="en-US" sz="1800" dirty="0">
                <a:hlinkClick r:id="rId2"/>
              </a:rPr>
              <a:t>campus@wiseuv.org</a:t>
            </a:r>
            <a:br>
              <a:rPr lang="en-US" sz="1800" dirty="0"/>
            </a:br>
            <a:r>
              <a:rPr lang="en-US" sz="1800" dirty="0"/>
              <a:t>24-hour crisis line: 866-348-9473</a:t>
            </a:r>
          </a:p>
          <a:p>
            <a:endParaRPr lang="en-US" dirty="0"/>
          </a:p>
        </p:txBody>
      </p:sp>
      <p:pic>
        <p:nvPicPr>
          <p:cNvPr id="7" name="Content Placeholder 6">
            <a:extLst>
              <a:ext uri="{FF2B5EF4-FFF2-40B4-BE49-F238E27FC236}">
                <a16:creationId xmlns:a16="http://schemas.microsoft.com/office/drawing/2014/main" id="{1D9FE5A6-E199-4DAC-25E7-BFC85599B416}"/>
              </a:ext>
            </a:extLst>
          </p:cNvPr>
          <p:cNvPicPr>
            <a:picLocks noGrp="1" noChangeAspect="1"/>
          </p:cNvPicPr>
          <p:nvPr>
            <p:ph idx="10"/>
          </p:nvPr>
        </p:nvPicPr>
        <p:blipFill>
          <a:blip r:embed="rId3"/>
          <a:stretch>
            <a:fillRect/>
          </a:stretch>
        </p:blipFill>
        <p:spPr>
          <a:xfrm>
            <a:off x="8077200" y="3304999"/>
            <a:ext cx="3713163" cy="1732809"/>
          </a:xfrm>
          <a:prstGeom prst="rect">
            <a:avLst/>
          </a:prstGeom>
        </p:spPr>
      </p:pic>
      <p:sp>
        <p:nvSpPr>
          <p:cNvPr id="4" name="Title 3">
            <a:extLst>
              <a:ext uri="{FF2B5EF4-FFF2-40B4-BE49-F238E27FC236}">
                <a16:creationId xmlns:a16="http://schemas.microsoft.com/office/drawing/2014/main" id="{1191DF6E-9344-9221-076D-A5FB8DE131F9}"/>
              </a:ext>
            </a:extLst>
          </p:cNvPr>
          <p:cNvSpPr>
            <a:spLocks noGrp="1"/>
          </p:cNvSpPr>
          <p:nvPr>
            <p:ph type="title"/>
          </p:nvPr>
        </p:nvSpPr>
        <p:spPr/>
        <p:txBody>
          <a:bodyPr>
            <a:normAutofit/>
          </a:bodyPr>
          <a:lstStyle/>
          <a:p>
            <a:pPr algn="ctr"/>
            <a:r>
              <a:rPr lang="en-US" sz="4800" dirty="0"/>
              <a:t>WISE Campus Advocate</a:t>
            </a:r>
          </a:p>
        </p:txBody>
      </p:sp>
      <p:sp>
        <p:nvSpPr>
          <p:cNvPr id="5" name="Footer Placeholder 4">
            <a:extLst>
              <a:ext uri="{FF2B5EF4-FFF2-40B4-BE49-F238E27FC236}">
                <a16:creationId xmlns:a16="http://schemas.microsoft.com/office/drawing/2014/main" id="{482E046D-1CDB-B1B2-4543-A9EC1C410A22}"/>
              </a:ext>
            </a:extLst>
          </p:cNvPr>
          <p:cNvSpPr>
            <a:spLocks noGrp="1"/>
          </p:cNvSpPr>
          <p:nvPr>
            <p:ph type="ftr" sz="quarter" idx="11"/>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F32E711A-F833-E4DF-F846-17E59016BD9B}"/>
              </a:ext>
            </a:extLst>
          </p:cNvPr>
          <p:cNvSpPr>
            <a:spLocks noGrp="1"/>
          </p:cNvSpPr>
          <p:nvPr>
            <p:ph type="sldNum" sz="quarter" idx="12"/>
          </p:nvPr>
        </p:nvSpPr>
        <p:spPr/>
        <p:txBody>
          <a:bodyPr/>
          <a:lstStyle/>
          <a:p>
            <a:fld id="{E917DE0E-AFB1-41FD-BC35-27DB61CA125F}" type="slidenum">
              <a:rPr lang="en-AU" smtClean="0"/>
              <a:pPr/>
              <a:t>29</a:t>
            </a:fld>
            <a:endParaRPr lang="en-AU" dirty="0"/>
          </a:p>
        </p:txBody>
      </p:sp>
    </p:spTree>
    <p:extLst>
      <p:ext uri="{BB962C8B-B14F-4D97-AF65-F5344CB8AC3E}">
        <p14:creationId xmlns:p14="http://schemas.microsoft.com/office/powerpoint/2010/main" val="103266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CF82D6-4ABE-5B26-B502-48AEFD27BD1D}"/>
              </a:ext>
            </a:extLst>
          </p:cNvPr>
          <p:cNvSpPr>
            <a:spLocks noGrp="1"/>
          </p:cNvSpPr>
          <p:nvPr>
            <p:ph type="sldNum" sz="quarter" idx="13"/>
          </p:nvPr>
        </p:nvSpPr>
        <p:spPr/>
        <p:txBody>
          <a:bodyPr/>
          <a:lstStyle/>
          <a:p>
            <a:fld id="{E917DE0E-AFB1-41FD-BC35-27DB61CA125F}" type="slidenum">
              <a:rPr lang="en-AU" smtClean="0"/>
              <a:pPr/>
              <a:t>3</a:t>
            </a:fld>
            <a:endParaRPr lang="en-AU" dirty="0"/>
          </a:p>
        </p:txBody>
      </p:sp>
      <p:sp>
        <p:nvSpPr>
          <p:cNvPr id="2" name="Content Placeholder 1">
            <a:extLst>
              <a:ext uri="{FF2B5EF4-FFF2-40B4-BE49-F238E27FC236}">
                <a16:creationId xmlns:a16="http://schemas.microsoft.com/office/drawing/2014/main" id="{58049D64-38F0-03AD-CD95-A81E48DD41B2}"/>
              </a:ext>
            </a:extLst>
          </p:cNvPr>
          <p:cNvSpPr>
            <a:spLocks noGrp="1"/>
          </p:cNvSpPr>
          <p:nvPr>
            <p:ph sz="quarter" idx="11"/>
          </p:nvPr>
        </p:nvSpPr>
        <p:spPr>
          <a:xfrm>
            <a:off x="76200" y="1828800"/>
            <a:ext cx="4876800" cy="4939798"/>
          </a:xfrm>
        </p:spPr>
        <p:txBody>
          <a:bodyPr>
            <a:normAutofit fontScale="85000" lnSpcReduction="10000"/>
          </a:bodyPr>
          <a:lstStyle/>
          <a:p>
            <a:pPr marL="0" indent="0" algn="ctr">
              <a:buNone/>
            </a:pPr>
            <a:r>
              <a:rPr lang="en-US" sz="1800" b="1" dirty="0"/>
              <a:t>Kristi Clemens, Title IX Coordinator</a:t>
            </a:r>
          </a:p>
          <a:p>
            <a:pPr marL="0" indent="0" algn="ctr">
              <a:buNone/>
            </a:pPr>
            <a:r>
              <a:rPr lang="en-US" sz="1800" b="1" dirty="0"/>
              <a:t>Gary Sund, Deputy Title IX Coordinator for Response</a:t>
            </a:r>
          </a:p>
          <a:p>
            <a:pPr marL="0" indent="0" algn="ctr">
              <a:buNone/>
            </a:pPr>
            <a:r>
              <a:rPr lang="en-US" sz="1800" b="1" dirty="0"/>
              <a:t>John Grandi, Case and Training Coordinator</a:t>
            </a:r>
          </a:p>
          <a:p>
            <a:pPr marL="0" indent="0" algn="ctr">
              <a:buNone/>
            </a:pPr>
            <a:endParaRPr lang="en-US" sz="1800" b="1" dirty="0"/>
          </a:p>
          <a:p>
            <a:pPr marL="0" indent="0" algn="ctr">
              <a:buNone/>
            </a:pPr>
            <a:r>
              <a:rPr lang="en-US" sz="1800" b="1" dirty="0"/>
              <a:t>Office of Equal Opportunity, Accessibility and Title IX</a:t>
            </a:r>
          </a:p>
          <a:p>
            <a:pPr marL="0" indent="0" algn="ctr">
              <a:buNone/>
            </a:pPr>
            <a:r>
              <a:rPr lang="en-US" sz="1800" b="1" dirty="0"/>
              <a:t>Suite 005, Parkhurst Hall</a:t>
            </a:r>
          </a:p>
          <a:p>
            <a:pPr marL="0" indent="0" algn="ctr">
              <a:buNone/>
            </a:pPr>
            <a:r>
              <a:rPr lang="en-US" sz="1800" b="1" dirty="0"/>
              <a:t>14 North Main St</a:t>
            </a:r>
          </a:p>
          <a:p>
            <a:pPr marL="0" indent="0" algn="ctr">
              <a:buNone/>
            </a:pPr>
            <a:r>
              <a:rPr lang="en-US" sz="1800" b="1" dirty="0"/>
              <a:t>Hanover NH 03755</a:t>
            </a:r>
          </a:p>
          <a:p>
            <a:pPr marL="0" indent="0" algn="ctr">
              <a:buNone/>
            </a:pPr>
            <a:endParaRPr lang="en-US" sz="1800" b="1" dirty="0"/>
          </a:p>
          <a:p>
            <a:pPr marL="0" indent="0" algn="ctr">
              <a:buNone/>
            </a:pPr>
            <a:r>
              <a:rPr lang="en-US" sz="1800" b="1" dirty="0"/>
              <a:t>603-646-0922   TitleIX@Dartmouth.edu</a:t>
            </a:r>
          </a:p>
          <a:p>
            <a:pPr marL="0" indent="0" algn="ctr">
              <a:buNone/>
            </a:pPr>
            <a:r>
              <a:rPr lang="en-US" sz="1800" b="1" dirty="0"/>
              <a:t>https://sexual-respect.dartmouth.edu </a:t>
            </a:r>
          </a:p>
          <a:p>
            <a:pPr marL="0" indent="0" algn="ctr">
              <a:buNone/>
            </a:pPr>
            <a:r>
              <a:rPr lang="en-US" sz="1800" b="1" dirty="0"/>
              <a:t>https://eoatix.dartmouth.edu</a:t>
            </a:r>
          </a:p>
          <a:p>
            <a:endParaRPr lang="en-US" dirty="0"/>
          </a:p>
        </p:txBody>
      </p:sp>
      <p:sp>
        <p:nvSpPr>
          <p:cNvPr id="3" name="Title 2">
            <a:extLst>
              <a:ext uri="{FF2B5EF4-FFF2-40B4-BE49-F238E27FC236}">
                <a16:creationId xmlns:a16="http://schemas.microsoft.com/office/drawing/2014/main" id="{F409893C-8FB7-6764-E52F-EE1829568432}"/>
              </a:ext>
            </a:extLst>
          </p:cNvPr>
          <p:cNvSpPr>
            <a:spLocks noGrp="1"/>
          </p:cNvSpPr>
          <p:nvPr>
            <p:ph type="title"/>
          </p:nvPr>
        </p:nvSpPr>
        <p:spPr>
          <a:xfrm>
            <a:off x="306268" y="685800"/>
            <a:ext cx="4341744" cy="437360"/>
          </a:xfrm>
        </p:spPr>
        <p:txBody>
          <a:bodyPr>
            <a:noAutofit/>
          </a:bodyPr>
          <a:lstStyle/>
          <a:p>
            <a:pPr algn="ctr"/>
            <a:r>
              <a:rPr lang="en-US" sz="4000" dirty="0"/>
              <a:t>Who We Are</a:t>
            </a:r>
          </a:p>
        </p:txBody>
      </p:sp>
    </p:spTree>
    <p:extLst>
      <p:ext uri="{BB962C8B-B14F-4D97-AF65-F5344CB8AC3E}">
        <p14:creationId xmlns:p14="http://schemas.microsoft.com/office/powerpoint/2010/main" val="333192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CD7D82-C80B-20E0-798B-42C6914BA7EF}"/>
              </a:ext>
            </a:extLst>
          </p:cNvPr>
          <p:cNvSpPr>
            <a:spLocks noGrp="1"/>
          </p:cNvSpPr>
          <p:nvPr>
            <p:ph type="title"/>
          </p:nvPr>
        </p:nvSpPr>
        <p:spPr/>
        <p:txBody>
          <a:bodyPr>
            <a:normAutofit fontScale="90000"/>
          </a:bodyPr>
          <a:lstStyle/>
          <a:p>
            <a:r>
              <a:rPr lang="en-US" dirty="0"/>
              <a:t>What is one thing </a:t>
            </a:r>
            <a:r>
              <a:rPr lang="en-US" b="1" dirty="0"/>
              <a:t>you</a:t>
            </a:r>
            <a:r>
              <a:rPr lang="en-US" dirty="0"/>
              <a:t> can do in your role as a </a:t>
            </a:r>
            <a:r>
              <a:rPr lang="en-US" b="1" dirty="0"/>
              <a:t>UGA</a:t>
            </a:r>
            <a:r>
              <a:rPr lang="en-US" dirty="0"/>
              <a:t> to promote respect and inclusion in your community?</a:t>
            </a:r>
          </a:p>
        </p:txBody>
      </p:sp>
      <p:sp>
        <p:nvSpPr>
          <p:cNvPr id="4" name="Slide Number Placeholder 3">
            <a:extLst>
              <a:ext uri="{FF2B5EF4-FFF2-40B4-BE49-F238E27FC236}">
                <a16:creationId xmlns:a16="http://schemas.microsoft.com/office/drawing/2014/main" id="{186B210F-0D19-70A7-26FF-00D39C5CB7B1}"/>
              </a:ext>
            </a:extLst>
          </p:cNvPr>
          <p:cNvSpPr>
            <a:spLocks noGrp="1"/>
          </p:cNvSpPr>
          <p:nvPr>
            <p:ph type="sldNum" sz="quarter" idx="12"/>
          </p:nvPr>
        </p:nvSpPr>
        <p:spPr/>
        <p:txBody>
          <a:bodyPr/>
          <a:lstStyle/>
          <a:p>
            <a:fld id="{E917DE0E-AFB1-41FD-BC35-27DB61CA125F}" type="slidenum">
              <a:rPr lang="en-AU" smtClean="0"/>
              <a:pPr/>
              <a:t>30</a:t>
            </a:fld>
            <a:endParaRPr lang="en-AU" dirty="0"/>
          </a:p>
        </p:txBody>
      </p:sp>
    </p:spTree>
    <p:extLst>
      <p:ext uri="{BB962C8B-B14F-4D97-AF65-F5344CB8AC3E}">
        <p14:creationId xmlns:p14="http://schemas.microsoft.com/office/powerpoint/2010/main" val="102715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5D11-6338-59AC-911B-76FB8BAF23C6}"/>
              </a:ext>
            </a:extLst>
          </p:cNvPr>
          <p:cNvSpPr>
            <a:spLocks noGrp="1"/>
          </p:cNvSpPr>
          <p:nvPr>
            <p:ph type="title"/>
          </p:nvPr>
        </p:nvSpPr>
        <p:spPr/>
        <p:txBody>
          <a:bodyPr/>
          <a:lstStyle/>
          <a:p>
            <a:pPr algn="l"/>
            <a:br>
              <a:rPr lang="en-US" dirty="0"/>
            </a:br>
            <a:br>
              <a:rPr lang="en-US" dirty="0"/>
            </a:br>
            <a:endParaRPr lang="en-US" dirty="0"/>
          </a:p>
        </p:txBody>
      </p:sp>
      <p:sp>
        <p:nvSpPr>
          <p:cNvPr id="6" name="Footer Placeholder 5">
            <a:extLst>
              <a:ext uri="{FF2B5EF4-FFF2-40B4-BE49-F238E27FC236}">
                <a16:creationId xmlns:a16="http://schemas.microsoft.com/office/drawing/2014/main" id="{EEE5C541-9028-F17D-345C-FF224AFCB2D2}"/>
              </a:ext>
            </a:extLst>
          </p:cNvPr>
          <p:cNvSpPr>
            <a:spLocks noGrp="1"/>
          </p:cNvSpPr>
          <p:nvPr>
            <p:ph type="ftr" sz="quarter" idx="14"/>
          </p:nvPr>
        </p:nvSpPr>
        <p:spPr/>
        <p:txBody>
          <a:bodyPr/>
          <a:lstStyle/>
          <a:p>
            <a:pPr algn="ctr"/>
            <a:r>
              <a:rPr lang="en-AU" dirty="0"/>
              <a:t>Office of Equal Opportunity, Accessibility and Title IX</a:t>
            </a:r>
          </a:p>
          <a:p>
            <a:pPr algn="ctr"/>
            <a:endParaRPr lang="en-AU" dirty="0"/>
          </a:p>
        </p:txBody>
      </p:sp>
      <p:sp>
        <p:nvSpPr>
          <p:cNvPr id="4" name="Slide Number Placeholder 3">
            <a:extLst>
              <a:ext uri="{FF2B5EF4-FFF2-40B4-BE49-F238E27FC236}">
                <a16:creationId xmlns:a16="http://schemas.microsoft.com/office/drawing/2014/main" id="{187ECB44-ACD5-AFFD-23BD-3770EDA85A9D}"/>
              </a:ext>
            </a:extLst>
          </p:cNvPr>
          <p:cNvSpPr>
            <a:spLocks noGrp="1"/>
          </p:cNvSpPr>
          <p:nvPr>
            <p:ph type="sldNum" sz="quarter" idx="12"/>
          </p:nvPr>
        </p:nvSpPr>
        <p:spPr/>
        <p:txBody>
          <a:bodyPr/>
          <a:lstStyle/>
          <a:p>
            <a:fld id="{E917DE0E-AFB1-41FD-BC35-27DB61CA125F}" type="slidenum">
              <a:rPr lang="en-AU" smtClean="0"/>
              <a:pPr/>
              <a:t>31</a:t>
            </a:fld>
            <a:endParaRPr lang="en-AU" dirty="0"/>
          </a:p>
        </p:txBody>
      </p:sp>
      <p:sp>
        <p:nvSpPr>
          <p:cNvPr id="3" name="TextBox 2">
            <a:extLst>
              <a:ext uri="{FF2B5EF4-FFF2-40B4-BE49-F238E27FC236}">
                <a16:creationId xmlns:a16="http://schemas.microsoft.com/office/drawing/2014/main" id="{72597F85-C9ED-27D1-6A99-B1C056AAE23D}"/>
              </a:ext>
            </a:extLst>
          </p:cNvPr>
          <p:cNvSpPr txBox="1"/>
          <p:nvPr/>
        </p:nvSpPr>
        <p:spPr>
          <a:xfrm>
            <a:off x="1828800" y="914400"/>
            <a:ext cx="8686800" cy="707886"/>
          </a:xfrm>
          <a:prstGeom prst="rect">
            <a:avLst/>
          </a:prstGeom>
          <a:noFill/>
        </p:spPr>
        <p:txBody>
          <a:bodyPr wrap="square" rtlCol="0">
            <a:spAutoFit/>
          </a:bodyPr>
          <a:lstStyle/>
          <a:p>
            <a:pPr algn="ctr"/>
            <a:r>
              <a:rPr kumimoji="0" lang="en-US" sz="4000" b="0" i="0" u="none" strike="noStrike" kern="1200" cap="none" spc="0" normalizeH="0" baseline="0" noProof="0" dirty="0">
                <a:ln>
                  <a:noFill/>
                </a:ln>
                <a:solidFill>
                  <a:srgbClr val="FFFFFF"/>
                </a:solidFill>
                <a:effectLst/>
                <a:uLnTx/>
                <a:uFillTx/>
                <a:latin typeface="National 2 Medium" charset="0"/>
              </a:rPr>
              <a:t>Community is all of us!</a:t>
            </a:r>
            <a:endParaRPr lang="en-US" dirty="0"/>
          </a:p>
        </p:txBody>
      </p:sp>
      <p:sp>
        <p:nvSpPr>
          <p:cNvPr id="14" name="TextBox 13">
            <a:extLst>
              <a:ext uri="{FF2B5EF4-FFF2-40B4-BE49-F238E27FC236}">
                <a16:creationId xmlns:a16="http://schemas.microsoft.com/office/drawing/2014/main" id="{6F512A78-1B1A-D77C-48EC-4D5A8A80D249}"/>
              </a:ext>
            </a:extLst>
          </p:cNvPr>
          <p:cNvSpPr txBox="1"/>
          <p:nvPr/>
        </p:nvSpPr>
        <p:spPr>
          <a:xfrm>
            <a:off x="332967" y="2195929"/>
            <a:ext cx="11546006" cy="3000821"/>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dirty="0">
                <a:solidFill>
                  <a:schemeClr val="bg1"/>
                </a:solidFill>
                <a:latin typeface="National 2" panose="020B0504030502020203" pitchFamily="34" charset="0"/>
              </a:rPr>
              <a:t>Everyone has a role to play in the intervention and prevention of sexual/gender-based harassment or violence</a:t>
            </a:r>
          </a:p>
          <a:p>
            <a:pPr marL="342900" indent="-342900">
              <a:spcAft>
                <a:spcPts val="1800"/>
              </a:spcAft>
              <a:buFont typeface="Arial" panose="020B0604020202020204" pitchFamily="34" charset="0"/>
              <a:buChar char="•"/>
            </a:pPr>
            <a:r>
              <a:rPr lang="en-US" sz="2400" dirty="0">
                <a:solidFill>
                  <a:schemeClr val="bg1"/>
                </a:solidFill>
                <a:latin typeface="National 2" panose="020B0504030502020203" pitchFamily="34" charset="0"/>
              </a:rPr>
              <a:t>Everyone is expected to create a respectful environment free from harassment</a:t>
            </a:r>
          </a:p>
          <a:p>
            <a:pPr marL="342900" indent="-342900">
              <a:spcAft>
                <a:spcPts val="1800"/>
              </a:spcAft>
              <a:buFont typeface="Arial" panose="020B0604020202020204" pitchFamily="34" charset="0"/>
              <a:buChar char="•"/>
            </a:pPr>
            <a:r>
              <a:rPr lang="en-US" sz="2400" dirty="0">
                <a:solidFill>
                  <a:schemeClr val="bg1"/>
                </a:solidFill>
                <a:latin typeface="National 2" panose="020B0504030502020203" pitchFamily="34" charset="0"/>
              </a:rPr>
              <a:t>Everyone is expected to be an active bystander, intervening before, during, or after any form of harassment</a:t>
            </a:r>
          </a:p>
          <a:p>
            <a:pPr marL="342900" indent="-342900">
              <a:spcAft>
                <a:spcPts val="1800"/>
              </a:spcAft>
              <a:buFont typeface="Arial" panose="020B0604020202020204" pitchFamily="34" charset="0"/>
              <a:buChar char="•"/>
            </a:pPr>
            <a:r>
              <a:rPr lang="en-US" sz="2400" dirty="0">
                <a:solidFill>
                  <a:schemeClr val="bg1"/>
                </a:solidFill>
                <a:latin typeface="National 2" panose="020B0504030502020203" pitchFamily="34" charset="0"/>
              </a:rPr>
              <a:t>Everyone is expected to assist and support individuals who have been harassed</a:t>
            </a:r>
          </a:p>
        </p:txBody>
      </p:sp>
    </p:spTree>
    <p:extLst>
      <p:ext uri="{BB962C8B-B14F-4D97-AF65-F5344CB8AC3E}">
        <p14:creationId xmlns:p14="http://schemas.microsoft.com/office/powerpoint/2010/main" val="120223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additive="base">
                                        <p:cTn id="18"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additive="base">
                                        <p:cTn id="24"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 calcmode="lin" valueType="num">
                                      <p:cBhvr additive="base">
                                        <p:cTn id="30"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9B64F40-B862-6679-3394-A68DF6BFCE15}"/>
              </a:ext>
            </a:extLst>
          </p:cNvPr>
          <p:cNvSpPr>
            <a:spLocks noGrp="1"/>
          </p:cNvSpPr>
          <p:nvPr>
            <p:ph sz="quarter" idx="11"/>
          </p:nvPr>
        </p:nvSpPr>
        <p:spPr>
          <a:xfrm>
            <a:off x="321508" y="3048000"/>
            <a:ext cx="4341744" cy="3444941"/>
          </a:xfrm>
        </p:spPr>
        <p:txBody>
          <a:bodyPr/>
          <a:lstStyle/>
          <a:p>
            <a:pPr marL="0" indent="0" algn="ctr">
              <a:buNone/>
            </a:pPr>
            <a:r>
              <a:rPr lang="en-US" sz="2000" b="1" dirty="0"/>
              <a:t>Visit: </a:t>
            </a:r>
          </a:p>
          <a:p>
            <a:pPr marL="0" indent="0" algn="ctr">
              <a:buNone/>
            </a:pPr>
            <a:r>
              <a:rPr lang="en-US" sz="2000" b="1" dirty="0">
                <a:hlinkClick r:id="rId2"/>
              </a:rPr>
              <a:t>www.sexual-respect.dartmouth.edu</a:t>
            </a:r>
            <a:endParaRPr lang="en-US" sz="2000" b="1" dirty="0"/>
          </a:p>
          <a:p>
            <a:pPr marL="0" indent="0">
              <a:buNone/>
            </a:pPr>
            <a:endParaRPr lang="en-US" dirty="0"/>
          </a:p>
        </p:txBody>
      </p:sp>
      <p:sp>
        <p:nvSpPr>
          <p:cNvPr id="5" name="Title 4">
            <a:extLst>
              <a:ext uri="{FF2B5EF4-FFF2-40B4-BE49-F238E27FC236}">
                <a16:creationId xmlns:a16="http://schemas.microsoft.com/office/drawing/2014/main" id="{CA13F7CF-0F44-AD4B-A704-7BD77AD379D4}"/>
              </a:ext>
            </a:extLst>
          </p:cNvPr>
          <p:cNvSpPr>
            <a:spLocks noGrp="1"/>
          </p:cNvSpPr>
          <p:nvPr>
            <p:ph type="title"/>
          </p:nvPr>
        </p:nvSpPr>
        <p:spPr/>
        <p:txBody>
          <a:bodyPr/>
          <a:lstStyle/>
          <a:p>
            <a:r>
              <a:rPr lang="en-US" dirty="0"/>
              <a:t>For more information</a:t>
            </a:r>
          </a:p>
        </p:txBody>
      </p:sp>
      <p:sp>
        <p:nvSpPr>
          <p:cNvPr id="4" name="Slide Number Placeholder 3">
            <a:extLst>
              <a:ext uri="{FF2B5EF4-FFF2-40B4-BE49-F238E27FC236}">
                <a16:creationId xmlns:a16="http://schemas.microsoft.com/office/drawing/2014/main" id="{CFDED478-6B4C-3A84-75B6-E8B390AD73A3}"/>
              </a:ext>
            </a:extLst>
          </p:cNvPr>
          <p:cNvSpPr>
            <a:spLocks noGrp="1"/>
          </p:cNvSpPr>
          <p:nvPr>
            <p:ph type="sldNum" sz="quarter" idx="13"/>
          </p:nvPr>
        </p:nvSpPr>
        <p:spPr/>
        <p:txBody>
          <a:bodyPr/>
          <a:lstStyle/>
          <a:p>
            <a:fld id="{E917DE0E-AFB1-41FD-BC35-27DB61CA125F}" type="slidenum">
              <a:rPr lang="en-AU" smtClean="0"/>
              <a:pPr/>
              <a:t>32</a:t>
            </a:fld>
            <a:endParaRPr lang="en-AU" dirty="0"/>
          </a:p>
        </p:txBody>
      </p:sp>
      <p:sp>
        <p:nvSpPr>
          <p:cNvPr id="3" name="Footer Placeholder 2">
            <a:extLst>
              <a:ext uri="{FF2B5EF4-FFF2-40B4-BE49-F238E27FC236}">
                <a16:creationId xmlns:a16="http://schemas.microsoft.com/office/drawing/2014/main" id="{7986D11F-3B9D-BF8B-B4E5-9D8F983391B9}"/>
              </a:ext>
            </a:extLst>
          </p:cNvPr>
          <p:cNvSpPr>
            <a:spLocks noGrp="1"/>
          </p:cNvSpPr>
          <p:nvPr>
            <p:ph type="ftr" sz="quarter" idx="4294967295"/>
          </p:nvPr>
        </p:nvSpPr>
        <p:spPr>
          <a:xfrm>
            <a:off x="0" y="184150"/>
            <a:ext cx="7426325" cy="217488"/>
          </a:xfrm>
        </p:spPr>
        <p:txBody>
          <a:bodyPr/>
          <a:lstStyle/>
          <a:p>
            <a:pPr algn="ctr"/>
            <a:r>
              <a:rPr lang="en-AU" dirty="0"/>
              <a:t>Office of Equal Opportunity, Accessibility and Title IX</a:t>
            </a:r>
          </a:p>
        </p:txBody>
      </p:sp>
    </p:spTree>
    <p:extLst>
      <p:ext uri="{BB962C8B-B14F-4D97-AF65-F5344CB8AC3E}">
        <p14:creationId xmlns:p14="http://schemas.microsoft.com/office/powerpoint/2010/main" val="17529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22FD76-A6A3-8215-51FE-939C898B3417}"/>
              </a:ext>
            </a:extLst>
          </p:cNvPr>
          <p:cNvSpPr>
            <a:spLocks noGrp="1"/>
          </p:cNvSpPr>
          <p:nvPr>
            <p:ph type="title"/>
          </p:nvPr>
        </p:nvSpPr>
        <p:spPr/>
        <p:txBody>
          <a:bodyPr/>
          <a:lstStyle/>
          <a:p>
            <a:r>
              <a:rPr lang="en-US" dirty="0"/>
              <a:t>Thank you for your time, attention and engagement!</a:t>
            </a:r>
          </a:p>
        </p:txBody>
      </p:sp>
      <p:sp>
        <p:nvSpPr>
          <p:cNvPr id="4" name="Slide Number Placeholder 3">
            <a:extLst>
              <a:ext uri="{FF2B5EF4-FFF2-40B4-BE49-F238E27FC236}">
                <a16:creationId xmlns:a16="http://schemas.microsoft.com/office/drawing/2014/main" id="{5F579B7F-32F5-2E03-891F-491D2BC3BB2D}"/>
              </a:ext>
            </a:extLst>
          </p:cNvPr>
          <p:cNvSpPr>
            <a:spLocks noGrp="1"/>
          </p:cNvSpPr>
          <p:nvPr>
            <p:ph type="sldNum" sz="quarter" idx="12"/>
          </p:nvPr>
        </p:nvSpPr>
        <p:spPr/>
        <p:txBody>
          <a:bodyPr/>
          <a:lstStyle/>
          <a:p>
            <a:fld id="{E917DE0E-AFB1-41FD-BC35-27DB61CA125F}" type="slidenum">
              <a:rPr lang="en-AU" smtClean="0"/>
              <a:pPr/>
              <a:t>33</a:t>
            </a:fld>
            <a:endParaRPr lang="en-AU" dirty="0"/>
          </a:p>
        </p:txBody>
      </p:sp>
    </p:spTree>
    <p:extLst>
      <p:ext uri="{BB962C8B-B14F-4D97-AF65-F5344CB8AC3E}">
        <p14:creationId xmlns:p14="http://schemas.microsoft.com/office/powerpoint/2010/main" val="54562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A4192F-C245-7592-7070-668735FE07BD}"/>
              </a:ext>
            </a:extLst>
          </p:cNvPr>
          <p:cNvSpPr>
            <a:spLocks noGrp="1"/>
          </p:cNvSpPr>
          <p:nvPr>
            <p:ph sz="quarter" idx="11"/>
          </p:nvPr>
        </p:nvSpPr>
        <p:spPr>
          <a:xfrm>
            <a:off x="321508" y="1828802"/>
            <a:ext cx="4341744" cy="4664140"/>
          </a:xfrm>
        </p:spPr>
        <p:txBody>
          <a:bodyPr>
            <a:normAutofit lnSpcReduction="10000"/>
          </a:bodyPr>
          <a:lstStyle/>
          <a:p>
            <a:pPr marL="0" indent="0" algn="ctr">
              <a:buNone/>
            </a:pPr>
            <a:r>
              <a:rPr lang="en-US" sz="1600" b="1" dirty="0"/>
              <a:t>Kristi Clemens</a:t>
            </a:r>
          </a:p>
          <a:p>
            <a:pPr marL="0" indent="0" algn="ctr">
              <a:buNone/>
            </a:pPr>
            <a:r>
              <a:rPr lang="en-US" sz="1600" b="1" dirty="0"/>
              <a:t>Gary Sund </a:t>
            </a:r>
          </a:p>
          <a:p>
            <a:pPr marL="0" indent="0" algn="ctr">
              <a:buNone/>
            </a:pPr>
            <a:r>
              <a:rPr lang="en-US" sz="1600" b="1" dirty="0"/>
              <a:t>John Grandi</a:t>
            </a:r>
          </a:p>
          <a:p>
            <a:pPr marL="0" indent="0" algn="ctr">
              <a:buNone/>
            </a:pPr>
            <a:r>
              <a:rPr lang="en-US" sz="1300" b="1" dirty="0"/>
              <a:t>Office of Equal Opportunity, Accessibility and Title IX</a:t>
            </a:r>
          </a:p>
          <a:p>
            <a:pPr marL="0" indent="0" algn="ctr">
              <a:buNone/>
            </a:pPr>
            <a:r>
              <a:rPr lang="en-US" sz="1600" b="1" dirty="0"/>
              <a:t>Suite 005, Parkhurst Hall</a:t>
            </a:r>
          </a:p>
          <a:p>
            <a:pPr marL="0" indent="0" algn="ctr">
              <a:buNone/>
            </a:pPr>
            <a:r>
              <a:rPr lang="en-US" sz="1600" b="1" dirty="0"/>
              <a:t>14 North Main St</a:t>
            </a:r>
          </a:p>
          <a:p>
            <a:pPr marL="0" indent="0" algn="ctr">
              <a:buNone/>
            </a:pPr>
            <a:r>
              <a:rPr lang="en-US" sz="1600" b="1" dirty="0"/>
              <a:t>Hanover NH 03755</a:t>
            </a:r>
          </a:p>
          <a:p>
            <a:pPr marL="0" indent="0" algn="ctr">
              <a:buNone/>
            </a:pPr>
            <a:endParaRPr lang="en-US" sz="1600" b="1" dirty="0"/>
          </a:p>
          <a:p>
            <a:pPr marL="0" indent="0" algn="ctr">
              <a:buNone/>
            </a:pPr>
            <a:r>
              <a:rPr lang="en-US" sz="1600" b="1" dirty="0"/>
              <a:t>603-646-0922   TitleIX@Dartmouth.edu</a:t>
            </a:r>
          </a:p>
          <a:p>
            <a:pPr marL="0" indent="0" algn="ctr">
              <a:buNone/>
            </a:pPr>
            <a:r>
              <a:rPr lang="en-US" sz="1600" b="1" dirty="0"/>
              <a:t>https://sexual-respect.dartmouth.edu </a:t>
            </a:r>
          </a:p>
          <a:p>
            <a:pPr marL="0" indent="0" algn="ctr">
              <a:buNone/>
            </a:pPr>
            <a:r>
              <a:rPr lang="en-US" sz="1600" b="1" dirty="0"/>
              <a:t>https://eoatix.dartmouth.edu</a:t>
            </a:r>
          </a:p>
          <a:p>
            <a:endParaRPr lang="en-US" dirty="0"/>
          </a:p>
        </p:txBody>
      </p:sp>
      <p:sp>
        <p:nvSpPr>
          <p:cNvPr id="3" name="Title 2">
            <a:extLst>
              <a:ext uri="{FF2B5EF4-FFF2-40B4-BE49-F238E27FC236}">
                <a16:creationId xmlns:a16="http://schemas.microsoft.com/office/drawing/2014/main" id="{F77451D1-578B-A84E-2CE9-C808840D64AE}"/>
              </a:ext>
            </a:extLst>
          </p:cNvPr>
          <p:cNvSpPr>
            <a:spLocks noGrp="1"/>
          </p:cNvSpPr>
          <p:nvPr>
            <p:ph type="title"/>
          </p:nvPr>
        </p:nvSpPr>
        <p:spPr>
          <a:xfrm>
            <a:off x="336425" y="1391441"/>
            <a:ext cx="4341744" cy="437360"/>
          </a:xfrm>
        </p:spPr>
        <p:txBody>
          <a:bodyPr/>
          <a:lstStyle/>
          <a:p>
            <a:pPr algn="ctr"/>
            <a:r>
              <a:rPr lang="en-US" dirty="0"/>
              <a:t>Contact Us</a:t>
            </a:r>
          </a:p>
        </p:txBody>
      </p:sp>
      <p:sp>
        <p:nvSpPr>
          <p:cNvPr id="4" name="Slide Number Placeholder 3">
            <a:extLst>
              <a:ext uri="{FF2B5EF4-FFF2-40B4-BE49-F238E27FC236}">
                <a16:creationId xmlns:a16="http://schemas.microsoft.com/office/drawing/2014/main" id="{8CC80B7E-730F-C086-DAF0-1F3CBC90EF42}"/>
              </a:ext>
            </a:extLst>
          </p:cNvPr>
          <p:cNvSpPr>
            <a:spLocks noGrp="1"/>
          </p:cNvSpPr>
          <p:nvPr>
            <p:ph type="sldNum" sz="quarter" idx="13"/>
          </p:nvPr>
        </p:nvSpPr>
        <p:spPr/>
        <p:txBody>
          <a:bodyPr/>
          <a:lstStyle/>
          <a:p>
            <a:fld id="{E917DE0E-AFB1-41FD-BC35-27DB61CA125F}" type="slidenum">
              <a:rPr lang="en-AU" smtClean="0"/>
              <a:pPr/>
              <a:t>34</a:t>
            </a:fld>
            <a:endParaRPr lang="en-AU" dirty="0"/>
          </a:p>
        </p:txBody>
      </p:sp>
    </p:spTree>
    <p:extLst>
      <p:ext uri="{BB962C8B-B14F-4D97-AF65-F5344CB8AC3E}">
        <p14:creationId xmlns:p14="http://schemas.microsoft.com/office/powerpoint/2010/main" val="115723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8" dur="500"/>
                                        <p:tgtEl>
                                          <p:spTgt spid="2">
                                            <p:txEl>
                                              <p:pRg st="8" end="8"/>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1" dur="500"/>
                                        <p:tgtEl>
                                          <p:spTgt spid="2">
                                            <p:txEl>
                                              <p:pRg st="9" end="9"/>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3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266F5-AD75-297D-8F8F-1397B5B1049C}"/>
              </a:ext>
            </a:extLst>
          </p:cNvPr>
          <p:cNvSpPr>
            <a:spLocks noGrp="1"/>
          </p:cNvSpPr>
          <p:nvPr>
            <p:ph sz="quarter" idx="11"/>
          </p:nvPr>
        </p:nvSpPr>
        <p:spPr/>
        <p:txBody>
          <a:bodyPr>
            <a:normAutofit/>
          </a:bodyPr>
          <a:lstStyle/>
          <a:p>
            <a:r>
              <a:rPr lang="en-US" sz="3600" b="1" dirty="0"/>
              <a:t>Share</a:t>
            </a:r>
            <a:r>
              <a:rPr lang="en-US" sz="3600" dirty="0"/>
              <a:t> the role and purpose of Title IX and our work</a:t>
            </a:r>
          </a:p>
          <a:p>
            <a:r>
              <a:rPr lang="en-US" sz="3600" b="1" dirty="0"/>
              <a:t>Discuss</a:t>
            </a:r>
            <a:r>
              <a:rPr lang="en-US" sz="3600" dirty="0"/>
              <a:t> your role as Responsible Employees and Campus Security Authorities</a:t>
            </a:r>
            <a:endParaRPr lang="en-US" sz="3600" b="1" dirty="0"/>
          </a:p>
          <a:p>
            <a:r>
              <a:rPr lang="en-US" sz="3600" b="1" dirty="0"/>
              <a:t>Learn</a:t>
            </a:r>
            <a:r>
              <a:rPr lang="en-US" sz="3600" dirty="0"/>
              <a:t> about resources and support and how to access them</a:t>
            </a:r>
          </a:p>
        </p:txBody>
      </p:sp>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p:txBody>
          <a:bodyPr>
            <a:normAutofit/>
          </a:bodyPr>
          <a:lstStyle/>
          <a:p>
            <a:pPr algn="ctr"/>
            <a:r>
              <a:rPr lang="en-US" sz="6600" dirty="0"/>
              <a:t>Objectives</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3"/>
          </p:nvPr>
        </p:nvSpPr>
        <p:spPr/>
        <p:txBody>
          <a:bodyPr/>
          <a:lstStyle/>
          <a:p>
            <a:fld id="{E917DE0E-AFB1-41FD-BC35-27DB61CA125F}" type="slidenum">
              <a:rPr lang="en-AU" smtClean="0"/>
              <a:pPr/>
              <a:t>4</a:t>
            </a:fld>
            <a:endParaRPr lang="en-AU" dirty="0"/>
          </a:p>
        </p:txBody>
      </p:sp>
    </p:spTree>
    <p:extLst>
      <p:ext uri="{BB962C8B-B14F-4D97-AF65-F5344CB8AC3E}">
        <p14:creationId xmlns:p14="http://schemas.microsoft.com/office/powerpoint/2010/main" val="21458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91D2B3-7095-5C16-822C-4E0A30EEB1DF}"/>
              </a:ext>
            </a:extLst>
          </p:cNvPr>
          <p:cNvSpPr>
            <a:spLocks noGrp="1"/>
          </p:cNvSpPr>
          <p:nvPr>
            <p:ph idx="1"/>
          </p:nvPr>
        </p:nvSpPr>
        <p:spPr>
          <a:xfrm>
            <a:off x="321511" y="1219200"/>
            <a:ext cx="11543658" cy="3121132"/>
          </a:xfrm>
        </p:spPr>
        <p:txBody>
          <a:bodyPr/>
          <a:lstStyle/>
          <a:p>
            <a:pPr marL="0" indent="0" algn="ctr">
              <a:buNone/>
            </a:pPr>
            <a:r>
              <a:rPr lang="en-US" sz="4800" b="1" dirty="0"/>
              <a:t>Self-Care</a:t>
            </a:r>
          </a:p>
          <a:p>
            <a:r>
              <a:rPr lang="en-US" sz="2800" dirty="0"/>
              <a:t>Pay attention to how you are feeling</a:t>
            </a:r>
          </a:p>
          <a:p>
            <a:r>
              <a:rPr lang="en-US" sz="2800" dirty="0"/>
              <a:t>Take breaks as needed</a:t>
            </a:r>
          </a:p>
          <a:p>
            <a:r>
              <a:rPr lang="en-US" sz="2800" dirty="0"/>
              <a:t>Ask questions at any time</a:t>
            </a:r>
          </a:p>
        </p:txBody>
      </p:sp>
      <p:sp>
        <p:nvSpPr>
          <p:cNvPr id="9" name="Content Placeholder 8">
            <a:extLst>
              <a:ext uri="{FF2B5EF4-FFF2-40B4-BE49-F238E27FC236}">
                <a16:creationId xmlns:a16="http://schemas.microsoft.com/office/drawing/2014/main" id="{B8486EFB-1D76-DA7F-2D05-D6C80D8F3E6D}"/>
              </a:ext>
            </a:extLst>
          </p:cNvPr>
          <p:cNvSpPr>
            <a:spLocks noGrp="1"/>
          </p:cNvSpPr>
          <p:nvPr>
            <p:ph sz="quarter" idx="13"/>
          </p:nvPr>
        </p:nvSpPr>
        <p:spPr>
          <a:xfrm>
            <a:off x="321402" y="3923440"/>
            <a:ext cx="11543658" cy="2736595"/>
          </a:xfrm>
        </p:spPr>
        <p:txBody>
          <a:bodyPr/>
          <a:lstStyle/>
          <a:p>
            <a:pPr marL="0" indent="0" algn="ctr">
              <a:buNone/>
            </a:pPr>
            <a:r>
              <a:rPr lang="en-US" sz="4800" b="1" dirty="0"/>
              <a:t>Privacy</a:t>
            </a:r>
          </a:p>
          <a:p>
            <a:r>
              <a:rPr lang="en-US" sz="2800" dirty="0"/>
              <a:t>What is said here, stays here</a:t>
            </a:r>
          </a:p>
          <a:p>
            <a:r>
              <a:rPr lang="en-US" sz="2800" dirty="0"/>
              <a:t>What is learned here, leaves here</a:t>
            </a:r>
          </a:p>
          <a:p>
            <a:endParaRPr lang="en-US" dirty="0"/>
          </a:p>
        </p:txBody>
      </p:sp>
      <p:sp>
        <p:nvSpPr>
          <p:cNvPr id="5" name="Footer Placeholder 4">
            <a:extLst>
              <a:ext uri="{FF2B5EF4-FFF2-40B4-BE49-F238E27FC236}">
                <a16:creationId xmlns:a16="http://schemas.microsoft.com/office/drawing/2014/main" id="{3FEEC40F-5D06-BF5B-1AC5-D4BAF39E5A12}"/>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2ED03F3E-9580-D14F-95DE-8DDBC1570EF9}"/>
              </a:ext>
            </a:extLst>
          </p:cNvPr>
          <p:cNvSpPr>
            <a:spLocks noGrp="1"/>
          </p:cNvSpPr>
          <p:nvPr>
            <p:ph type="sldNum" sz="quarter" idx="15"/>
          </p:nvPr>
        </p:nvSpPr>
        <p:spPr/>
        <p:txBody>
          <a:bodyPr/>
          <a:lstStyle/>
          <a:p>
            <a:fld id="{E917DE0E-AFB1-41FD-BC35-27DB61CA125F}" type="slidenum">
              <a:rPr lang="en-AU" smtClean="0"/>
              <a:pPr/>
              <a:t>5</a:t>
            </a:fld>
            <a:endParaRPr lang="en-AU" dirty="0"/>
          </a:p>
        </p:txBody>
      </p:sp>
    </p:spTree>
    <p:extLst>
      <p:ext uri="{BB962C8B-B14F-4D97-AF65-F5344CB8AC3E}">
        <p14:creationId xmlns:p14="http://schemas.microsoft.com/office/powerpoint/2010/main" val="336627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A12C-9CC5-1F3D-F8AC-6E17A800524A}"/>
              </a:ext>
            </a:extLst>
          </p:cNvPr>
          <p:cNvSpPr>
            <a:spLocks noGrp="1"/>
          </p:cNvSpPr>
          <p:nvPr>
            <p:ph type="title"/>
          </p:nvPr>
        </p:nvSpPr>
        <p:spPr>
          <a:xfrm>
            <a:off x="321509" y="1676400"/>
            <a:ext cx="11537524" cy="4093993"/>
          </a:xfrm>
        </p:spPr>
        <p:txBody>
          <a:bodyPr/>
          <a:lstStyle/>
          <a:p>
            <a:br>
              <a:rPr lang="en-US" dirty="0"/>
            </a:br>
            <a:br>
              <a:rPr lang="en-US" dirty="0"/>
            </a:br>
            <a:r>
              <a:rPr lang="en-US" dirty="0"/>
              <a:t>“</a:t>
            </a:r>
            <a:r>
              <a:rPr lang="en-US" b="1" dirty="0"/>
              <a:t>No person in the United States shall, on the basis of sex, be excluded</a:t>
            </a:r>
            <a:r>
              <a:rPr lang="en-US" dirty="0"/>
              <a:t> from participation in, </a:t>
            </a:r>
            <a:r>
              <a:rPr lang="en-US" b="1" dirty="0"/>
              <a:t>be denied </a:t>
            </a:r>
            <a:r>
              <a:rPr lang="en-US" dirty="0"/>
              <a:t>the benefits of, or </a:t>
            </a:r>
            <a:r>
              <a:rPr lang="en-US" b="1" dirty="0"/>
              <a:t>be subjected to discrimination </a:t>
            </a:r>
            <a:r>
              <a:rPr lang="en-US" dirty="0"/>
              <a:t>under any education program or activity receiving federal financial assistance”</a:t>
            </a:r>
            <a:br>
              <a:rPr lang="en-US" dirty="0"/>
            </a:br>
            <a:r>
              <a:rPr lang="en-US" sz="2000" dirty="0"/>
              <a:t>Title IX of the Education Amendments of 1972</a:t>
            </a:r>
            <a:br>
              <a:rPr lang="en-US" dirty="0"/>
            </a:br>
            <a:br>
              <a:rPr lang="en-US" dirty="0"/>
            </a:br>
            <a:r>
              <a:rPr lang="en-US" dirty="0"/>
              <a:t>Title IX applies to all members of the Dartmouth Community</a:t>
            </a:r>
            <a:br>
              <a:rPr lang="en-US" dirty="0"/>
            </a:br>
            <a:endParaRPr lang="en-US" dirty="0"/>
          </a:p>
        </p:txBody>
      </p:sp>
      <p:sp>
        <p:nvSpPr>
          <p:cNvPr id="3" name="Text Placeholder 2">
            <a:extLst>
              <a:ext uri="{FF2B5EF4-FFF2-40B4-BE49-F238E27FC236}">
                <a16:creationId xmlns:a16="http://schemas.microsoft.com/office/drawing/2014/main" id="{796E2C35-8360-5C32-C09E-20043E8EEF26}"/>
              </a:ext>
            </a:extLst>
          </p:cNvPr>
          <p:cNvSpPr>
            <a:spLocks noGrp="1"/>
          </p:cNvSpPr>
          <p:nvPr>
            <p:ph type="body"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651198C-487F-D7D8-C2BA-017C5E4BAD65}"/>
              </a:ext>
            </a:extLst>
          </p:cNvPr>
          <p:cNvSpPr>
            <a:spLocks noGrp="1"/>
          </p:cNvSpPr>
          <p:nvPr>
            <p:ph type="sldNum" sz="quarter" idx="12"/>
          </p:nvPr>
        </p:nvSpPr>
        <p:spPr/>
        <p:txBody>
          <a:bodyPr/>
          <a:lstStyle/>
          <a:p>
            <a:fld id="{E917DE0E-AFB1-41FD-BC35-27DB61CA125F}" type="slidenum">
              <a:rPr lang="en-AU" smtClean="0"/>
              <a:pPr/>
              <a:t>6</a:t>
            </a:fld>
            <a:endParaRPr lang="en-AU" dirty="0"/>
          </a:p>
        </p:txBody>
      </p:sp>
      <p:sp>
        <p:nvSpPr>
          <p:cNvPr id="5" name="Text Placeholder 4">
            <a:extLst>
              <a:ext uri="{FF2B5EF4-FFF2-40B4-BE49-F238E27FC236}">
                <a16:creationId xmlns:a16="http://schemas.microsoft.com/office/drawing/2014/main" id="{F69CC35C-4DD0-D094-3A7B-E01B0336729E}"/>
              </a:ext>
            </a:extLst>
          </p:cNvPr>
          <p:cNvSpPr>
            <a:spLocks noGrp="1"/>
          </p:cNvSpPr>
          <p:nvPr>
            <p:ph type="body" sz="quarter" idx="13"/>
          </p:nvPr>
        </p:nvSpPr>
        <p:spPr/>
        <p:txBody>
          <a:bodyPr/>
          <a:lstStyle/>
          <a:p>
            <a:endParaRPr lang="en-US"/>
          </a:p>
        </p:txBody>
      </p:sp>
      <p:sp>
        <p:nvSpPr>
          <p:cNvPr id="6" name="Footer Placeholder 5">
            <a:extLst>
              <a:ext uri="{FF2B5EF4-FFF2-40B4-BE49-F238E27FC236}">
                <a16:creationId xmlns:a16="http://schemas.microsoft.com/office/drawing/2014/main" id="{FE13834A-2856-9BCA-05CA-6D1B609E57DA}"/>
              </a:ext>
            </a:extLst>
          </p:cNvPr>
          <p:cNvSpPr>
            <a:spLocks noGrp="1"/>
          </p:cNvSpPr>
          <p:nvPr>
            <p:ph type="ftr" sz="quarter" idx="14"/>
          </p:nvPr>
        </p:nvSpPr>
        <p:spPr/>
        <p:txBody>
          <a:bodyPr/>
          <a:lstStyle/>
          <a:p>
            <a:pPr algn="ctr"/>
            <a:r>
              <a:rPr lang="en-AU" dirty="0"/>
              <a:t>Office of Equal Opportunity, Accessibility and Title IX</a:t>
            </a:r>
          </a:p>
        </p:txBody>
      </p:sp>
      <p:sp>
        <p:nvSpPr>
          <p:cNvPr id="7" name="TextBox 6">
            <a:extLst>
              <a:ext uri="{FF2B5EF4-FFF2-40B4-BE49-F238E27FC236}">
                <a16:creationId xmlns:a16="http://schemas.microsoft.com/office/drawing/2014/main" id="{0FA70092-DE0B-4918-21D5-FF6CE60C269A}"/>
              </a:ext>
            </a:extLst>
          </p:cNvPr>
          <p:cNvSpPr txBox="1"/>
          <p:nvPr/>
        </p:nvSpPr>
        <p:spPr>
          <a:xfrm>
            <a:off x="2383047" y="762000"/>
            <a:ext cx="6760953" cy="923330"/>
          </a:xfrm>
          <a:prstGeom prst="rect">
            <a:avLst/>
          </a:prstGeom>
          <a:noFill/>
        </p:spPr>
        <p:txBody>
          <a:bodyPr wrap="square" rtlCol="0">
            <a:spAutoFit/>
          </a:bodyPr>
          <a:lstStyle/>
          <a:p>
            <a:pPr algn="ctr"/>
            <a:r>
              <a:rPr lang="en-US" sz="5400" b="1" dirty="0">
                <a:solidFill>
                  <a:schemeClr val="bg1"/>
                </a:solidFill>
                <a:latin typeface="National 2" panose="020B0504030502020203" pitchFamily="34" charset="0"/>
              </a:rPr>
              <a:t>What is Title IX?</a:t>
            </a:r>
            <a:endParaRPr lang="en-US" sz="4800" b="1" dirty="0">
              <a:solidFill>
                <a:schemeClr val="bg1"/>
              </a:solidFill>
              <a:latin typeface="National 2" panose="020B0504030502020203" pitchFamily="34" charset="0"/>
            </a:endParaRPr>
          </a:p>
        </p:txBody>
      </p:sp>
    </p:spTree>
    <p:extLst>
      <p:ext uri="{BB962C8B-B14F-4D97-AF65-F5344CB8AC3E}">
        <p14:creationId xmlns:p14="http://schemas.microsoft.com/office/powerpoint/2010/main" val="116623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419717-06BB-088F-AE26-369D630110D1}"/>
              </a:ext>
            </a:extLst>
          </p:cNvPr>
          <p:cNvSpPr>
            <a:spLocks noGrp="1"/>
          </p:cNvSpPr>
          <p:nvPr>
            <p:ph sz="quarter" idx="11"/>
          </p:nvPr>
        </p:nvSpPr>
        <p:spPr/>
        <p:txBody>
          <a:bodyPr>
            <a:normAutofit/>
          </a:bodyPr>
          <a:lstStyle/>
          <a:p>
            <a:pPr marL="0" indent="0">
              <a:buNone/>
            </a:pPr>
            <a:r>
              <a:rPr lang="en-US" dirty="0"/>
              <a:t>Because all members of our community:</a:t>
            </a:r>
          </a:p>
          <a:p>
            <a:pPr marL="457200" indent="-457200"/>
            <a:r>
              <a:rPr lang="en-US" dirty="0"/>
              <a:t>Should feel </a:t>
            </a:r>
            <a:r>
              <a:rPr lang="en-US" b="1" dirty="0"/>
              <a:t>safe and secure</a:t>
            </a:r>
            <a:r>
              <a:rPr lang="en-US" dirty="0"/>
              <a:t> in their learning, living and working environment so they can </a:t>
            </a:r>
            <a:r>
              <a:rPr lang="en-US" b="1" dirty="0"/>
              <a:t>fully participate </a:t>
            </a:r>
            <a:r>
              <a:rPr lang="en-US" dirty="0"/>
              <a:t>in all the opportunities Dartmouth provides</a:t>
            </a:r>
          </a:p>
          <a:p>
            <a:pPr marL="457200" indent="-457200"/>
            <a:r>
              <a:rPr lang="en-US" dirty="0"/>
              <a:t>Are assured of a </a:t>
            </a:r>
            <a:r>
              <a:rPr lang="en-US" b="1" dirty="0"/>
              <a:t>fair, impartial, prompt and equitable process</a:t>
            </a:r>
            <a:r>
              <a:rPr lang="en-US" dirty="0"/>
              <a:t> to resolve complaints</a:t>
            </a:r>
          </a:p>
        </p:txBody>
      </p:sp>
      <p:sp>
        <p:nvSpPr>
          <p:cNvPr id="3" name="Title 2">
            <a:extLst>
              <a:ext uri="{FF2B5EF4-FFF2-40B4-BE49-F238E27FC236}">
                <a16:creationId xmlns:a16="http://schemas.microsoft.com/office/drawing/2014/main" id="{96BB6F3E-D585-5994-5A90-33630D91D4FC}"/>
              </a:ext>
            </a:extLst>
          </p:cNvPr>
          <p:cNvSpPr>
            <a:spLocks noGrp="1"/>
          </p:cNvSpPr>
          <p:nvPr>
            <p:ph type="title"/>
          </p:nvPr>
        </p:nvSpPr>
        <p:spPr/>
        <p:txBody>
          <a:bodyPr/>
          <a:lstStyle/>
          <a:p>
            <a:r>
              <a:rPr lang="en-US" dirty="0"/>
              <a:t>Why do we have a Title IX Office?</a:t>
            </a:r>
          </a:p>
        </p:txBody>
      </p:sp>
      <p:sp>
        <p:nvSpPr>
          <p:cNvPr id="4" name="Footer Placeholder 3">
            <a:extLst>
              <a:ext uri="{FF2B5EF4-FFF2-40B4-BE49-F238E27FC236}">
                <a16:creationId xmlns:a16="http://schemas.microsoft.com/office/drawing/2014/main" id="{030B32A2-504B-7B02-CBF9-115E13D7A7A1}"/>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64CAF7E7-055F-2F16-0EA8-53FC527B196E}"/>
              </a:ext>
            </a:extLst>
          </p:cNvPr>
          <p:cNvSpPr>
            <a:spLocks noGrp="1"/>
          </p:cNvSpPr>
          <p:nvPr>
            <p:ph type="sldNum" sz="quarter" idx="13"/>
          </p:nvPr>
        </p:nvSpPr>
        <p:spPr/>
        <p:txBody>
          <a:bodyPr/>
          <a:lstStyle/>
          <a:p>
            <a:fld id="{E917DE0E-AFB1-41FD-BC35-27DB61CA125F}" type="slidenum">
              <a:rPr lang="en-AU" smtClean="0"/>
              <a:pPr/>
              <a:t>7</a:t>
            </a:fld>
            <a:endParaRPr lang="en-AU" dirty="0"/>
          </a:p>
        </p:txBody>
      </p:sp>
    </p:spTree>
    <p:extLst>
      <p:ext uri="{BB962C8B-B14F-4D97-AF65-F5344CB8AC3E}">
        <p14:creationId xmlns:p14="http://schemas.microsoft.com/office/powerpoint/2010/main" val="15914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419717-06BB-088F-AE26-369D630110D1}"/>
              </a:ext>
            </a:extLst>
          </p:cNvPr>
          <p:cNvSpPr>
            <a:spLocks noGrp="1"/>
          </p:cNvSpPr>
          <p:nvPr>
            <p:ph sz="quarter" idx="11"/>
          </p:nvPr>
        </p:nvSpPr>
        <p:spPr/>
        <p:txBody>
          <a:bodyPr>
            <a:normAutofit fontScale="77500" lnSpcReduction="20000"/>
          </a:bodyPr>
          <a:lstStyle/>
          <a:p>
            <a:pPr marL="0" indent="0">
              <a:buNone/>
            </a:pPr>
            <a:r>
              <a:rPr lang="en-US" dirty="0"/>
              <a:t>Dartmouth has a duty to promptly respond to incidents of </a:t>
            </a:r>
            <a:r>
              <a:rPr lang="en-US" b="1" dirty="0"/>
              <a:t>sexual assault, sexual/gender-based discrimination and harassment, dating or domestic violence, provision of alcohol and/or drugs for the purposes of prohibited conduct, and stalking.</a:t>
            </a:r>
          </a:p>
          <a:p>
            <a:pPr marL="457200" indent="-457200"/>
            <a:r>
              <a:rPr lang="en-US" dirty="0"/>
              <a:t>Provide Supportive Measures to parties</a:t>
            </a:r>
          </a:p>
          <a:p>
            <a:pPr marL="457200" indent="-457200"/>
            <a:r>
              <a:rPr lang="en-US" dirty="0"/>
              <a:t>Advise on options for resolution</a:t>
            </a:r>
          </a:p>
          <a:p>
            <a:pPr marL="457200" indent="-457200"/>
            <a:r>
              <a:rPr lang="en-US" dirty="0"/>
              <a:t>Establish process to investigate or otherwise address reports of Prohibited Conduct</a:t>
            </a:r>
          </a:p>
          <a:p>
            <a:pPr marL="0" indent="0" algn="ctr">
              <a:buNone/>
            </a:pPr>
            <a:r>
              <a:rPr lang="en-US" b="1" dirty="0"/>
              <a:t>Dartmouth is committed to establishing and maintaining a safe learning, living, and working environment where healthy, respectful, and consensual conduct represents the campus cultural norm</a:t>
            </a:r>
          </a:p>
        </p:txBody>
      </p:sp>
      <p:sp>
        <p:nvSpPr>
          <p:cNvPr id="3" name="Title 2">
            <a:extLst>
              <a:ext uri="{FF2B5EF4-FFF2-40B4-BE49-F238E27FC236}">
                <a16:creationId xmlns:a16="http://schemas.microsoft.com/office/drawing/2014/main" id="{96BB6F3E-D585-5994-5A90-33630D91D4FC}"/>
              </a:ext>
            </a:extLst>
          </p:cNvPr>
          <p:cNvSpPr>
            <a:spLocks noGrp="1"/>
          </p:cNvSpPr>
          <p:nvPr>
            <p:ph type="title"/>
          </p:nvPr>
        </p:nvSpPr>
        <p:spPr/>
        <p:txBody>
          <a:bodyPr/>
          <a:lstStyle/>
          <a:p>
            <a:r>
              <a:rPr lang="en-US" dirty="0"/>
              <a:t>What does this mean?</a:t>
            </a:r>
          </a:p>
        </p:txBody>
      </p:sp>
      <p:sp>
        <p:nvSpPr>
          <p:cNvPr id="4" name="Footer Placeholder 3">
            <a:extLst>
              <a:ext uri="{FF2B5EF4-FFF2-40B4-BE49-F238E27FC236}">
                <a16:creationId xmlns:a16="http://schemas.microsoft.com/office/drawing/2014/main" id="{030B32A2-504B-7B02-CBF9-115E13D7A7A1}"/>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64CAF7E7-055F-2F16-0EA8-53FC527B196E}"/>
              </a:ext>
            </a:extLst>
          </p:cNvPr>
          <p:cNvSpPr>
            <a:spLocks noGrp="1"/>
          </p:cNvSpPr>
          <p:nvPr>
            <p:ph type="sldNum" sz="quarter" idx="13"/>
          </p:nvPr>
        </p:nvSpPr>
        <p:spPr/>
        <p:txBody>
          <a:bodyPr/>
          <a:lstStyle/>
          <a:p>
            <a:fld id="{E917DE0E-AFB1-41FD-BC35-27DB61CA125F}" type="slidenum">
              <a:rPr lang="en-AU" smtClean="0"/>
              <a:pPr/>
              <a:t>8</a:t>
            </a:fld>
            <a:endParaRPr lang="en-AU" dirty="0"/>
          </a:p>
        </p:txBody>
      </p:sp>
    </p:spTree>
    <p:extLst>
      <p:ext uri="{BB962C8B-B14F-4D97-AF65-F5344CB8AC3E}">
        <p14:creationId xmlns:p14="http://schemas.microsoft.com/office/powerpoint/2010/main" val="302053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normAutofit lnSpcReduction="10000"/>
          </a:bodyPr>
          <a:lstStyle/>
          <a:p>
            <a:pPr marL="0" indent="0">
              <a:buNone/>
            </a:pPr>
            <a:r>
              <a:rPr lang="en-US" dirty="0"/>
              <a:t>The Title IX Coordinators will always initiate contact with the complainant and make sure they are aware of their rights and options.</a:t>
            </a:r>
          </a:p>
          <a:p>
            <a:pPr marL="0" indent="0">
              <a:buNone/>
            </a:pPr>
            <a:endParaRPr lang="en-US" dirty="0"/>
          </a:p>
          <a:p>
            <a:pPr marL="0" indent="0">
              <a:buNone/>
            </a:pPr>
            <a:r>
              <a:rPr lang="en-US" dirty="0"/>
              <a:t>Regardless of whether a complainant chooses to move forward with a formal complaint, they are entitled to resources and support.</a:t>
            </a:r>
          </a:p>
          <a:p>
            <a:pPr marL="0" indent="0">
              <a:buNone/>
            </a:pPr>
            <a:endParaRPr lang="en-US" b="1" dirty="0"/>
          </a:p>
          <a:p>
            <a:pPr marL="0" indent="0" algn="ctr">
              <a:buNone/>
            </a:pPr>
            <a:r>
              <a:rPr lang="en-US" b="1" dirty="0"/>
              <a:t>Respondents are also entitled to resources and support!</a:t>
            </a:r>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All Reports are Taken Seriously</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9</a:t>
            </a:fld>
            <a:endParaRPr lang="en-AU" dirty="0"/>
          </a:p>
        </p:txBody>
      </p:sp>
    </p:spTree>
    <p:extLst>
      <p:ext uri="{BB962C8B-B14F-4D97-AF65-F5344CB8AC3E}">
        <p14:creationId xmlns:p14="http://schemas.microsoft.com/office/powerpoint/2010/main" val="10672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Dartmouth">
  <a:themeElements>
    <a:clrScheme name="Custom 4">
      <a:dk1>
        <a:srgbClr val="000000"/>
      </a:dk1>
      <a:lt1>
        <a:srgbClr val="FFFFFF"/>
      </a:lt1>
      <a:dk2>
        <a:srgbClr val="797979"/>
      </a:dk2>
      <a:lt2>
        <a:srgbClr val="D9D9D9"/>
      </a:lt2>
      <a:accent1>
        <a:srgbClr val="00693E"/>
      </a:accent1>
      <a:accent2>
        <a:srgbClr val="12312B"/>
      </a:accent2>
      <a:accent3>
        <a:srgbClr val="C3DD88"/>
      </a:accent3>
      <a:accent4>
        <a:srgbClr val="6EAA8D"/>
      </a:accent4>
      <a:accent5>
        <a:srgbClr val="797979"/>
      </a:accent5>
      <a:accent6>
        <a:srgbClr val="EBF3EF"/>
      </a:accent6>
      <a:hlink>
        <a:srgbClr val="00693E"/>
      </a:hlink>
      <a:folHlink>
        <a:srgbClr val="1231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9BDFE68F-32AD-624C-A23D-A8B43BC3826E}" vid="{B888FB7D-3126-4C4C-9BB5-7BAF71B92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dartmouth_ppt_widescreen_national2_final(1)</Template>
  <TotalTime>575</TotalTime>
  <Words>2513</Words>
  <Application>Microsoft Office PowerPoint</Application>
  <PresentationFormat>Widescreen</PresentationFormat>
  <Paragraphs>264</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National 2</vt:lpstr>
      <vt:lpstr>National 2 Medium</vt:lpstr>
      <vt:lpstr>Dartmouth</vt:lpstr>
      <vt:lpstr>PowerPoint Presentation</vt:lpstr>
      <vt:lpstr>Title IX &amp; Sexual Respect  at Dartmouth </vt:lpstr>
      <vt:lpstr>Who We Are</vt:lpstr>
      <vt:lpstr>Objectives</vt:lpstr>
      <vt:lpstr>PowerPoint Presentation</vt:lpstr>
      <vt:lpstr>  “No person in the United States shall, on the basis of sex, be excluded from participation in, be denied the benefits of, or be subjected to discrimination under any education program or activity receiving federal financial assistance” Title IX of the Education Amendments of 1972  Title IX applies to all members of the Dartmouth Community </vt:lpstr>
      <vt:lpstr>Why do we have a Title IX Office?</vt:lpstr>
      <vt:lpstr>What does this mean?</vt:lpstr>
      <vt:lpstr>All Reports are Taken Seriously</vt:lpstr>
      <vt:lpstr>Supportive Measures Available</vt:lpstr>
      <vt:lpstr>Report to Law Enforcement</vt:lpstr>
      <vt:lpstr>What can you expect from the Title IX Coordinators?</vt:lpstr>
      <vt:lpstr>Why do people hesitate to report?</vt:lpstr>
      <vt:lpstr>Your Role as a Responsible Employee</vt:lpstr>
      <vt:lpstr>Responsible Employees</vt:lpstr>
      <vt:lpstr>Dartmouth Responsible Employees</vt:lpstr>
      <vt:lpstr>Responsible Employee: What to Do </vt:lpstr>
      <vt:lpstr>How to Share with the Title IX Office </vt:lpstr>
      <vt:lpstr>Title IX Coordinator Outreach</vt:lpstr>
      <vt:lpstr>Your Role as a Campus Security Authority</vt:lpstr>
      <vt:lpstr>The Clery Act</vt:lpstr>
      <vt:lpstr>What makes you a Campus Security Authority?</vt:lpstr>
      <vt:lpstr>What to Do and Include</vt:lpstr>
      <vt:lpstr>Information on CSA Requirements</vt:lpstr>
      <vt:lpstr>Confidential Resources</vt:lpstr>
      <vt:lpstr>Confidential Resources at Dartmouth</vt:lpstr>
      <vt:lpstr>Dartmouth Counseling and Health Services  (Dick’s House) </vt:lpstr>
      <vt:lpstr>College Chaplain</vt:lpstr>
      <vt:lpstr>WISE Campus Advocate</vt:lpstr>
      <vt:lpstr>What is one thing you can do in your role as a UGA to promote respect and inclusion in your community?</vt:lpstr>
      <vt:lpstr>  </vt:lpstr>
      <vt:lpstr>For more information</vt:lpstr>
      <vt:lpstr>Thank you for your time, attention and engagement!</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E. Grandi</dc:creator>
  <cp:keywords/>
  <dc:description/>
  <cp:lastModifiedBy>John E. Grandi</cp:lastModifiedBy>
  <cp:revision>16</cp:revision>
  <cp:lastPrinted>2018-02-22T17:02:12Z</cp:lastPrinted>
  <dcterms:created xsi:type="dcterms:W3CDTF">2023-07-18T15:29:09Z</dcterms:created>
  <dcterms:modified xsi:type="dcterms:W3CDTF">2023-09-01T17:48:11Z</dcterms:modified>
  <cp:category/>
</cp:coreProperties>
</file>